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81" r:id="rId5"/>
    <p:sldId id="261" r:id="rId6"/>
    <p:sldId id="260" r:id="rId7"/>
    <p:sldId id="265" r:id="rId8"/>
    <p:sldId id="262" r:id="rId9"/>
    <p:sldId id="293" r:id="rId10"/>
    <p:sldId id="263" r:id="rId11"/>
    <p:sldId id="264" r:id="rId12"/>
    <p:sldId id="269" r:id="rId13"/>
    <p:sldId id="266" r:id="rId14"/>
    <p:sldId id="268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2" r:id="rId27"/>
    <p:sldId id="280" r:id="rId28"/>
    <p:sldId id="302" r:id="rId29"/>
    <p:sldId id="283" r:id="rId30"/>
    <p:sldId id="284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4" r:id="rId47"/>
    <p:sldId id="305" r:id="rId48"/>
    <p:sldId id="285" r:id="rId49"/>
    <p:sldId id="286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320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0885DA9-7183-41DC-B45D-728E2DD26076}" type="datetimeFigureOut">
              <a:rPr lang="zh-CN" altLang="en-US" smtClean="0"/>
              <a:t>2016/7/13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1D7C73F7-5C66-46DC-BFDF-39DDB996B6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400" b="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i="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../other/&#35745;&#31639;&#20960;&#20309;&#27169;&#26495;.cp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0960;&#20309;&#27169;&#26495;.cpp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二维计算几何基础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泰安一中 李佳蔚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97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向量的四则运算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加法：横纵坐标分别相加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减法：</a:t>
            </a:r>
            <a:r>
              <a:rPr lang="zh-CN" altLang="en-US" dirty="0"/>
              <a:t>横纵坐标分别</a:t>
            </a:r>
            <a:r>
              <a:rPr lang="zh-CN" altLang="en-US" dirty="0" smtClean="0"/>
              <a:t>相减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数乘</a:t>
            </a:r>
            <a:r>
              <a:rPr lang="zh-CN" altLang="en-US" dirty="0" smtClean="0"/>
              <a:t>：</a:t>
            </a:r>
            <a:r>
              <a:rPr lang="zh-CN" altLang="en-US" dirty="0"/>
              <a:t>横纵坐标</a:t>
            </a:r>
            <a:r>
              <a:rPr lang="zh-CN" altLang="en-US" dirty="0" smtClean="0"/>
              <a:t>分别乘以乘数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除法</a:t>
            </a:r>
            <a:r>
              <a:rPr lang="zh-CN" altLang="en-US" dirty="0" smtClean="0"/>
              <a:t>：</a:t>
            </a:r>
            <a:r>
              <a:rPr lang="zh-CN" altLang="en-US" dirty="0"/>
              <a:t>横纵坐标</a:t>
            </a:r>
            <a:r>
              <a:rPr lang="zh-CN" altLang="en-US" dirty="0" smtClean="0"/>
              <a:t>分别除以除数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3062288"/>
            <a:ext cx="7172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62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altLang="zh-CN" dirty="0"/>
                      <m:t>·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 的几何意义为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Cambria Math"/>
                  </a:rPr>
                  <a:t> </a:t>
                </a:r>
                <a:r>
                  <a:rPr lang="zh-CN" altLang="en-US" dirty="0" smtClean="0">
                    <a:latin typeface="Cambria Math"/>
                  </a:rPr>
                  <a:t>上的投影长度乘以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>
                    <a:latin typeface="Cambria Math"/>
                  </a:rPr>
                  <a:t> </a:t>
                </a:r>
                <a:r>
                  <a:rPr lang="zh-CN" altLang="en-US" dirty="0" smtClean="0">
                    <a:latin typeface="Cambria Math"/>
                  </a:rPr>
                  <a:t>的模</a:t>
                </a:r>
                <a:endParaRPr lang="en-US" altLang="zh-CN" dirty="0" smtClean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altLang="zh-CN" dirty="0"/>
                      <m:t>·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zh-CN" altLang="en-US" i="1" smtClean="0">
                            <a:latin typeface="Cambria Math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/>
                  </a:rPr>
                  <a:t> </a:t>
                </a:r>
                <a:r>
                  <a:rPr lang="zh-CN" altLang="en-US" dirty="0" smtClean="0">
                    <a:latin typeface="Cambria Math"/>
                  </a:rPr>
                  <a:t>，其中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𝜃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  <m:r>
                      <a:rPr lang="en-US" altLang="zh-CN" b="0" i="0" smtClean="0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之间的夹角</a:t>
                </a:r>
                <a:r>
                  <a:rPr lang="en-US" altLang="zh-CN" dirty="0" smtClean="0">
                    <a:latin typeface="Cambria Math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/>
                  </a:rPr>
                  <a:t>坐标表示：</a:t>
                </a:r>
                <a:endParaRPr lang="en-US" altLang="zh-CN" b="0" dirty="0" smtClean="0">
                  <a:latin typeface="Cambria Math"/>
                </a:endParaRPr>
              </a:p>
              <a:p>
                <a:pPr marL="0" indent="0"/>
                <a:r>
                  <a:rPr lang="en-US" altLang="zh-CN" b="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      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 smtClean="0"/>
              </a:p>
              <a:p>
                <a:pPr marL="0" indent="0"/>
                <a:r>
                  <a:rPr lang="en-US" altLang="zh-CN" b="0" dirty="0" smtClean="0"/>
                  <a:t>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m:rPr>
                        <m:nor/>
                      </m:rPr>
                      <a:rPr lang="en-US" altLang="zh-CN" dirty="0"/>
                      <m:t>·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315012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59" y="2342129"/>
            <a:ext cx="198882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4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画哪些图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注意给画一个点积的几何意义的图片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再画一个点积取值的图片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6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点积的应用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061701"/>
                <a:ext cx="7565464" cy="1947769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可以</a:t>
                </a:r>
                <a:r>
                  <a:rPr lang="zh-CN" altLang="en-US" dirty="0" smtClean="0"/>
                  <a:t>用点积求模长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·</m:t>
                        </m:r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ra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061701"/>
                <a:ext cx="7565464" cy="1947769"/>
              </a:xfrm>
              <a:blipFill rotWithShape="1">
                <a:blip r:embed="rId2"/>
                <a:stretch>
                  <a:fillRect l="-1128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76872"/>
            <a:ext cx="24669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827584" y="3062224"/>
            <a:ext cx="6480720" cy="1165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2400" b="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i="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可以用点积</a:t>
            </a:r>
            <a:r>
              <a:rPr lang="zh-CN" altLang="en-US" dirty="0"/>
              <a:t>向量</a:t>
            </a:r>
            <a:r>
              <a:rPr lang="zh-CN" altLang="en-US" dirty="0" smtClean="0"/>
              <a:t>之间夹角</a:t>
            </a:r>
            <a:endParaRPr lang="en-US" altLang="zh-CN" dirty="0" smtClean="0"/>
          </a:p>
          <a:p>
            <a:pPr marL="0" indent="0"/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23" y="3644786"/>
            <a:ext cx="38385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63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积的性质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点积满足交换律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两</a:t>
            </a:r>
            <a:r>
              <a:rPr lang="zh-CN" altLang="en-US" dirty="0" smtClean="0"/>
              <a:t>个向量夹角是一个锐角时，</a:t>
            </a:r>
            <a:r>
              <a:rPr lang="zh-CN" altLang="en-US" dirty="0"/>
              <a:t>点</a:t>
            </a:r>
            <a:r>
              <a:rPr lang="zh-CN" altLang="en-US" dirty="0" smtClean="0"/>
              <a:t>积为正数；为直角时点</a:t>
            </a:r>
            <a:r>
              <a:rPr lang="zh-CN" altLang="en-US" dirty="0"/>
              <a:t>积为</a:t>
            </a:r>
            <a:r>
              <a:rPr lang="zh-CN" altLang="en-US" dirty="0" smtClean="0"/>
              <a:t>零（因此</a:t>
            </a:r>
            <a:r>
              <a:rPr lang="zh-CN" altLang="en-US" dirty="0"/>
              <a:t>可用点积判</a:t>
            </a:r>
            <a:r>
              <a:rPr lang="zh-CN" altLang="en-US" dirty="0" smtClean="0"/>
              <a:t>垂直）；为钝角时点积为负数</a:t>
            </a:r>
            <a:endParaRPr lang="en-US" altLang="zh-CN" dirty="0"/>
          </a:p>
          <a:p>
            <a:pPr marL="0" indent="0"/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30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单位向量与向量的缩放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 smtClean="0"/>
                  <a:t> 称为向量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的单位向量，与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同向，模为</a:t>
                </a:r>
                <a:r>
                  <a:rPr lang="en-US" altLang="zh-CN" dirty="0" smtClean="0"/>
                  <a:t>1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则长度为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且与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相同方向的向量为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𝑙</m:t>
                    </m:r>
                    <m:f>
                      <m:fPr>
                        <m:ctrlPr>
                          <a:rPr lang="en-US" altLang="zh-CN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与单位向量垂直的向量称为单位法向量，可用下面的函数快速求得：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66" y="3356992"/>
            <a:ext cx="67246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5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二维叉积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两个二维向量的叉积是一个标量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zh-CN" altLang="en-US" dirty="0" smtClean="0"/>
                  <a:t>的几何意义为他们所形成的</a:t>
                </a:r>
                <a:endParaRPr lang="en-US" altLang="zh-CN" dirty="0" smtClean="0"/>
              </a:p>
              <a:p>
                <a:pPr marL="0" indent="0"/>
                <a:r>
                  <a:rPr lang="zh-CN" altLang="en-US" dirty="0"/>
                  <a:t>平行四边形的有向</a:t>
                </a:r>
                <a:r>
                  <a:rPr lang="zh-CN" altLang="en-US" dirty="0" smtClean="0"/>
                  <a:t>面积（阴影部分）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Cambria Math"/>
                  </a:rPr>
                  <a:t>坐标表示：</a:t>
                </a:r>
                <a:endParaRPr lang="en-US" altLang="zh-CN" dirty="0">
                  <a:latin typeface="Cambria Math"/>
                </a:endParaRPr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       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/>
                <a:r>
                  <a:rPr lang="en-US" altLang="zh-CN" dirty="0"/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  <a:p>
                <a:pPr marL="0" indent="0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16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平行四边形 3"/>
          <p:cNvSpPr/>
          <p:nvPr/>
        </p:nvSpPr>
        <p:spPr>
          <a:xfrm rot="19888578">
            <a:off x="5508104" y="2132856"/>
            <a:ext cx="2232248" cy="93610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868144" y="2564904"/>
            <a:ext cx="1800200" cy="98021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5615617" y="2564904"/>
            <a:ext cx="216024" cy="944214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616107" y="3037011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07" y="3037011"/>
                <a:ext cx="376257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407380" y="2870347"/>
                <a:ext cx="316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7380" y="2870347"/>
                <a:ext cx="31624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57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叉积的有向面积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直观理解，假如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a:rPr lang="en-US" altLang="zh-CN" b="0" i="1" dirty="0" smtClean="0">
                        <a:latin typeface="Cambria Math"/>
                      </a:rPr>
                      <m:t>𝑎</m:t>
                    </m:r>
                    <m:r>
                      <a:rPr lang="en-US" altLang="zh-CN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的左边，则有向面积为正；假如在右边，则为负；假如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 dirty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共线，则叉积为零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利用有向面积能十分方便的计算多边形的面积</a:t>
                </a:r>
                <a:endParaRPr lang="en-US" altLang="zh-CN" dirty="0" smtClean="0"/>
              </a:p>
              <a:p>
                <a:pPr marL="0" indent="0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利用点积与叉积判断向量的位置关系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用点积的正负可以判断向量的</a:t>
                </a:r>
                <a:r>
                  <a:rPr lang="zh-CN" altLang="en-US" b="1" dirty="0"/>
                  <a:t>前后</a:t>
                </a:r>
                <a:r>
                  <a:rPr lang="zh-CN" altLang="en-US" dirty="0" smtClean="0"/>
                  <a:t>关系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用二维叉</a:t>
                </a:r>
                <a:r>
                  <a:rPr lang="zh-CN" altLang="en-US" dirty="0"/>
                  <a:t>积的正负可以判断向量的</a:t>
                </a:r>
                <a:r>
                  <a:rPr lang="zh-CN" altLang="en-US" b="1" dirty="0"/>
                  <a:t>左右</a:t>
                </a:r>
                <a:r>
                  <a:rPr lang="zh-CN" altLang="en-US" dirty="0" smtClean="0"/>
                  <a:t>关系</a:t>
                </a:r>
                <a:endParaRPr lang="en-US" altLang="zh-CN" dirty="0" smtClean="0"/>
              </a:p>
              <a:p>
                <a:pPr marL="0" indent="0"/>
                <a:endParaRPr lang="en-US" altLang="zh-CN" dirty="0"/>
              </a:p>
              <a:p>
                <a:pPr marL="0" indent="0"/>
                <a:endParaRPr lang="en-US" altLang="zh-CN" dirty="0" smtClean="0"/>
              </a:p>
              <a:p>
                <a:pPr marL="0" indent="0"/>
                <a:endParaRPr lang="en-US" altLang="zh-CN" dirty="0"/>
              </a:p>
              <a:p>
                <a:pPr marL="0" indent="0"/>
                <a:endParaRPr lang="en-US" altLang="zh-CN" b="0" i="1" dirty="0" smtClean="0">
                  <a:latin typeface="Cambria Math"/>
                </a:endParaRPr>
              </a:p>
              <a:p>
                <a:pPr marL="0" indent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𝑏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在蓝色区域时为正，在绿色区域时为负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34" y="1975969"/>
            <a:ext cx="2088341" cy="203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514" y="295630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14" y="2956302"/>
                <a:ext cx="50405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79" y="2323408"/>
            <a:ext cx="2186359" cy="126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11950" y="2956301"/>
                <a:ext cx="376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altLang="zh-CN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950" y="2956301"/>
                <a:ext cx="37625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3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向量的旋转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𝑎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可以看成是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1, 0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∗(0,1)</m:t>
                    </m:r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分别</a:t>
                </a:r>
                <a:r>
                  <a:rPr lang="zh-CN" altLang="en-US" dirty="0" smtClean="0"/>
                  <a:t>旋转两个单位向量，则变为</a:t>
                </a:r>
                <a:endParaRPr lang="en-US" altLang="zh-CN" dirty="0" smtClean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∗</m:t>
                      </m:r>
                      <m:d>
                        <m:d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CN" altLang="en-US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∗(</m:t>
                      </m:r>
                      <m:r>
                        <a:rPr lang="en-US" altLang="zh-CN" b="0" i="1" smtClean="0">
                          <a:latin typeface="Cambria Math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,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/>
                            </a:rPr>
                            <m:t>𝜃</m:t>
                          </m:r>
                        </m:e>
                      </m:func>
                      <m:r>
                        <a:rPr lang="en-US" altLang="zh-CN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合并后得：</a:t>
                </a:r>
                <a:endParaRPr lang="en-US" altLang="zh-CN" dirty="0" smtClean="0"/>
              </a:p>
              <a:p>
                <a:pPr marL="0" indent="0"/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i="1" dirty="0" smtClean="0"/>
              </a:p>
              <a:p>
                <a:pPr marL="0" indent="0"/>
                <a:endParaRPr lang="en-US" altLang="zh-CN" i="1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73015"/>
            <a:ext cx="72675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613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计算几何在</a:t>
            </a:r>
            <a:r>
              <a:rPr lang="en-US" altLang="zh-CN" dirty="0"/>
              <a:t>OI</a:t>
            </a:r>
            <a:r>
              <a:rPr lang="zh-CN" altLang="zh-CN" dirty="0"/>
              <a:t>中的地位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NOIP/NOI</a:t>
            </a:r>
            <a:r>
              <a:rPr lang="zh-CN" altLang="zh-CN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系列的比赛中，计算几何出现次数越来越</a:t>
            </a:r>
            <a:r>
              <a:rPr lang="zh-CN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少</a:t>
            </a:r>
            <a:endParaRPr lang="en-US" altLang="zh-CN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400" b="0" dirty="0">
                <a:latin typeface="楷体" panose="02010609060101010101" pitchFamily="49" charset="-122"/>
                <a:ea typeface="楷体" panose="02010609060101010101" pitchFamily="49" charset="-122"/>
              </a:rPr>
              <a:t>省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选出现较多，题目很难，比赛时极少有人做出来。不过做出来就能进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队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PKUSC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中经常出现，基本上会出现</a:t>
            </a:r>
            <a:r>
              <a:rPr lang="en-US" altLang="zh-CN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1,2</a:t>
            </a:r>
            <a:r>
              <a:rPr lang="zh-CN" altLang="en-US" sz="2400" b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道，而且是一些基础题</a:t>
            </a:r>
            <a:endParaRPr lang="en-US" altLang="zh-CN" sz="2400" b="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/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想冲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队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en-US" dirty="0"/>
              <a:t>志向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北大的</a:t>
            </a: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同学一定要好好掌握</a:t>
            </a:r>
            <a:r>
              <a:rPr lang="zh-CN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计算几何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2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可以用直线上两个点来存储，也可以用一个点和一个方向向量存储，一般来说怎么方便用哪个。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88840"/>
            <a:ext cx="38766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078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点</a:t>
            </a:r>
            <a:r>
              <a:rPr lang="zh-CN" altLang="en-US" dirty="0" smtClean="0"/>
              <a:t>到直线的距离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用面积法能较为简单的实现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0" y="2132856"/>
            <a:ext cx="6624737" cy="121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83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点到线段的距离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分两种情况：一种是点到线段的垂线在线段上，这种情况同点到直线的距离，否则是点到点的距离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判断是哪种情况时用点积的正负判断很方便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564904"/>
            <a:ext cx="44958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640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直线的分点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在线段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上，存在一个点 </a:t>
                </a:r>
                <a:r>
                  <a:rPr lang="en-US" altLang="zh-CN" dirty="0" smtClean="0"/>
                  <a:t>C</a:t>
                </a:r>
                <a:r>
                  <a:rPr lang="zh-CN" altLang="en-US" dirty="0" smtClean="0"/>
                  <a:t>，那么点</a:t>
                </a:r>
                <a:r>
                  <a:rPr lang="en-US" altLang="zh-CN" dirty="0" smtClean="0"/>
                  <a:t> C </a:t>
                </a:r>
                <a:r>
                  <a:rPr lang="zh-CN" altLang="en-US" dirty="0" smtClean="0"/>
                  <a:t>可以表示为 </a:t>
                </a:r>
                <a:r>
                  <a:rPr lang="en-US" altLang="zh-CN" dirty="0" smtClean="0"/>
                  <a:t>A +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zh-CN" altLang="en-US" dirty="0" smtClean="0"/>
                  <a:t> 为向量</a:t>
                </a:r>
                <a:r>
                  <a:rPr lang="en-US" altLang="zh-CN" dirty="0" smtClean="0"/>
                  <a:t>(B - A)</a:t>
                </a:r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0</m:t>
                    </m:r>
                    <m:r>
                      <a:rPr lang="en-US" altLang="zh-CN" b="0" i="1" smtClean="0">
                        <a:latin typeface="Cambria Math"/>
                      </a:rPr>
                      <m:t>≤</m:t>
                    </m:r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≤1</m:t>
                    </m:r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若 </a:t>
                </a:r>
                <a:r>
                  <a:rPr lang="en-US" altLang="zh-CN" dirty="0" smtClean="0"/>
                  <a:t>C </a:t>
                </a:r>
                <a:r>
                  <a:rPr lang="zh-CN" altLang="en-US" dirty="0" smtClean="0"/>
                  <a:t>在 </a:t>
                </a:r>
                <a:r>
                  <a:rPr lang="en-US" altLang="zh-CN" dirty="0" smtClean="0"/>
                  <a:t>A </a:t>
                </a:r>
                <a:r>
                  <a:rPr lang="zh-CN" altLang="en-US" dirty="0" smtClean="0"/>
                  <a:t>外侧，则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&lt;0</m:t>
                    </m:r>
                  </m:oMath>
                </a14:m>
                <a:r>
                  <a:rPr lang="zh-CN" altLang="en-US" dirty="0" smtClean="0"/>
                  <a:t>；若 </a:t>
                </a:r>
                <a:r>
                  <a:rPr lang="en-US" altLang="zh-CN" dirty="0" smtClean="0"/>
                  <a:t>C </a:t>
                </a:r>
                <a:r>
                  <a:rPr lang="zh-CN" altLang="en-US" dirty="0" smtClean="0"/>
                  <a:t>在 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外侧，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&gt;1</m:t>
                    </m:r>
                  </m:oMath>
                </a14:m>
                <a:endParaRPr lang="en-US" altLang="zh-CN" dirty="0" smtClean="0"/>
              </a:p>
              <a:p>
                <a:pPr marL="0" indent="0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36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求直线的交点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首先要特判直线平行的情况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利用分点，设一个参数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仍然使用面积法</a:t>
                </a:r>
                <a:r>
                  <a:rPr lang="zh-CN" altLang="en-US" dirty="0"/>
                  <a:t>解出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（在代码中为 </a:t>
                </a:r>
                <a:r>
                  <a:rPr lang="en-US" altLang="zh-CN" dirty="0" smtClean="0"/>
                  <a:t>t </a:t>
                </a:r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4978404" cy="134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102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三角形的外心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三角形的外心是三角形外接圆的圆心</a:t>
            </a:r>
            <a:r>
              <a:rPr lang="en-US" altLang="zh-CN" dirty="0" smtClean="0"/>
              <a:t>,</a:t>
            </a:r>
            <a:r>
              <a:rPr lang="zh-CN" altLang="en-US" dirty="0" smtClean="0"/>
              <a:t>也是三角形三条中垂线的交点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计算</a:t>
            </a:r>
            <a:r>
              <a:rPr lang="zh-CN" altLang="en-US" dirty="0" smtClean="0"/>
              <a:t>时先判断三点是否共线，不处理这个特殊情况可能会</a:t>
            </a:r>
            <a:r>
              <a:rPr lang="en-US" altLang="zh-CN" dirty="0" smtClean="0"/>
              <a:t>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然后</a:t>
            </a:r>
            <a:r>
              <a:rPr lang="zh-CN" altLang="en-US" dirty="0" smtClean="0"/>
              <a:t>求任意两条中垂线的交点即可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98516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三角形的</a:t>
            </a:r>
            <a:r>
              <a:rPr lang="zh-CN" altLang="en-US" dirty="0" smtClean="0"/>
              <a:t>外心的代码实现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5307429" cy="290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2388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三角形的重心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三角形的重心同时为三条中线的交点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对于三角形</a:t>
            </a:r>
            <a:r>
              <a:rPr lang="en-US" altLang="zh-CN" dirty="0" smtClean="0"/>
              <a:t>ABC,</a:t>
            </a:r>
            <a:r>
              <a:rPr lang="zh-CN" altLang="en-US" dirty="0" smtClean="0"/>
              <a:t>经过推导可得重心：</a:t>
            </a:r>
            <a:endParaRPr lang="en-US" altLang="zh-CN" dirty="0" smtClean="0"/>
          </a:p>
          <a:p>
            <a:pPr marL="0" indent="0"/>
            <a:r>
              <a:rPr lang="en-US" altLang="zh-CN" dirty="0"/>
              <a:t>	</a:t>
            </a:r>
            <a:r>
              <a:rPr lang="en-US" altLang="zh-CN" dirty="0" smtClean="0"/>
              <a:t>	G 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 + B + C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380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提问环节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前面这部分内容有什么问题吗？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413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多边形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多边形分为简单多边形和复杂多边形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计算几何题目中一般不出现复杂多边形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简单多边形又分为凸多边形和凹多边形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凸多边形的每个角都小于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Cambria Math"/>
                      </a:rPr>
                      <m:t>180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也称为凸包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多边形常用按逆时针顺序的一系列顶点来存储</a:t>
                </a:r>
                <a:endParaRPr lang="en-US" altLang="zh-CN" dirty="0" smtClean="0"/>
              </a:p>
              <a:p>
                <a:pPr marL="0" indent="0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645024"/>
            <a:ext cx="376946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计算几何类题目的</a:t>
            </a:r>
            <a:r>
              <a:rPr lang="zh-CN" altLang="zh-CN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细节和特殊情况非常</a:t>
            </a:r>
            <a:r>
              <a:rPr lang="zh-CN" altLang="zh-CN" b="0" dirty="0" smtClean="0"/>
              <a:t>多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容易卡</a:t>
            </a:r>
            <a:r>
              <a:rPr lang="zh-CN" altLang="zh-CN" b="0" dirty="0" smtClean="0"/>
              <a:t>精度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代码长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思维难度</a:t>
            </a:r>
            <a:r>
              <a:rPr lang="zh-CN" altLang="zh-CN" b="0" dirty="0" smtClean="0"/>
              <a:t>相对低一点</a:t>
            </a:r>
            <a:endParaRPr lang="en-US" altLang="zh-CN" b="0" dirty="0" smtClean="0"/>
          </a:p>
          <a:p>
            <a:pPr marL="0" indent="0"/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b="0" dirty="0" smtClean="0"/>
              <a:t>综上所述，计算几何题在很多人（包括我）眼中是很恶心的一类题</a:t>
            </a:r>
            <a:r>
              <a:rPr lang="zh-CN" altLang="en-US" dirty="0" smtClean="0"/>
              <a:t>，</a:t>
            </a:r>
            <a:r>
              <a:rPr lang="zh-CN" altLang="zh-CN" dirty="0"/>
              <a:t>没有十足的把握，在比赛中不建议花绝大多数时间在一道计算几何的题目上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928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判断点在多边形内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常见有转角法和射线法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转角法：看多边形相对于点转了多少度，假如为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360°</m:t>
                    </m:r>
                  </m:oMath>
                </a14:m>
                <a:r>
                  <a:rPr lang="zh-CN" altLang="en-US" dirty="0" smtClean="0"/>
                  <a:t>则在多边形内，假如为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0°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则在多边形外，假如为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180°</m:t>
                    </m:r>
                  </m:oMath>
                </a14:m>
                <a:r>
                  <a:rPr lang="zh-CN" altLang="en-US" dirty="0" smtClean="0"/>
                  <a:t>，则在多边形上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射线法：从判定点开始，引一条射线，假如该射线与边界相交奇数次，则说明在多边形内，否则在多边形外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55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判断点在多边形</a:t>
            </a:r>
            <a:r>
              <a:rPr lang="zh-CN" altLang="en-US" dirty="0" smtClean="0"/>
              <a:t>内：射线法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引一条向右的水平射线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注意</a:t>
            </a:r>
            <a:r>
              <a:rPr lang="zh-CN" altLang="en-US" dirty="0" smtClean="0"/>
              <a:t>判断点在多边形上的情况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逆时针穿过边界，转数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，顺时针则</a:t>
            </a:r>
            <a:r>
              <a:rPr lang="en-US" altLang="zh-CN" dirty="0" smtClean="0"/>
              <a:t>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注意</a:t>
            </a:r>
            <a:r>
              <a:rPr lang="zh-CN" altLang="en-US" dirty="0" smtClean="0"/>
              <a:t>判断射线穿过顶点的情况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2" action="ppaction://hlinkfile"/>
              </a:rPr>
              <a:t>..\other\</a:t>
            </a:r>
            <a:r>
              <a:rPr lang="zh-CN" altLang="en-US" dirty="0" smtClean="0">
                <a:hlinkClick r:id="rId2" action="ppaction://hlinkfile"/>
              </a:rPr>
              <a:t>计算几何模板</a:t>
            </a:r>
            <a:r>
              <a:rPr lang="en-US" altLang="zh-CN" dirty="0" smtClean="0">
                <a:hlinkClick r:id="rId2" action="ppaction://hlinkfile"/>
              </a:rPr>
              <a:t>.</a:t>
            </a:r>
            <a:r>
              <a:rPr lang="en-US" altLang="zh-CN" dirty="0" err="1" smtClean="0">
                <a:hlinkClick r:id="rId2" action="ppaction://hlinkfile"/>
              </a:rPr>
              <a:t>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3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求多边形面积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假如</a:t>
            </a:r>
            <a:r>
              <a:rPr lang="zh-CN" altLang="en-US" dirty="0" smtClean="0"/>
              <a:t>是凸多边形，可以在多边形内选取一个点，然后三角剖分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因为叉积是有向面积，所以普通</a:t>
            </a:r>
            <a:r>
              <a:rPr lang="zh-CN" altLang="en-US" dirty="0"/>
              <a:t>的</a:t>
            </a:r>
            <a:r>
              <a:rPr lang="zh-CN" altLang="en-US" dirty="0" smtClean="0"/>
              <a:t>多边形一样做法，基准点取在任何位置都可以（证明？）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下方</a:t>
            </a:r>
            <a:r>
              <a:rPr lang="zh-CN" altLang="en-US" dirty="0" smtClean="0"/>
              <a:t>代码是取多边形第一个点为基准点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753" y="3356992"/>
            <a:ext cx="41433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4824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求多边形重心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同样方法将多边形三角剖分，即使可能出现“反物质”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算出每个三角形的重心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套用质点组的重心公式即可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12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把给定点包围在内部，面积最小的凸多边形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这里</a:t>
                </a:r>
                <a:r>
                  <a:rPr lang="zh-CN" altLang="en-US" dirty="0" smtClean="0"/>
                  <a:t>介绍</a:t>
                </a:r>
                <a:r>
                  <a:rPr lang="en-US" altLang="zh-CN" dirty="0" smtClean="0"/>
                  <a:t>Graham</a:t>
                </a:r>
                <a:r>
                  <a:rPr lang="zh-CN" altLang="en-US" dirty="0" smtClean="0"/>
                  <a:t>扫描法：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把点按</a:t>
                </a:r>
                <a:r>
                  <a:rPr lang="en-US" altLang="zh-CN" dirty="0" smtClean="0"/>
                  <a:t>x</a:t>
                </a:r>
                <a:r>
                  <a:rPr lang="zh-CN" altLang="en-US" dirty="0" smtClean="0"/>
                  <a:t>坐标排序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1 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2 </m:t>
                        </m:r>
                      </m:sub>
                    </m:sSub>
                  </m:oMath>
                </a14:m>
                <a:r>
                  <a:rPr lang="zh-CN" altLang="en-US" dirty="0" smtClean="0"/>
                  <a:t>放到凸包中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3 </m:t>
                        </m:r>
                      </m:sub>
                    </m:sSub>
                  </m:oMath>
                </a14:m>
                <a:r>
                  <a:rPr lang="zh-CN" altLang="en-US" dirty="0" smtClean="0"/>
                  <a:t>开始，当新的点在凸包的“前进方向”的左边时，加入该点；否则弹出最后加入的点，直到新点在左边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上面</a:t>
                </a:r>
                <a:r>
                  <a:rPr lang="zh-CN" altLang="en-US" dirty="0" smtClean="0"/>
                  <a:t>的流程可以求下凸壳，反过来做一遍可以求上凸壳，合起来就是完整的凸包</a:t>
                </a:r>
                <a:endParaRPr lang="en-US" altLang="zh-CN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时间复杂</a:t>
                </a:r>
                <a:r>
                  <a:rPr lang="zh-CN" altLang="en-US" dirty="0" smtClean="0"/>
                  <a:t>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𝑛𝑙𝑜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瓶颈在排序上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91" t="-2044" r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563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凸包的代码实现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注意输入不能有重复点！</a:t>
            </a:r>
            <a:endParaRPr lang="en-US" altLang="zh-CN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3" y="1628800"/>
            <a:ext cx="6696744" cy="324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09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最远点</a:t>
            </a:r>
            <a:r>
              <a:rPr lang="zh-CN" altLang="en-US" dirty="0" smtClean="0"/>
              <a:t>对问题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给出平面上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个点的坐标，求最远点对之间的距离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b="1" dirty="0"/>
                  <a:t>最远点</a:t>
                </a:r>
                <a:r>
                  <a:rPr lang="zh-CN" altLang="en-US" b="1" dirty="0" smtClean="0"/>
                  <a:t>对一定在凸包上（证明？）</a:t>
                </a:r>
                <a:endParaRPr lang="en-US" altLang="zh-CN" b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某错误结论：</a:t>
                </a:r>
                <a:r>
                  <a:rPr lang="zh-CN" altLang="en-US" i="1" dirty="0" smtClean="0"/>
                  <a:t>凸包上一个点到其他点的距离单峰</a:t>
                </a:r>
                <a:endParaRPr lang="en-US" altLang="zh-CN" i="1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b="1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1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旋转卡壳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被凸包上被一对平行直线卡住的点对叫</a:t>
            </a:r>
            <a:r>
              <a:rPr lang="zh-CN" altLang="en-US" b="1" dirty="0" smtClean="0"/>
              <a:t>对踵点</a:t>
            </a:r>
            <a:endParaRPr lang="en-US" altLang="zh-CN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答案一定出在一对</a:t>
            </a:r>
            <a:r>
              <a:rPr lang="zh-CN" altLang="en-US" dirty="0"/>
              <a:t>对踵</a:t>
            </a:r>
            <a:r>
              <a:rPr lang="zh-CN" altLang="en-US" dirty="0" smtClean="0"/>
              <a:t>点上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尝试用通过旋转一对平行直线，枚举所有对踵点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617470"/>
            <a:ext cx="2971800" cy="16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1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r>
              <a:rPr lang="zh-CN" altLang="en-US" dirty="0" smtClean="0"/>
              <a:t>卡壳的实现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做法一：直接模拟，每次比较哪条直线转到下一条边的角度较小，这种做法精度误差较大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做法二：按逆时针顺序枚举凸包上一条边，则凸包上到该边所在直线最远的点也单调逆时针旋转，相当于用一条直线卡对面一个顶点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992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  <a:r>
              <a:rPr lang="zh-CN" altLang="en-US" dirty="0" smtClean="0"/>
              <a:t>卡壳的实现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0728"/>
            <a:ext cx="7488832" cy="3243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50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这节课的内容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840540"/>
          </a:xfrm>
        </p:spPr>
        <p:txBody>
          <a:bodyPr/>
          <a:lstStyle/>
          <a:p>
            <a:pPr marL="0" indent="0"/>
            <a:r>
              <a:rPr lang="zh-CN" altLang="en-US" dirty="0" smtClean="0"/>
              <a:t>这节课主要介绍二维计算几何最基本的部分内容：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向量与点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直线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多边形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凸包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旋转</a:t>
            </a:r>
            <a:r>
              <a:rPr lang="zh-CN" altLang="en-US" dirty="0" smtClean="0"/>
              <a:t>卡壳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半平面交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最小园覆盖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3559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半平面交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给出若干个半平面，求他们的公共部分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常见有两种写法：一种是增量法，复杂度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，另一种为类似凸包的复杂度为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𝑛𝑙𝑜𝑔𝑛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的做法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一般来说第一种方法就够用，且第二种方法精度较差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半平面交的答案为一个凸集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05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半平面</a:t>
            </a:r>
            <a:r>
              <a:rPr lang="zh-CN" altLang="en-US" dirty="0" smtClean="0"/>
              <a:t>交的增量法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初始化</a:t>
            </a:r>
            <a:r>
              <a:rPr lang="zh-CN" altLang="en-US" dirty="0"/>
              <a:t>时加上一个范围巨大的</a:t>
            </a:r>
            <a:r>
              <a:rPr lang="zh-CN" altLang="en-US" dirty="0" smtClean="0"/>
              <a:t>“框”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每次拿一个新的半平面切割原先的凸集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保留在新加直线左边的点，删除右边的，有向直线与多边形相交产生的新的点加入到新多边形内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409575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8265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半平面交的增量法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5"/>
            <a:ext cx="4392488" cy="3845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99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/>
                      </a:rPr>
                      <m:t>O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𝑛𝑙𝑜𝑔𝑛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/>
                  <a:t>半平面</a:t>
                </a:r>
                <a:r>
                  <a:rPr lang="zh-CN" altLang="en-US" dirty="0" smtClean="0"/>
                  <a:t>交做法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7778" b="-2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同样先预处理一个“大框”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将有向直线（半平面）按极角排序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用双端队列存当前凸包里的半平面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每次加入一个半平面可能删掉队头的半平面，也有可能删掉队尾的半平面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最后删除无用的半平面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hlinkClick r:id="rId3" action="ppaction://hlinkfile"/>
              </a:rPr>
              <a:t>计算几何模板</a:t>
            </a:r>
            <a:r>
              <a:rPr lang="en-US" altLang="zh-CN" dirty="0" smtClean="0">
                <a:hlinkClick r:id="rId3" action="ppaction://hlinkfile"/>
              </a:rPr>
              <a:t>.</a:t>
            </a:r>
            <a:r>
              <a:rPr lang="en-US" altLang="zh-CN" dirty="0" err="1" smtClean="0">
                <a:hlinkClick r:id="rId3" action="ppaction://hlinkfile"/>
              </a:rPr>
              <a:t>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740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最小园覆盖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给出平面上的一些点，求一个最小的园覆盖这些点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三个</a:t>
                </a:r>
                <a:r>
                  <a:rPr lang="zh-CN" altLang="en-US" dirty="0" smtClean="0"/>
                  <a:t>点能确定一个园，答案一定为一个三角形的外接圆（假设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/>
                      </a:rPr>
                      <m:t>3</m:t>
                    </m:r>
                    <m:r>
                      <a:rPr lang="en-US" altLang="zh-CN" b="0" i="1" dirty="0" smtClean="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n</m:t>
                    </m:r>
                  </m:oMath>
                </a14:m>
                <a:r>
                  <a:rPr lang="zh-CN" altLang="en-US" dirty="0" smtClean="0"/>
                  <a:t>）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有一种非常神奇的</a:t>
                </a:r>
                <a:r>
                  <a:rPr lang="zh-CN" altLang="en-US" dirty="0"/>
                  <a:t>复杂</a:t>
                </a:r>
                <a:r>
                  <a:rPr lang="zh-CN" altLang="en-US" dirty="0" smtClean="0"/>
                  <a:t>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的随机增量法解决这个问题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75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最小园</a:t>
            </a:r>
            <a:r>
              <a:rPr lang="zh-CN" altLang="en-US" dirty="0" smtClean="0"/>
              <a:t>覆盖的随机增量法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先</a:t>
                </a:r>
                <a:r>
                  <a:rPr lang="zh-CN" altLang="en-US" dirty="0" smtClean="0"/>
                  <a:t>对点集</a:t>
                </a:r>
                <a:r>
                  <a:rPr lang="en-US" altLang="zh-CN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random_shuffle</a:t>
                </a:r>
                <a:r>
                  <a:rPr lang="zh-CN" altLang="en-US" dirty="0" smtClean="0"/>
                  <a:t>处理一下</a:t>
                </a:r>
                <a:endParaRPr lang="en-US" altLang="zh-CN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假设已经有了前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−1 </m:t>
                    </m:r>
                  </m:oMath>
                </a14:m>
                <a:r>
                  <a:rPr lang="zh-CN" altLang="en-US" dirty="0" smtClean="0"/>
                  <a:t>个点的最小覆盖园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，检查点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是否在</a:t>
                </a:r>
                <a:r>
                  <a:rPr lang="zh-CN" altLang="en-US" dirty="0"/>
                  <a:t>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−1 </m:t>
                        </m:r>
                      </m:sub>
                    </m:sSub>
                  </m:oMath>
                </a14:m>
                <a:r>
                  <a:rPr lang="zh-CN" altLang="en-US" dirty="0" smtClean="0"/>
                  <a:t>内，如果在，则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 smtClean="0"/>
                  <a:t>一定在</a:t>
                </a:r>
                <a:r>
                  <a:rPr lang="zh-CN" altLang="en-US" dirty="0"/>
                  <a:t>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上，进行</a:t>
                </a:r>
                <a:r>
                  <a:rPr lang="en-US" altLang="zh-CN" dirty="0" smtClean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包括点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的前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j</m:t>
                    </m:r>
                    <m:r>
                      <a:rPr lang="en-US" altLang="zh-CN" dirty="0">
                        <a:latin typeface="Cambria Math"/>
                      </a:rPr>
                      <m:t>−1 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j</m:t>
                        </m:r>
                        <m:r>
                          <a:rPr lang="en-US" altLang="zh-CN" b="0" i="0" dirty="0" smtClean="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/>
                          </a:rPr>
                          <m:t>i</m:t>
                        </m:r>
                      </m:e>
                    </m:d>
                    <m:r>
                      <a:rPr lang="en-US" altLang="zh-CN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个点的最小园覆盖为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，检查点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是否在园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内，</a:t>
                </a:r>
                <a:r>
                  <a:rPr lang="zh-CN" altLang="en-US" dirty="0"/>
                  <a:t>如果在，则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，否则，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dirty="0"/>
                  <a:t>一定在园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上，进行</a:t>
                </a:r>
                <a:r>
                  <a:rPr lang="en-US" altLang="zh-CN" dirty="0" smtClean="0"/>
                  <a:t>3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 smtClean="0"/>
                  <a:t>类似</a:t>
                </a:r>
                <a:r>
                  <a:rPr lang="en-US" altLang="zh-CN" dirty="0" smtClean="0"/>
                  <a:t>1, 2, </a:t>
                </a:r>
                <a:r>
                  <a:rPr lang="zh-CN" altLang="en-US" dirty="0" smtClean="0"/>
                  <a:t>已经有点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在圆上，用类似的确定出第三个点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即可。</a:t>
                </a:r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0" t="-3237" r="-5267" b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33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</a:t>
            </a:r>
            <a:r>
              <a:rPr lang="zh-CN" altLang="en-US" dirty="0" smtClean="0"/>
              <a:t>增量法的代码实现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980727"/>
            <a:ext cx="5184577" cy="403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2593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随机增量法</a:t>
            </a:r>
            <a:r>
              <a:rPr lang="zh-CN" altLang="en-US" dirty="0" smtClean="0"/>
              <a:t>的复杂度证明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目测复杂度是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的，实际上是期望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</a:rPr>
                      <m:t> </m:t>
                    </m:r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最后一</a:t>
                </a:r>
                <a:r>
                  <a:rPr lang="zh-CN" altLang="en-US" dirty="0" smtClean="0"/>
                  <a:t>层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循环的时间复杂度是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考虑倒数第二层</a:t>
                </a:r>
                <a:r>
                  <a:rPr lang="en-US" altLang="zh-CN" dirty="0" smtClean="0"/>
                  <a:t>for</a:t>
                </a:r>
                <a:r>
                  <a:rPr lang="zh-CN" altLang="en-US" dirty="0" smtClean="0"/>
                  <a:t>循环，第</a:t>
                </a:r>
                <a:r>
                  <a:rPr lang="en-US" altLang="zh-CN" dirty="0" smtClean="0"/>
                  <a:t>j</a:t>
                </a:r>
                <a:r>
                  <a:rPr lang="zh-CN" altLang="en-US" dirty="0" smtClean="0"/>
                  <a:t>个点期望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3</m:t>
                    </m:r>
                    <m:r>
                      <a:rPr lang="en-US" altLang="zh-CN" b="0" i="1" smtClean="0">
                        <a:latin typeface="Cambria Math"/>
                      </a:rPr>
                      <m:t>/</m:t>
                    </m:r>
                    <m:r>
                      <a:rPr lang="en-US" altLang="zh-CN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zh-CN" altLang="en-US" dirty="0" smtClean="0"/>
                  <a:t> 概率</a:t>
                </a:r>
                <a:r>
                  <a:rPr lang="zh-CN" altLang="en-US" dirty="0" smtClean="0"/>
                  <a:t>不在前</a:t>
                </a:r>
                <a:r>
                  <a:rPr lang="en-US" altLang="zh-CN" dirty="0" smtClean="0"/>
                  <a:t>j-1</a:t>
                </a:r>
                <a:r>
                  <a:rPr lang="zh-CN" altLang="en-US" dirty="0" smtClean="0"/>
                  <a:t>个点形成的园内，这种情况要进行一个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的第三层循环，整体复杂度为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假如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在园内，复杂度也为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dirty="0" smtClean="0"/>
                  <a:t>，所以第二层循环总复杂度为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𝑖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同理可得，第一层循环的复杂度为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𝑂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𝑛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 r="-7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8008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4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皮克定理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8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精度控制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2184356"/>
          </a:xfrm>
        </p:spPr>
        <p:txBody>
          <a:bodyPr/>
          <a:lstStyle/>
          <a:p>
            <a:pPr indent="360000"/>
            <a:r>
              <a:rPr lang="zh-CN" altLang="en-US" dirty="0" smtClean="0"/>
              <a:t>计算几何题目中，经常需要复杂的浮点数计算，比如三角函数，开平方根等。这就会导致出现一定精度误差。</a:t>
            </a:r>
            <a:endParaRPr lang="en-US" altLang="zh-CN" dirty="0" smtClean="0"/>
          </a:p>
          <a:p>
            <a:pPr indent="360000"/>
            <a:r>
              <a:rPr lang="zh-CN" altLang="en-US" dirty="0" smtClean="0"/>
              <a:t>因此，我们设置一个 </a:t>
            </a:r>
            <a:r>
              <a:rPr lang="en-US" altLang="zh-CN" dirty="0" smtClean="0"/>
              <a:t>eps</a:t>
            </a:r>
            <a:r>
              <a:rPr lang="zh-CN" altLang="en-US" dirty="0" smtClean="0"/>
              <a:t>（偏差值），</a:t>
            </a:r>
            <a:r>
              <a:rPr lang="zh-CN" altLang="en-US" dirty="0"/>
              <a:t>一般</a:t>
            </a:r>
            <a:r>
              <a:rPr lang="zh-CN" altLang="en-US" dirty="0" smtClean="0"/>
              <a:t>取</a:t>
            </a:r>
            <a:r>
              <a:rPr lang="en-US" altLang="zh-CN" dirty="0" smtClean="0"/>
              <a:t>1e-7</a:t>
            </a:r>
            <a:r>
              <a:rPr lang="zh-CN" altLang="en-US" dirty="0" smtClean="0"/>
              <a:t>控制精度到</a:t>
            </a:r>
            <a:r>
              <a:rPr lang="en-US" altLang="zh-CN" dirty="0" smtClean="0"/>
              <a:t>1e-10</a:t>
            </a:r>
            <a:r>
              <a:rPr lang="zh-CN" altLang="en-US" dirty="0" smtClean="0"/>
              <a:t>之间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并用下面的函数控制精度。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3" y="3212976"/>
            <a:ext cx="3744416" cy="153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575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100629"/>
            <a:ext cx="7520940" cy="14642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有大小有方向的量，又称为矢量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二维</a:t>
            </a:r>
            <a:r>
              <a:rPr lang="zh-CN" altLang="en-US" dirty="0" smtClean="0"/>
              <a:t>向量常用一对数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代码</a:t>
            </a:r>
            <a:r>
              <a:rPr lang="zh-CN" altLang="en-US" dirty="0" smtClean="0"/>
              <a:t>里常用一个结构体来实现一个向量：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713076"/>
            <a:ext cx="4110230" cy="184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77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向量的模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/>
                  </a:rPr>
                  <a:t>向量的模即向量的长度，对于向量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Cambria Math"/>
                  </a:rPr>
                  <a:t>，常用数学符号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Cambria Math"/>
                  </a:rPr>
                  <a:t>表示它的模</a:t>
                </a:r>
                <a:endParaRPr lang="en-US" altLang="zh-CN" dirty="0" smtClean="0">
                  <a:latin typeface="Cambria Math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𝑎</m:t>
                    </m:r>
                    <m:r>
                      <a:rPr lang="en-US" altLang="zh-CN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9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二维坐标系中的点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类似二维向量，常用一对数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表示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向量的存储方式同样可以用于点</a:t>
            </a:r>
            <a:endParaRPr lang="en-US" altLang="zh-CN" dirty="0" smtClean="0"/>
          </a:p>
          <a:p>
            <a:pPr marL="0" indent="0"/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“点加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减向量”为点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“点减点”为向量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49372"/>
            <a:ext cx="20288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07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极</a:t>
            </a:r>
            <a:r>
              <a:rPr lang="zh-CN" altLang="en-US" dirty="0" smtClean="0"/>
              <a:t>角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对于向量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𝑎</m:t>
                    </m:r>
                    <m:r>
                      <a:rPr lang="en-US" altLang="zh-CN" b="0" i="1" smtClean="0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</a:rPr>
                      <m:t>,  </m:t>
                    </m:r>
                    <m:r>
                      <a:rPr lang="en-US" altLang="zh-CN" b="0" i="1" smtClean="0">
                        <a:latin typeface="Cambria Math"/>
                      </a:rPr>
                      <m:t>𝑦</m:t>
                    </m:r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，可以使用</a:t>
                </a:r>
                <a:r>
                  <a:rPr lang="zh-CN" altLang="en-US" dirty="0"/>
                  <a:t>函数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atan2(</a:t>
                </a:r>
                <a:r>
                  <a:rPr lang="en-US" altLang="zh-CN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y,x</a:t>
                </a:r>
                <a:r>
                  <a:rPr lang="en-US" altLang="zh-CN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zh-CN" altLang="en-US" dirty="0" smtClean="0"/>
                  <a:t>来计算它的极角</a:t>
                </a:r>
                <a:endParaRPr lang="en-US" altLang="zh-CN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按极角为关键字排序后的顺序称为极角序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53" t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823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1559</TotalTime>
  <Words>2263</Words>
  <Application>Microsoft Office PowerPoint</Application>
  <PresentationFormat>全屏显示(4:3)</PresentationFormat>
  <Paragraphs>205</Paragraphs>
  <Slides>49</Slides>
  <Notes>0</Notes>
  <HiddenSlides>3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角度</vt:lpstr>
      <vt:lpstr>二维计算几何基础</vt:lpstr>
      <vt:lpstr>计算几何在OI中的地位</vt:lpstr>
      <vt:lpstr>计算几何类题目的特点</vt:lpstr>
      <vt:lpstr>这节课的内容</vt:lpstr>
      <vt:lpstr>精度控制</vt:lpstr>
      <vt:lpstr>向量</vt:lpstr>
      <vt:lpstr>向量的模</vt:lpstr>
      <vt:lpstr>二维坐标系中的点</vt:lpstr>
      <vt:lpstr>极角</vt:lpstr>
      <vt:lpstr>向量的四则运算</vt:lpstr>
      <vt:lpstr>点积</vt:lpstr>
      <vt:lpstr>画哪些图</vt:lpstr>
      <vt:lpstr>点积的应用</vt:lpstr>
      <vt:lpstr>点积的性质</vt:lpstr>
      <vt:lpstr>单位向量与向量的缩放</vt:lpstr>
      <vt:lpstr>二维叉积</vt:lpstr>
      <vt:lpstr>叉积的有向面积</vt:lpstr>
      <vt:lpstr>利用点积与叉积判断向量的位置关系</vt:lpstr>
      <vt:lpstr>向量的旋转</vt:lpstr>
      <vt:lpstr>直线</vt:lpstr>
      <vt:lpstr>点到直线的距离</vt:lpstr>
      <vt:lpstr>点到线段的距离</vt:lpstr>
      <vt:lpstr>直线的分点</vt:lpstr>
      <vt:lpstr>求直线的交点</vt:lpstr>
      <vt:lpstr>三角形的外心</vt:lpstr>
      <vt:lpstr>三角形的外心的代码实现</vt:lpstr>
      <vt:lpstr>三角形的重心</vt:lpstr>
      <vt:lpstr>提问环节</vt:lpstr>
      <vt:lpstr>多边形</vt:lpstr>
      <vt:lpstr>判断点在多边形内</vt:lpstr>
      <vt:lpstr>判断点在多边形内：射线法</vt:lpstr>
      <vt:lpstr>求多边形面积</vt:lpstr>
      <vt:lpstr>求多边形重心</vt:lpstr>
      <vt:lpstr>凸包</vt:lpstr>
      <vt:lpstr>凸包的代码实现</vt:lpstr>
      <vt:lpstr>最远点对问题</vt:lpstr>
      <vt:lpstr>旋转卡壳</vt:lpstr>
      <vt:lpstr>旋转卡壳的实现</vt:lpstr>
      <vt:lpstr>旋转卡壳的实现</vt:lpstr>
      <vt:lpstr>半平面交</vt:lpstr>
      <vt:lpstr>半平面交的增量法</vt:lpstr>
      <vt:lpstr>半平面交的增量法</vt:lpstr>
      <vt:lpstr>O(nlogn)的半平面交做法</vt:lpstr>
      <vt:lpstr>最小园覆盖</vt:lpstr>
      <vt:lpstr>最小园覆盖的随机增量法</vt:lpstr>
      <vt:lpstr>随机增量法的代码实现</vt:lpstr>
      <vt:lpstr>随机增量法的复杂度证明</vt:lpstr>
      <vt:lpstr>欧拉定理</vt:lpstr>
      <vt:lpstr>皮克定理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二维计算几何基础</dc:title>
  <dc:creator>jw li</dc:creator>
  <cp:lastModifiedBy>jw li</cp:lastModifiedBy>
  <cp:revision>127</cp:revision>
  <dcterms:created xsi:type="dcterms:W3CDTF">2016-07-11T03:06:36Z</dcterms:created>
  <dcterms:modified xsi:type="dcterms:W3CDTF">2016-07-13T15:51:26Z</dcterms:modified>
</cp:coreProperties>
</file>