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63" r:id="rId4"/>
    <p:sldId id="280" r:id="rId5"/>
    <p:sldId id="281" r:id="rId6"/>
    <p:sldId id="265" r:id="rId7"/>
    <p:sldId id="275" r:id="rId8"/>
    <p:sldId id="276" r:id="rId9"/>
    <p:sldId id="273" r:id="rId10"/>
    <p:sldId id="272"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F"/>
    <a:srgbClr val="436FC1"/>
    <a:srgbClr val="A2A4A4"/>
    <a:srgbClr val="5999D3"/>
    <a:srgbClr val="254175"/>
    <a:srgbClr val="6D6868"/>
    <a:srgbClr val="005296"/>
    <a:srgbClr val="014D8E"/>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68" d="100"/>
          <a:sy n="68" d="100"/>
        </p:scale>
        <p:origin x="624" y="6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l="1825" t="12803" r="7288" b="46015"/>
          <a:stretch>
            <a:fillRect/>
          </a:stretch>
        </p:blipFill>
        <p:spPr>
          <a:xfrm>
            <a:off x="0" y="0"/>
            <a:ext cx="12192000" cy="3616864"/>
          </a:xfrm>
          <a:prstGeom prst="rect">
            <a:avLst/>
          </a:prstGeom>
        </p:spPr>
      </p:pic>
      <p:pic>
        <p:nvPicPr>
          <p:cNvPr id="24" name="Picture 23"/>
          <p:cNvPicPr>
            <a:picLocks noChangeAspect="1"/>
          </p:cNvPicPr>
          <p:nvPr userDrawn="1"/>
        </p:nvPicPr>
        <p:blipFill rotWithShape="1">
          <a:blip r:embed="rId3"/>
          <a:srcRect l="4686" t="451" r="7375" b="1"/>
          <a:stretch>
            <a:fillRect/>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2"/>
          <a:srcRect l="7025" t="16383" r="11065" b="12297"/>
          <a:stretch>
            <a:fillRect/>
          </a:stretch>
        </p:blipFill>
        <p:spPr>
          <a:xfrm>
            <a:off x="0" y="0"/>
            <a:ext cx="11328400" cy="6858000"/>
          </a:xfrm>
          <a:prstGeom prst="rect">
            <a:avLst/>
          </a:prstGeom>
        </p:spPr>
      </p:pic>
      <p:sp>
        <p:nvSpPr>
          <p:cNvPr id="6" name="Oval 5"/>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p:cNvPicPr>
            <a:picLocks noChangeAspect="1"/>
          </p:cNvPicPr>
          <p:nvPr userDrawn="1"/>
        </p:nvPicPr>
        <p:blipFill>
          <a:blip r:embed="rId3"/>
          <a:stretch>
            <a:fillRect/>
          </a:stretch>
        </p:blipFill>
        <p:spPr>
          <a:xfrm>
            <a:off x="10962216" y="5520267"/>
            <a:ext cx="762000" cy="76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p:cNvPicPr>
            <a:picLocks noChangeAspect="1"/>
          </p:cNvPicPr>
          <p:nvPr userDrawn="1"/>
        </p:nvPicPr>
        <p:blipFill>
          <a:blip r:embed="rId2"/>
          <a:stretch>
            <a:fillRect/>
          </a:stretch>
        </p:blipFill>
        <p:spPr>
          <a:xfrm>
            <a:off x="10962216" y="5520267"/>
            <a:ext cx="762000" cy="762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A82BF8E-211B-9C43-825C-0671E50D7E3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A82BF8E-211B-9C43-825C-0671E50D7E3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srcRect l="7025" t="16383" r="11065" b="12297"/>
          <a:stretch>
            <a:fillRect/>
          </a:stretch>
        </p:blipFill>
        <p:spPr>
          <a:xfrm>
            <a:off x="0" y="0"/>
            <a:ext cx="113284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619" t="13182" r="3002" b="7575"/>
          <a:stretch>
            <a:fillRect/>
          </a:stretch>
        </p:blipFill>
        <p:spPr>
          <a:xfrm>
            <a:off x="0" y="1"/>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9119" y="595020"/>
            <a:ext cx="3021463" cy="590312"/>
          </a:xfrm>
          <a:prstGeom prst="rect">
            <a:avLst/>
          </a:prstGeom>
        </p:spPr>
      </p:pic>
      <p:sp>
        <p:nvSpPr>
          <p:cNvPr id="2" name="TextBox 1"/>
          <p:cNvSpPr txBox="1"/>
          <p:nvPr/>
        </p:nvSpPr>
        <p:spPr>
          <a:xfrm>
            <a:off x="2206790" y="1786849"/>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endParaRPr lang="en-US" sz="5300"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3655401" y="2964180"/>
            <a:ext cx="4881489" cy="645160"/>
          </a:xfrm>
          <a:prstGeom prst="rect">
            <a:avLst/>
          </a:prstGeom>
          <a:noFill/>
        </p:spPr>
        <p:txBody>
          <a:bodyPr wrap="square" rtlCol="0">
            <a:spAutoFit/>
          </a:bodyPr>
          <a:lstStyle/>
          <a:p>
            <a:pPr marL="25400" indent="0" algn="just"/>
            <a:r>
              <a:rPr lang="en-US" altLang="en-IN" sz="36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BANKING PROBABILITY</a:t>
            </a:r>
            <a:endParaRPr lang="en-US" altLang="en-IN" sz="36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8906510" y="6008370"/>
            <a:ext cx="2988310" cy="460375"/>
          </a:xfrm>
          <a:prstGeom prst="rect">
            <a:avLst/>
          </a:prstGeom>
          <a:noFill/>
        </p:spPr>
        <p:txBody>
          <a:bodyPr wrap="square" rtlCol="0">
            <a:spAutoFit/>
          </a:bodyPr>
          <a:p>
            <a:r>
              <a:rPr lang="en-US" sz="2400" b="1"/>
              <a:t>- RAHUL SHARMA</a:t>
            </a:r>
            <a:endParaRPr lang="en-US" sz="2400" b="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635" y="60325"/>
            <a:ext cx="11332210" cy="706755"/>
          </a:xfrm>
          <a:prstGeom prst="rect">
            <a:avLst/>
          </a:prstGeom>
        </p:spPr>
        <p:txBody>
          <a:bodyPr wrap="square" anchor="t">
            <a:spAutoFit/>
          </a:bodyPr>
          <a:p>
            <a:pPr algn="ctr"/>
            <a:r>
              <a:rPr lang="en-US" sz="4000" b="1" dirty="0">
                <a:solidFill>
                  <a:srgbClr val="0070C0"/>
                </a:solidFill>
                <a:latin typeface="Arial" panose="020B0604020202020204" pitchFamily="34" charset="0"/>
                <a:cs typeface="Arial" panose="020B0604020202020204" pitchFamily="34" charset="0"/>
              </a:rPr>
              <a:t>Recommendations</a:t>
            </a:r>
            <a:r>
              <a:rPr lang="en-IN" altLang="en-US" sz="4000" b="1" dirty="0">
                <a:solidFill>
                  <a:srgbClr val="0070C0"/>
                </a:solidFill>
                <a:latin typeface="Arial" panose="020B0604020202020204" pitchFamily="34" charset="0"/>
                <a:cs typeface="Arial" panose="020B0604020202020204" pitchFamily="34" charset="0"/>
              </a:rPr>
              <a:t> For Busniss Aspect</a:t>
            </a:r>
            <a:endParaRPr lang="en-IN" altLang="en-US" sz="4000" b="1" dirty="0">
              <a:solidFill>
                <a:srgbClr val="0070C0"/>
              </a:solidFill>
              <a:latin typeface="Arial" panose="020B0604020202020204" pitchFamily="34" charset="0"/>
              <a:cs typeface="Arial" panose="020B0604020202020204" pitchFamily="34" charset="0"/>
            </a:endParaRPr>
          </a:p>
        </p:txBody>
      </p:sp>
      <p:sp>
        <p:nvSpPr>
          <p:cNvPr id="2" name="Text Box 1"/>
          <p:cNvSpPr txBox="1"/>
          <p:nvPr/>
        </p:nvSpPr>
        <p:spPr>
          <a:xfrm>
            <a:off x="19050" y="767080"/>
            <a:ext cx="11313795" cy="6090285"/>
          </a:xfrm>
          <a:prstGeom prst="rect">
            <a:avLst/>
          </a:prstGeom>
          <a:noFill/>
        </p:spPr>
        <p:txBody>
          <a:bodyPr wrap="square" rtlCol="0">
            <a:noAutofit/>
          </a:bodyPr>
          <a:p>
            <a:pPr algn="just"/>
            <a:r>
              <a:rPr lang="en-IN" altLang="en-US" sz="2400" b="1"/>
              <a:t>Real-Time Monitoring and Analysis:</a:t>
            </a:r>
            <a:endParaRPr lang="en-IN" altLang="en-US"/>
          </a:p>
          <a:p>
            <a:pPr algn="just"/>
            <a:r>
              <a:rPr lang="en-IN" altLang="en-US"/>
              <a:t>Utilize real-time transaction monitoring systems that can flag suspicious activities as they occur. Implementing anomaly detection systems can help identify unusual patterns indicative of fraud.</a:t>
            </a:r>
            <a:endParaRPr lang="en-IN" altLang="en-US"/>
          </a:p>
          <a:p>
            <a:pPr algn="just"/>
            <a:endParaRPr lang="en-IN" altLang="en-US"/>
          </a:p>
          <a:p>
            <a:pPr algn="just"/>
            <a:r>
              <a:rPr lang="en-IN" altLang="en-US" sz="2400" b="1"/>
              <a:t>Fraud Detection Tools:</a:t>
            </a:r>
            <a:endParaRPr lang="en-IN" altLang="en-US"/>
          </a:p>
          <a:p>
            <a:pPr algn="just"/>
            <a:r>
              <a:rPr lang="en-IN" altLang="en-US"/>
              <a:t>Invest in specialized fraud detection tools and software that use machine learning to continuously improve their detection capabilities. Tools like SAS Fraud Management, FICO Falcon Fraud Manager, and ACI Worldwide's Proactive Risk Manager are some examples.</a:t>
            </a:r>
            <a:endParaRPr lang="en-IN" altLang="en-US"/>
          </a:p>
          <a:p>
            <a:pPr algn="just"/>
            <a:endParaRPr lang="en-IN" altLang="en-US"/>
          </a:p>
          <a:p>
            <a:pPr algn="just"/>
            <a:r>
              <a:rPr lang="en-IN" altLang="en-US" sz="2400" b="1"/>
              <a:t>Regular Model Updates:</a:t>
            </a:r>
            <a:endParaRPr lang="en-IN" altLang="en-US"/>
          </a:p>
          <a:p>
            <a:pPr algn="just"/>
            <a:r>
              <a:rPr lang="en-IN" altLang="en-US"/>
              <a:t>Continuously update and retrain fraud detection models with new data to keep them effective against emerging fraud tactics. Periodic reviews and updates ensure that models remain relevant and accurate.</a:t>
            </a:r>
            <a:endParaRPr lang="en-IN" altLang="en-US"/>
          </a:p>
          <a:p>
            <a:pPr algn="just"/>
            <a:endParaRPr lang="en-IN" altLang="en-US"/>
          </a:p>
          <a:p>
            <a:pPr algn="just"/>
            <a:r>
              <a:rPr lang="en-IN" altLang="en-US" sz="2400" b="1"/>
              <a:t>Customer Awareness and Education:</a:t>
            </a:r>
            <a:endParaRPr lang="en-IN" altLang="en-US"/>
          </a:p>
          <a:p>
            <a:pPr algn="just"/>
            <a:r>
              <a:rPr lang="en-IN" altLang="en-US"/>
              <a:t>Educate customers about common fraud schemes and encourage them to report suspicious activities. Awareness campaigns can help customers recognize and avoid potential scams.</a:t>
            </a:r>
            <a:endParaRPr lang="en-IN" altLang="en-US"/>
          </a:p>
          <a:p>
            <a:pPr algn="just"/>
            <a:endParaRPr lang="en-IN" altLang="en-US"/>
          </a:p>
          <a:p>
            <a:pPr algn="just"/>
            <a:r>
              <a:rPr lang="en-IN" altLang="en-US" sz="2400" b="1"/>
              <a:t>Early Warning Systems:</a:t>
            </a:r>
            <a:endParaRPr lang="en-IN" altLang="en-US" sz="2400" b="1"/>
          </a:p>
          <a:p>
            <a:pPr algn="just"/>
            <a:r>
              <a:rPr lang="en-IN" altLang="en-US"/>
              <a:t>Implement early warning systems that monitor customers' financial health and flag potential defaults. Indicators such as missed payments, increased credit utilization, and changes in income can trigger alerts for proactive intervention.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0"/>
            <a:ext cx="11326495" cy="6858000"/>
          </a:xfrm>
          <a:prstGeom prst="rect">
            <a:avLst/>
          </a:prstGeom>
          <a:noFill/>
        </p:spPr>
        <p:txBody>
          <a:bodyPr wrap="square" rtlCol="0">
            <a:noAutofit/>
          </a:bodyPr>
          <a:p>
            <a:pPr algn="just"/>
            <a:r>
              <a:rPr lang="en-US" sz="2200" b="1"/>
              <a:t>Targeted Marketing</a:t>
            </a:r>
            <a:r>
              <a:rPr lang="en-IN" altLang="en-US" sz="2200" b="1"/>
              <a:t>:</a:t>
            </a:r>
            <a:endParaRPr lang="en-US" sz="2200" b="1"/>
          </a:p>
          <a:p>
            <a:pPr algn="just"/>
            <a:r>
              <a:rPr lang="en-US" i="1" u="sng"/>
              <a:t>Focus on High-Volume Categories:</a:t>
            </a:r>
            <a:r>
              <a:rPr lang="en-US"/>
              <a:t> Direct marketing efforts towards high-volume categories like Dietary Supplements, Electronic Equipment, Clothing, and Sports &amp; Fitness. These categories show high engagement and can maximize customer interactions and sales.</a:t>
            </a:r>
            <a:endParaRPr lang="en-US"/>
          </a:p>
          <a:p>
            <a:pPr algn="just"/>
            <a:r>
              <a:rPr lang="en-US" i="1" u="sng"/>
              <a:t>Customized Offers: </a:t>
            </a:r>
            <a:r>
              <a:rPr lang="en-US"/>
              <a:t>Create customized offers and promotions for customers based on their preferred categories and past transaction history to increase card usage and customer satisfaction.</a:t>
            </a:r>
            <a:endParaRPr lang="en-US"/>
          </a:p>
          <a:p>
            <a:pPr algn="just"/>
            <a:endParaRPr lang="en-US"/>
          </a:p>
          <a:p>
            <a:pPr algn="just"/>
            <a:r>
              <a:rPr lang="en-US" sz="2200" b="1"/>
              <a:t>Customer Experience</a:t>
            </a:r>
            <a:r>
              <a:rPr lang="en-IN" altLang="en-US" sz="2200" b="1"/>
              <a:t>:</a:t>
            </a:r>
            <a:endParaRPr lang="en-US" sz="2200" b="1"/>
          </a:p>
          <a:p>
            <a:pPr algn="just"/>
            <a:r>
              <a:rPr lang="en-US" i="1" u="sng"/>
              <a:t>Improve User Interfaces:</a:t>
            </a:r>
            <a:r>
              <a:rPr lang="en-US"/>
              <a:t> Enhance the digital interfaces used by customers, ensuring they are intuitive and user-friendly, which can lead to increased satisfaction and engagement.</a:t>
            </a:r>
            <a:endParaRPr lang="en-US"/>
          </a:p>
          <a:p>
            <a:pPr algn="just"/>
            <a:r>
              <a:rPr lang="en-US" i="1" u="sng"/>
              <a:t>Feedback Mechanisms:</a:t>
            </a:r>
            <a:r>
              <a:rPr lang="en-US"/>
              <a:t> Implement feedback mechanisms to gather customer input on their experience and use this data to make continuous improvements to products and services.</a:t>
            </a:r>
            <a:endParaRPr lang="en-US"/>
          </a:p>
          <a:p>
            <a:pPr algn="just"/>
            <a:endParaRPr lang="en-US"/>
          </a:p>
          <a:p>
            <a:pPr algn="just"/>
            <a:r>
              <a:rPr lang="en-US" sz="2200" b="1"/>
              <a:t>Employee Training and Awareness</a:t>
            </a:r>
            <a:r>
              <a:rPr lang="en-IN" altLang="en-US" sz="2200" b="1"/>
              <a:t>:</a:t>
            </a:r>
            <a:endParaRPr lang="en-US" sz="2200" b="1"/>
          </a:p>
          <a:p>
            <a:pPr algn="just"/>
            <a:r>
              <a:rPr lang="en-US" i="1" u="sng"/>
              <a:t>Train Staff:</a:t>
            </a:r>
            <a:r>
              <a:rPr lang="en-US"/>
              <a:t> Ensure that staff members are well-trained in understanding and using these predictive models. This includes not only technical training but also understanding the business implications of model predictions.</a:t>
            </a:r>
            <a:endParaRPr lang="en-US"/>
          </a:p>
          <a:p>
            <a:pPr algn="just"/>
            <a:r>
              <a:rPr lang="en-US" i="1" u="sng"/>
              <a:t>Awareness Programs:</a:t>
            </a:r>
            <a:r>
              <a:rPr lang="en-US"/>
              <a:t> Conduct awareness programs to educate employees about the importance of data quality and regulatory compliance in model performance and overall business strategy.</a:t>
            </a:r>
            <a:endParaRPr lang="en-US"/>
          </a:p>
          <a:p>
            <a:pPr algn="just"/>
            <a:endParaRPr lang="en-US"/>
          </a:p>
          <a:p>
            <a:pPr algn="just"/>
            <a:r>
              <a:rPr lang="en-US" sz="2200" b="1"/>
              <a:t>Customer Segmentation and Personalization</a:t>
            </a:r>
            <a:r>
              <a:rPr lang="en-IN" altLang="en-US" sz="2200" b="1"/>
              <a:t>:</a:t>
            </a:r>
            <a:endParaRPr lang="en-US" sz="2200"/>
          </a:p>
          <a:p>
            <a:pPr algn="just"/>
            <a:r>
              <a:rPr lang="en-US" i="1" u="sng"/>
              <a:t>Segment Customers:</a:t>
            </a:r>
            <a:r>
              <a:rPr lang="en-US"/>
              <a:t> Use the identified distinct customer segments based on credit card usage and payment behavior to tailor services and products. This will help in providing a more personalized banking experience.</a:t>
            </a:r>
            <a:endParaRPr lang="en-US"/>
          </a:p>
          <a:p>
            <a:pPr algn="just"/>
            <a:r>
              <a:rPr lang="en-US" i="1" u="sng"/>
              <a:t>Predictive Analytics: </a:t>
            </a:r>
            <a:r>
              <a:rPr lang="en-US"/>
              <a:t>Implement predictive analytics to anticipate customer needs and behaviors, allowing for proactive management of customer relationships and enhanced service delivery.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215" y="334010"/>
            <a:ext cx="4756150" cy="583565"/>
          </a:xfrm>
          <a:prstGeom prst="rect">
            <a:avLst/>
          </a:prstGeom>
        </p:spPr>
        <p:txBody>
          <a:bodyPr wrap="square" anchor="t">
            <a:spAutoFit/>
          </a:bodyPr>
          <a:lstStyle/>
          <a:p>
            <a:pPr algn="l"/>
            <a:r>
              <a:rPr lang="en-US" sz="3200" b="1" dirty="0">
                <a:solidFill>
                  <a:srgbClr val="0070C0"/>
                </a:solidFill>
                <a:latin typeface="Arial" panose="020B0604020202020204" pitchFamily="34" charset="0"/>
                <a:cs typeface="Arial" panose="020B0604020202020204" pitchFamily="34" charset="0"/>
              </a:rPr>
              <a:t>Business Problem</a:t>
            </a:r>
            <a:endParaRPr lang="en-US" sz="3200" b="1"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196215" y="1044575"/>
            <a:ext cx="4931410" cy="1568450"/>
          </a:xfrm>
          <a:prstGeom prst="rect">
            <a:avLst/>
          </a:prstGeom>
          <a:noFill/>
        </p:spPr>
        <p:txBody>
          <a:bodyPr wrap="square" rtlCol="0">
            <a:spAutoFit/>
          </a:bodyPr>
          <a:lstStyle/>
          <a:p>
            <a:pPr marL="25400" indent="0">
              <a:buNone/>
            </a:pPr>
            <a:r>
              <a:rPr sz="2400">
                <a:sym typeface="+mn-ea"/>
              </a:rPr>
              <a:t>- Assessing credit risk</a:t>
            </a:r>
            <a:endParaRPr sz="2400">
              <a:sym typeface="+mn-ea"/>
            </a:endParaRPr>
          </a:p>
          <a:p>
            <a:pPr marL="25400" indent="0">
              <a:buNone/>
            </a:pPr>
            <a:r>
              <a:rPr sz="2400">
                <a:sym typeface="+mn-ea"/>
              </a:rPr>
              <a:t>- Managing credit portfolios</a:t>
            </a:r>
            <a:endParaRPr sz="2400">
              <a:sym typeface="+mn-ea"/>
            </a:endParaRPr>
          </a:p>
          <a:p>
            <a:pPr marL="25400" indent="0">
              <a:buNone/>
            </a:pPr>
            <a:r>
              <a:rPr sz="2400">
                <a:sym typeface="+mn-ea"/>
              </a:rPr>
              <a:t>- Ensuring financial stability</a:t>
            </a:r>
            <a:endParaRPr sz="2400">
              <a:sym typeface="+mn-ea"/>
            </a:endParaRPr>
          </a:p>
          <a:p>
            <a:pPr marL="25400" indent="0">
              <a:buNone/>
            </a:pPr>
            <a:r>
              <a:rPr sz="2400">
                <a:sym typeface="+mn-ea"/>
              </a:rPr>
              <a:t>- Complying with regulatory standards</a:t>
            </a:r>
            <a:endParaRPr lang="en-IN" sz="2400" dirty="0">
              <a:sym typeface="+mn-ea"/>
            </a:endParaRPr>
          </a:p>
        </p:txBody>
      </p:sp>
      <p:sp>
        <p:nvSpPr>
          <p:cNvPr id="2" name="Rectangle 5"/>
          <p:cNvSpPr/>
          <p:nvPr/>
        </p:nvSpPr>
        <p:spPr>
          <a:xfrm>
            <a:off x="6314440" y="314960"/>
            <a:ext cx="4756150" cy="583565"/>
          </a:xfrm>
          <a:prstGeom prst="rect">
            <a:avLst/>
          </a:prstGeom>
        </p:spPr>
        <p:txBody>
          <a:bodyPr wrap="square" anchor="t">
            <a:spAutoFit/>
          </a:bodyPr>
          <a:p>
            <a:pPr algn="r"/>
            <a:r>
              <a:rPr lang="en-US" sz="3200" b="1" dirty="0">
                <a:solidFill>
                  <a:srgbClr val="0070C0"/>
                </a:solidFill>
                <a:latin typeface="Arial" panose="020B0604020202020204" pitchFamily="34" charset="0"/>
                <a:cs typeface="Arial" panose="020B0604020202020204" pitchFamily="34" charset="0"/>
              </a:rPr>
              <a:t>Objective</a:t>
            </a:r>
            <a:endParaRPr lang="en-US" sz="3200" b="1" dirty="0">
              <a:solidFill>
                <a:srgbClr val="0070C0"/>
              </a:solidFill>
              <a:latin typeface="Arial" panose="020B0604020202020204" pitchFamily="34" charset="0"/>
              <a:cs typeface="Arial" panose="020B0604020202020204" pitchFamily="34" charset="0"/>
            </a:endParaRPr>
          </a:p>
        </p:txBody>
      </p:sp>
      <p:sp>
        <p:nvSpPr>
          <p:cNvPr id="3" name="TextBox 6"/>
          <p:cNvSpPr txBox="1"/>
          <p:nvPr/>
        </p:nvSpPr>
        <p:spPr>
          <a:xfrm>
            <a:off x="5715000" y="1044575"/>
            <a:ext cx="5262245" cy="2306955"/>
          </a:xfrm>
          <a:prstGeom prst="rect">
            <a:avLst/>
          </a:prstGeom>
          <a:noFill/>
        </p:spPr>
        <p:txBody>
          <a:bodyPr wrap="square" rtlCol="0">
            <a:spAutoFit/>
          </a:bodyPr>
          <a:p>
            <a:pPr marL="25400" indent="0" algn="just">
              <a:buNone/>
            </a:pPr>
            <a:r>
              <a:rPr sz="2400">
                <a:sym typeface="+mn-ea"/>
              </a:rPr>
              <a:t>- Identify distinct customer segments based on their credit card usage and payment behavior</a:t>
            </a:r>
            <a:endParaRPr sz="2400">
              <a:sym typeface="+mn-ea"/>
            </a:endParaRPr>
          </a:p>
          <a:p>
            <a:pPr marL="25400" indent="0" algn="just">
              <a:buNone/>
            </a:pPr>
            <a:r>
              <a:rPr sz="2400">
                <a:sym typeface="+mn-ea"/>
              </a:rPr>
              <a:t>- Predict customer default to improve business strategies</a:t>
            </a:r>
            <a:endParaRPr sz="2400">
              <a:sym typeface="+mn-ea"/>
            </a:endParaRPr>
          </a:p>
          <a:p>
            <a:pPr marL="25400" indent="0" algn="just">
              <a:buNone/>
            </a:pPr>
            <a:endParaRPr lang="en-IN" sz="2400" dirty="0">
              <a:sym typeface="+mn-ea"/>
            </a:endParaRPr>
          </a:p>
        </p:txBody>
      </p:sp>
      <p:sp>
        <p:nvSpPr>
          <p:cNvPr id="4" name="Rectangle 5"/>
          <p:cNvSpPr/>
          <p:nvPr/>
        </p:nvSpPr>
        <p:spPr>
          <a:xfrm>
            <a:off x="283845" y="2613025"/>
            <a:ext cx="4756150" cy="583565"/>
          </a:xfrm>
          <a:prstGeom prst="rect">
            <a:avLst/>
          </a:prstGeom>
        </p:spPr>
        <p:txBody>
          <a:bodyPr wrap="square" anchor="t">
            <a:spAutoFit/>
          </a:bodyPr>
          <a:p>
            <a:pPr algn="l"/>
            <a:r>
              <a:rPr lang="en-US" sz="3200" b="1" dirty="0">
                <a:solidFill>
                  <a:srgbClr val="0070C0"/>
                </a:solidFill>
                <a:latin typeface="Arial" panose="020B0604020202020204" pitchFamily="34" charset="0"/>
                <a:cs typeface="Arial" panose="020B0604020202020204" pitchFamily="34" charset="0"/>
              </a:rPr>
              <a:t>Constraints</a:t>
            </a:r>
            <a:endParaRPr lang="en-US" sz="3200" b="1" dirty="0">
              <a:solidFill>
                <a:srgbClr val="0070C0"/>
              </a:solidFill>
              <a:latin typeface="Arial" panose="020B0604020202020204" pitchFamily="34" charset="0"/>
              <a:cs typeface="Arial" panose="020B0604020202020204" pitchFamily="34" charset="0"/>
            </a:endParaRPr>
          </a:p>
        </p:txBody>
      </p:sp>
      <p:sp>
        <p:nvSpPr>
          <p:cNvPr id="5" name="TextBox 6"/>
          <p:cNvSpPr txBox="1"/>
          <p:nvPr/>
        </p:nvSpPr>
        <p:spPr>
          <a:xfrm>
            <a:off x="196215" y="3196590"/>
            <a:ext cx="10748645" cy="3784600"/>
          </a:xfrm>
          <a:prstGeom prst="rect">
            <a:avLst/>
          </a:prstGeom>
          <a:noFill/>
        </p:spPr>
        <p:txBody>
          <a:bodyPr wrap="square" rtlCol="0">
            <a:spAutoFit/>
          </a:bodyPr>
          <a:p>
            <a:pPr marL="25400" indent="0" algn="just">
              <a:buNone/>
            </a:pPr>
            <a:r>
              <a:rPr lang="en-IN" sz="2400" b="1" u="sng" dirty="0">
                <a:sym typeface="+mn-ea"/>
              </a:rPr>
              <a:t>Credit Risk:</a:t>
            </a:r>
            <a:r>
              <a:rPr lang="en-IN" sz="2400" dirty="0">
                <a:sym typeface="+mn-ea"/>
              </a:rPr>
              <a:t> Predicting the probability of default helps in assessing the</a:t>
            </a:r>
            <a:r>
              <a:rPr lang="en-US" altLang="en-IN" sz="2400" dirty="0">
                <a:sym typeface="+mn-ea"/>
              </a:rPr>
              <a:t> </a:t>
            </a:r>
            <a:r>
              <a:rPr lang="en-IN" sz="2400" dirty="0">
                <a:sym typeface="+mn-ea"/>
              </a:rPr>
              <a:t>credit risk associated with each customer. By identifying high-risk</a:t>
            </a:r>
            <a:r>
              <a:rPr lang="en-US" altLang="en-IN" sz="2400" dirty="0">
                <a:sym typeface="+mn-ea"/>
              </a:rPr>
              <a:t> </a:t>
            </a:r>
            <a:r>
              <a:rPr lang="en-IN" sz="2400" dirty="0">
                <a:sym typeface="+mn-ea"/>
              </a:rPr>
              <a:t>customers, the company can take preventive measures to mitigate</a:t>
            </a:r>
            <a:r>
              <a:rPr lang="en-US" altLang="en-IN" sz="2400" dirty="0">
                <a:sym typeface="+mn-ea"/>
              </a:rPr>
              <a:t> </a:t>
            </a:r>
            <a:r>
              <a:rPr lang="en-IN" sz="2400" dirty="0">
                <a:sym typeface="+mn-ea"/>
              </a:rPr>
              <a:t>potential losses.</a:t>
            </a:r>
            <a:endParaRPr lang="en-IN" sz="2400" dirty="0">
              <a:sym typeface="+mn-ea"/>
            </a:endParaRPr>
          </a:p>
          <a:p>
            <a:pPr marL="25400" indent="0" algn="just">
              <a:buNone/>
            </a:pPr>
            <a:r>
              <a:rPr lang="en-IN" sz="2400" b="1" u="sng" dirty="0">
                <a:sym typeface="+mn-ea"/>
              </a:rPr>
              <a:t>Targeted Marketing:</a:t>
            </a:r>
            <a:r>
              <a:rPr lang="en-IN" sz="2400" dirty="0">
                <a:sym typeface="+mn-ea"/>
              </a:rPr>
              <a:t> Focus marketing efforts on the most popular</a:t>
            </a:r>
            <a:r>
              <a:rPr lang="en-US" altLang="en-IN" sz="2400" dirty="0">
                <a:sym typeface="+mn-ea"/>
              </a:rPr>
              <a:t> </a:t>
            </a:r>
            <a:r>
              <a:rPr lang="en-IN" sz="2400" dirty="0">
                <a:sym typeface="+mn-ea"/>
              </a:rPr>
              <a:t>merchant groups (Entertainment and Electronics) to maximize</a:t>
            </a:r>
            <a:r>
              <a:rPr lang="en-US" altLang="en-IN" sz="2400" dirty="0">
                <a:sym typeface="+mn-ea"/>
              </a:rPr>
              <a:t> </a:t>
            </a:r>
            <a:r>
              <a:rPr lang="en-IN" sz="2400" dirty="0">
                <a:sym typeface="+mn-ea"/>
              </a:rPr>
              <a:t>engagement and sales.</a:t>
            </a:r>
            <a:r>
              <a:rPr lang="en-US" altLang="en-IN" sz="2400" dirty="0">
                <a:sym typeface="+mn-ea"/>
              </a:rPr>
              <a:t> </a:t>
            </a:r>
            <a:endParaRPr lang="en-US" altLang="en-IN" sz="2400" dirty="0">
              <a:sym typeface="+mn-ea"/>
            </a:endParaRPr>
          </a:p>
          <a:p>
            <a:pPr marL="482600" indent="-457200" algn="just">
              <a:buFont typeface="Arial" panose="020B0604020202020204" pitchFamily="34" charset="0"/>
              <a:buAutoNum type="arabicPeriod"/>
            </a:pPr>
            <a:r>
              <a:rPr lang="en-US" altLang="en-IN" sz="2400" b="1" i="1" dirty="0">
                <a:sym typeface="+mn-ea"/>
              </a:rPr>
              <a:t>Data quality &amp; completeness. 2. </a:t>
            </a:r>
            <a:r>
              <a:rPr lang="en-IN" sz="2400" b="1" i="1" dirty="0">
                <a:sym typeface="+mn-ea"/>
              </a:rPr>
              <a:t>Model accuracy and reliability</a:t>
            </a:r>
            <a:r>
              <a:rPr lang="en-US" altLang="en-IN" sz="2400" b="1" i="1" dirty="0">
                <a:sym typeface="+mn-ea"/>
              </a:rPr>
              <a:t>. 3. </a:t>
            </a:r>
            <a:r>
              <a:rPr lang="en-IN" sz="2400" b="1" i="1" dirty="0">
                <a:sym typeface="+mn-ea"/>
              </a:rPr>
              <a:t>Regulatory compliance.</a:t>
            </a:r>
            <a:endParaRPr lang="en-IN" sz="2400" b="1" i="1" dirty="0">
              <a:sym typeface="+mn-ea"/>
            </a:endParaRPr>
          </a:p>
          <a:p>
            <a:pPr marL="25400" indent="0" algn="just">
              <a:buNone/>
            </a:pPr>
            <a:r>
              <a:rPr sz="2400" b="1" u="sng">
                <a:sym typeface="+mn-ea"/>
              </a:rPr>
              <a:t>Key Features:</a:t>
            </a:r>
            <a:r>
              <a:rPr sz="2400">
                <a:sym typeface="+mn-ea"/>
              </a:rPr>
              <a:t> Gender, Age, Marital Status, Address, Preferred category, Preferred login device, Frequency of purchase, Recency of transaction, Satisfaction scores</a:t>
            </a:r>
            <a:endParaRPr sz="2400">
              <a:sym typeface="+mn-ea"/>
            </a:endParaRPr>
          </a:p>
          <a:p>
            <a:pPr marL="25400" indent="0" algn="just">
              <a:buNone/>
            </a:pPr>
            <a:endParaRPr lang="en-IN" sz="2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5250815" y="137160"/>
            <a:ext cx="1256030" cy="706755"/>
          </a:xfrm>
          <a:prstGeom prst="rect">
            <a:avLst/>
          </a:prstGeom>
        </p:spPr>
        <p:txBody>
          <a:bodyPr wrap="square" anchor="t">
            <a:spAutoFit/>
          </a:bodyPr>
          <a:p>
            <a:pPr algn="ctr"/>
            <a:r>
              <a:rPr lang="en-US" sz="4000" b="1" dirty="0">
                <a:solidFill>
                  <a:srgbClr val="0070C0"/>
                </a:solidFill>
                <a:latin typeface="Arial" panose="020B0604020202020204" pitchFamily="34" charset="0"/>
                <a:cs typeface="Arial" panose="020B0604020202020204" pitchFamily="34" charset="0"/>
              </a:rPr>
              <a:t>EDA</a:t>
            </a:r>
            <a:endParaRPr lang="en-US" sz="4000" b="1" dirty="0">
              <a:solidFill>
                <a:srgbClr val="0070C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rcRect l="1379"/>
          <a:stretch>
            <a:fillRect/>
          </a:stretch>
        </p:blipFill>
        <p:spPr>
          <a:xfrm>
            <a:off x="0" y="843915"/>
            <a:ext cx="11311890" cy="6013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t="1224"/>
          <a:stretch>
            <a:fillRect/>
          </a:stretch>
        </p:blipFill>
        <p:spPr>
          <a:xfrm>
            <a:off x="88265" y="221615"/>
            <a:ext cx="9133840" cy="3637280"/>
          </a:xfrm>
          <a:prstGeom prst="rect">
            <a:avLst/>
          </a:prstGeom>
        </p:spPr>
      </p:pic>
      <p:sp>
        <p:nvSpPr>
          <p:cNvPr id="3" name="Text Box 2"/>
          <p:cNvSpPr txBox="1"/>
          <p:nvPr/>
        </p:nvSpPr>
        <p:spPr>
          <a:xfrm>
            <a:off x="30480" y="3752850"/>
            <a:ext cx="11296650" cy="3105785"/>
          </a:xfrm>
          <a:prstGeom prst="rect">
            <a:avLst/>
          </a:prstGeom>
          <a:noFill/>
        </p:spPr>
        <p:txBody>
          <a:bodyPr wrap="square" rtlCol="0">
            <a:noAutofit/>
          </a:bodyPr>
          <a:p>
            <a:pPr algn="l"/>
            <a:r>
              <a:rPr lang="en-US" sz="2400" b="1"/>
              <a:t>High Volume Categories: </a:t>
            </a:r>
            <a:r>
              <a:rPr lang="en-US" sz="2400"/>
              <a:t>Dietary Supplements, </a:t>
            </a:r>
            <a:r>
              <a:rPr lang="en-IN" altLang="en-US" sz="2400"/>
              <a:t>Diversified Entertainment, </a:t>
            </a:r>
            <a:r>
              <a:rPr lang="en-US" sz="2400"/>
              <a:t>Electronic Equipment &amp; Related Accessories, Clothing &amp; shoes, Sports &amp; Fitness</a:t>
            </a:r>
            <a:r>
              <a:rPr lang="en-IN" altLang="en-US" sz="2400"/>
              <a:t>, Leisure.</a:t>
            </a:r>
            <a:endParaRPr lang="en-US" sz="2400"/>
          </a:p>
          <a:p>
            <a:pPr algn="l"/>
            <a:endParaRPr lang="en-US" sz="2400"/>
          </a:p>
          <a:p>
            <a:pPr algn="l"/>
            <a:r>
              <a:rPr lang="en-US" sz="2400" b="1"/>
              <a:t>Moderate Volume Categories:</a:t>
            </a:r>
            <a:r>
              <a:rPr lang="en-US" sz="2400"/>
              <a:t> Diversified Children Products, Diversified Home &amp; Garden  &amp; Beauty Products, Automotive Parts &amp; Accessories</a:t>
            </a:r>
            <a:r>
              <a:rPr lang="en-IN" altLang="en-US" sz="2400"/>
              <a:t>.</a:t>
            </a:r>
            <a:endParaRPr lang="en-US" sz="2400"/>
          </a:p>
          <a:p>
            <a:pPr algn="l"/>
            <a:endParaRPr lang="en-US" sz="2400"/>
          </a:p>
          <a:p>
            <a:pPr algn="l"/>
            <a:r>
              <a:rPr lang="en-US" sz="2400" b="1"/>
              <a:t>Low Volume Categories: </a:t>
            </a:r>
            <a:r>
              <a:rPr lang="en-US" sz="2400"/>
              <a:t>Office Machines &amp; Related Accessories, Safety &amp; Protection, Erotic Clothing &amp; Accessories.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2948" y="209269"/>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endParaRPr lang="en-US" sz="4000" b="1" dirty="0">
              <a:solidFill>
                <a:srgbClr val="0070C0"/>
              </a:solidFill>
              <a:latin typeface="Arial" panose="020B0604020202020204" pitchFamily="34" charset="0"/>
              <a:cs typeface="Arial" panose="020B0604020202020204" pitchFamily="34" charset="0"/>
            </a:endParaRPr>
          </a:p>
        </p:txBody>
      </p:sp>
      <p:sp>
        <p:nvSpPr>
          <p:cNvPr id="13" name="Oval 12"/>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endParaRPr lang="en-IN" sz="1600" dirty="0">
              <a:solidFill>
                <a:schemeClr val="bg1"/>
              </a:solidFill>
              <a:latin typeface="Arial" panose="020B0604020202020204" pitchFamily="34" charset="0"/>
              <a:cs typeface="Arial" panose="020B0604020202020204" pitchFamily="34" charset="0"/>
            </a:endParaRPr>
          </a:p>
        </p:txBody>
      </p:sp>
      <p:graphicFrame>
        <p:nvGraphicFramePr>
          <p:cNvPr id="2" name="Table 1"/>
          <p:cNvGraphicFramePr/>
          <p:nvPr/>
        </p:nvGraphicFramePr>
        <p:xfrm>
          <a:off x="5507355" y="1097280"/>
          <a:ext cx="6684645" cy="5760720"/>
        </p:xfrm>
        <a:graphic>
          <a:graphicData uri="http://schemas.openxmlformats.org/drawingml/2006/table">
            <a:tbl>
              <a:tblPr firstRow="1" bandRow="1">
                <a:tableStyleId>{5C22544A-7EE6-4342-B048-85BDC9FD1C3A}</a:tableStyleId>
              </a:tblPr>
              <a:tblGrid>
                <a:gridCol w="1917700"/>
                <a:gridCol w="956945"/>
                <a:gridCol w="922020"/>
                <a:gridCol w="965835"/>
                <a:gridCol w="913130"/>
                <a:gridCol w="1009015"/>
              </a:tblGrid>
              <a:tr h="640080">
                <a:tc>
                  <a:txBody>
                    <a:bodyPr/>
                    <a:p>
                      <a:pPr>
                        <a:buNone/>
                      </a:pPr>
                      <a:r>
                        <a:rPr lang="en-US"/>
                        <a:t>Model Name</a:t>
                      </a:r>
                      <a:endParaRPr lang="en-US"/>
                    </a:p>
                  </a:txBody>
                  <a:tcPr/>
                </a:tc>
                <a:tc>
                  <a:txBody>
                    <a:bodyPr/>
                    <a:p>
                      <a:pPr>
                        <a:buNone/>
                      </a:pPr>
                      <a:r>
                        <a:rPr lang="en-US"/>
                        <a:t>Accuracy</a:t>
                      </a:r>
                      <a:endParaRPr lang="en-US"/>
                    </a:p>
                  </a:txBody>
                  <a:tcPr/>
                </a:tc>
                <a:tc>
                  <a:txBody>
                    <a:bodyPr/>
                    <a:p>
                      <a:pPr>
                        <a:buNone/>
                      </a:pPr>
                      <a:r>
                        <a:rPr lang="en-US"/>
                        <a:t>Precision</a:t>
                      </a:r>
                      <a:endParaRPr lang="en-US"/>
                    </a:p>
                  </a:txBody>
                  <a:tcPr/>
                </a:tc>
                <a:tc>
                  <a:txBody>
                    <a:bodyPr/>
                    <a:p>
                      <a:pPr>
                        <a:buNone/>
                      </a:pPr>
                      <a:r>
                        <a:rPr lang="en-US"/>
                        <a:t>Recall</a:t>
                      </a:r>
                      <a:endParaRPr lang="en-US"/>
                    </a:p>
                  </a:txBody>
                  <a:tcPr/>
                </a:tc>
                <a:tc>
                  <a:txBody>
                    <a:bodyPr/>
                    <a:p>
                      <a:pPr>
                        <a:buNone/>
                      </a:pPr>
                      <a:r>
                        <a:rPr lang="en-US"/>
                        <a:t>F1-Score</a:t>
                      </a:r>
                      <a:endParaRPr lang="en-US"/>
                    </a:p>
                  </a:txBody>
                  <a:tcPr/>
                </a:tc>
                <a:tc>
                  <a:txBody>
                    <a:bodyPr/>
                    <a:p>
                      <a:pPr>
                        <a:buNone/>
                      </a:pPr>
                      <a:r>
                        <a:rPr lang="en-US"/>
                        <a:t>AUC Score</a:t>
                      </a:r>
                      <a:endParaRPr lang="en-US"/>
                    </a:p>
                  </a:txBody>
                  <a:tcPr/>
                </a:tc>
              </a:tr>
              <a:tr h="640080">
                <a:tc>
                  <a:txBody>
                    <a:bodyPr/>
                    <a:p>
                      <a:pPr>
                        <a:buNone/>
                      </a:pPr>
                      <a:r>
                        <a:rPr lang="en-US"/>
                        <a:t>Random Forest Classifier</a:t>
                      </a:r>
                      <a:endParaRPr lang="en-US"/>
                    </a:p>
                  </a:txBody>
                  <a:tcPr/>
                </a:tc>
                <a:tc>
                  <a:txBody>
                    <a:bodyPr/>
                    <a:p>
                      <a:pPr>
                        <a:buNone/>
                      </a:pPr>
                      <a:r>
                        <a:rPr lang="en-US"/>
                        <a:t>0.986316</a:t>
                      </a:r>
                      <a:endParaRPr lang="en-US"/>
                    </a:p>
                  </a:txBody>
                  <a:tcPr/>
                </a:tc>
                <a:tc>
                  <a:txBody>
                    <a:bodyPr/>
                    <a:p>
                      <a:pPr>
                        <a:buNone/>
                      </a:pPr>
                      <a:r>
                        <a:rPr lang="en-US"/>
                        <a:t>0.818182</a:t>
                      </a:r>
                      <a:endParaRPr lang="en-US"/>
                    </a:p>
                  </a:txBody>
                  <a:tcPr/>
                </a:tc>
                <a:tc>
                  <a:txBody>
                    <a:bodyPr/>
                    <a:p>
                      <a:pPr>
                        <a:buNone/>
                      </a:pPr>
                      <a:r>
                        <a:rPr lang="en-US"/>
                        <a:t>0.068878</a:t>
                      </a:r>
                      <a:endParaRPr lang="en-US"/>
                    </a:p>
                  </a:txBody>
                  <a:tcPr/>
                </a:tc>
                <a:tc>
                  <a:txBody>
                    <a:bodyPr/>
                    <a:p>
                      <a:pPr>
                        <a:buNone/>
                      </a:pPr>
                      <a:r>
                        <a:rPr lang="en-US"/>
                        <a:t>0.127059</a:t>
                      </a:r>
                      <a:endParaRPr lang="en-US"/>
                    </a:p>
                  </a:txBody>
                  <a:tcPr/>
                </a:tc>
                <a:tc>
                  <a:txBody>
                    <a:bodyPr/>
                    <a:p>
                      <a:pPr>
                        <a:buNone/>
                      </a:pPr>
                      <a:r>
                        <a:rPr lang="en-US"/>
                        <a:t>0.830196</a:t>
                      </a:r>
                      <a:endParaRPr lang="en-US"/>
                    </a:p>
                  </a:txBody>
                  <a:tcPr/>
                </a:tc>
              </a:tr>
              <a:tr h="640080">
                <a:tc>
                  <a:txBody>
                    <a:bodyPr/>
                    <a:p>
                      <a:pPr>
                        <a:buNone/>
                      </a:pPr>
                      <a:r>
                        <a:rPr lang="en-US"/>
                        <a:t>Decision Tree Classifier</a:t>
                      </a:r>
                      <a:endParaRPr lang="en-US"/>
                    </a:p>
                  </a:txBody>
                  <a:tcPr/>
                </a:tc>
                <a:tc>
                  <a:txBody>
                    <a:bodyPr/>
                    <a:p>
                      <a:pPr>
                        <a:buNone/>
                      </a:pPr>
                      <a:r>
                        <a:rPr lang="en-US"/>
                        <a:t>0.975103</a:t>
                      </a:r>
                      <a:endParaRPr lang="en-US"/>
                    </a:p>
                  </a:txBody>
                  <a:tcPr/>
                </a:tc>
                <a:tc>
                  <a:txBody>
                    <a:bodyPr/>
                    <a:p>
                      <a:pPr>
                        <a:buNone/>
                      </a:pPr>
                      <a:r>
                        <a:rPr lang="en-US"/>
                        <a:t>0.162291</a:t>
                      </a:r>
                      <a:endParaRPr lang="en-US"/>
                    </a:p>
                  </a:txBody>
                  <a:tcPr/>
                </a:tc>
                <a:tc>
                  <a:txBody>
                    <a:bodyPr/>
                    <a:p>
                      <a:pPr>
                        <a:buNone/>
                      </a:pPr>
                      <a:r>
                        <a:rPr lang="en-US"/>
                        <a:t>0.173469</a:t>
                      </a:r>
                      <a:endParaRPr lang="en-US"/>
                    </a:p>
                  </a:txBody>
                  <a:tcPr/>
                </a:tc>
                <a:tc>
                  <a:txBody>
                    <a:bodyPr/>
                    <a:p>
                      <a:pPr>
                        <a:buNone/>
                      </a:pPr>
                      <a:r>
                        <a:rPr lang="en-US"/>
                        <a:t>0.167694</a:t>
                      </a:r>
                      <a:endParaRPr lang="en-US"/>
                    </a:p>
                  </a:txBody>
                  <a:tcPr/>
                </a:tc>
                <a:tc>
                  <a:txBody>
                    <a:bodyPr/>
                    <a:p>
                      <a:pPr>
                        <a:buNone/>
                      </a:pPr>
                      <a:r>
                        <a:rPr lang="en-US"/>
                        <a:t>0.580167</a:t>
                      </a:r>
                      <a:endParaRPr lang="en-US"/>
                    </a:p>
                  </a:txBody>
                  <a:tcPr/>
                </a:tc>
              </a:tr>
              <a:tr h="640080">
                <a:tc>
                  <a:txBody>
                    <a:bodyPr/>
                    <a:p>
                      <a:pPr>
                        <a:buNone/>
                      </a:pPr>
                      <a:r>
                        <a:rPr lang="en-US"/>
                        <a:t>Support Vector Machine</a:t>
                      </a:r>
                      <a:endParaRPr lang="en-US"/>
                    </a:p>
                  </a:txBody>
                  <a:tcPr/>
                </a:tc>
                <a:tc>
                  <a:txBody>
                    <a:bodyPr/>
                    <a:p>
                      <a:pPr>
                        <a:buNone/>
                      </a:pPr>
                      <a:r>
                        <a:rPr lang="en-US"/>
                        <a:t>0.985726</a:t>
                      </a:r>
                      <a:endParaRPr lang="en-US"/>
                    </a:p>
                  </a:txBody>
                  <a:tcPr/>
                </a:tc>
                <a:tc>
                  <a:txBody>
                    <a:bodyPr/>
                    <a:p>
                      <a:pPr>
                        <a:buNone/>
                      </a:pPr>
                      <a:r>
                        <a:rPr lang="en-US"/>
                        <a:t>0.857143</a:t>
                      </a:r>
                      <a:endParaRPr lang="en-US"/>
                    </a:p>
                  </a:txBody>
                  <a:tcPr/>
                </a:tc>
                <a:tc>
                  <a:txBody>
                    <a:bodyPr/>
                    <a:p>
                      <a:pPr>
                        <a:buNone/>
                      </a:pPr>
                      <a:r>
                        <a:rPr lang="en-US"/>
                        <a:t>0.015306</a:t>
                      </a:r>
                      <a:endParaRPr lang="en-US"/>
                    </a:p>
                  </a:txBody>
                  <a:tcPr/>
                </a:tc>
                <a:tc>
                  <a:txBody>
                    <a:bodyPr/>
                    <a:p>
                      <a:pPr>
                        <a:buNone/>
                      </a:pPr>
                      <a:r>
                        <a:rPr lang="en-US"/>
                        <a:t>0.030075</a:t>
                      </a:r>
                      <a:endParaRPr lang="en-US"/>
                    </a:p>
                  </a:txBody>
                  <a:tcPr/>
                </a:tc>
                <a:tc>
                  <a:txBody>
                    <a:bodyPr/>
                    <a:p>
                      <a:pPr>
                        <a:buNone/>
                      </a:pPr>
                      <a:r>
                        <a:rPr lang="en-US"/>
                        <a:t>0.732233</a:t>
                      </a:r>
                      <a:endParaRPr lang="en-US"/>
                    </a:p>
                  </a:txBody>
                  <a:tcPr/>
                </a:tc>
              </a:tr>
              <a:tr h="640080">
                <a:tc>
                  <a:txBody>
                    <a:bodyPr/>
                    <a:p>
                      <a:pPr>
                        <a:buNone/>
                      </a:pPr>
                      <a:r>
                        <a:rPr lang="en-US"/>
                        <a:t>Naive Bayes Classifier</a:t>
                      </a:r>
                      <a:endParaRPr lang="en-US"/>
                    </a:p>
                  </a:txBody>
                  <a:tcPr/>
                </a:tc>
                <a:tc>
                  <a:txBody>
                    <a:bodyPr/>
                    <a:p>
                      <a:pPr>
                        <a:buNone/>
                      </a:pPr>
                      <a:r>
                        <a:rPr lang="en-US"/>
                        <a:t>0.137799</a:t>
                      </a:r>
                      <a:endParaRPr lang="en-US"/>
                    </a:p>
                  </a:txBody>
                  <a:tcPr/>
                </a:tc>
                <a:tc>
                  <a:txBody>
                    <a:bodyPr/>
                    <a:p>
                      <a:pPr>
                        <a:buNone/>
                      </a:pPr>
                      <a:r>
                        <a:rPr lang="en-US"/>
                        <a:t>0.016411</a:t>
                      </a:r>
                      <a:endParaRPr lang="en-US"/>
                    </a:p>
                  </a:txBody>
                  <a:tcPr/>
                </a:tc>
                <a:tc>
                  <a:txBody>
                    <a:bodyPr/>
                    <a:p>
                      <a:pPr>
                        <a:buNone/>
                      </a:pPr>
                      <a:r>
                        <a:rPr lang="en-US"/>
                        <a:t>0.994898</a:t>
                      </a:r>
                      <a:endParaRPr lang="en-US"/>
                    </a:p>
                  </a:txBody>
                  <a:tcPr/>
                </a:tc>
                <a:tc>
                  <a:txBody>
                    <a:bodyPr/>
                    <a:p>
                      <a:pPr>
                        <a:buNone/>
                      </a:pPr>
                      <a:r>
                        <a:rPr lang="en-US"/>
                        <a:t>0.032290</a:t>
                      </a:r>
                      <a:endParaRPr lang="en-US"/>
                    </a:p>
                  </a:txBody>
                  <a:tcPr/>
                </a:tc>
                <a:tc>
                  <a:txBody>
                    <a:bodyPr/>
                    <a:p>
                      <a:pPr>
                        <a:buNone/>
                      </a:pPr>
                      <a:r>
                        <a:rPr lang="en-US"/>
                        <a:t>0.714962</a:t>
                      </a:r>
                      <a:endParaRPr lang="en-US"/>
                    </a:p>
                  </a:txBody>
                  <a:tcPr/>
                </a:tc>
              </a:tr>
              <a:tr h="640080">
                <a:tc>
                  <a:txBody>
                    <a:bodyPr/>
                    <a:p>
                      <a:pPr>
                        <a:buNone/>
                      </a:pPr>
                      <a:r>
                        <a:rPr lang="en-US">
                          <a:gradFill>
                            <a:gsLst>
                              <a:gs pos="0">
                                <a:srgbClr val="E30000"/>
                              </a:gs>
                              <a:gs pos="100000">
                                <a:srgbClr val="760303"/>
                              </a:gs>
                            </a:gsLst>
                            <a:lin scaled="0"/>
                          </a:gradFill>
                        </a:rPr>
                        <a:t>Bagging Classifier</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0.985505</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0.492308</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0.081633</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0.140044</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0.723674</a:t>
                      </a:r>
                      <a:endParaRPr lang="en-US">
                        <a:gradFill>
                          <a:gsLst>
                            <a:gs pos="0">
                              <a:srgbClr val="E30000"/>
                            </a:gs>
                            <a:gs pos="100000">
                              <a:srgbClr val="760303"/>
                            </a:gs>
                          </a:gsLst>
                          <a:lin scaled="0"/>
                        </a:gradFill>
                      </a:endParaRPr>
                    </a:p>
                  </a:txBody>
                  <a:tcPr/>
                </a:tc>
              </a:tr>
              <a:tr h="640080">
                <a:tc>
                  <a:txBody>
                    <a:bodyPr/>
                    <a:p>
                      <a:pPr>
                        <a:buNone/>
                      </a:pPr>
                      <a:r>
                        <a:rPr lang="en-US">
                          <a:gradFill>
                            <a:gsLst>
                              <a:gs pos="0">
                                <a:srgbClr val="E30000"/>
                              </a:gs>
                              <a:gs pos="100000">
                                <a:srgbClr val="760303"/>
                              </a:gs>
                            </a:gsLst>
                            <a:lin scaled="0"/>
                          </a:gradFill>
                        </a:rPr>
                        <a:t>Ada Boost Classifier</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0.984767</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0.352113</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0.063776</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0.107991</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0.892159</a:t>
                      </a:r>
                      <a:endParaRPr lang="en-US">
                        <a:gradFill>
                          <a:gsLst>
                            <a:gs pos="0">
                              <a:srgbClr val="E30000"/>
                            </a:gs>
                            <a:gs pos="100000">
                              <a:srgbClr val="760303"/>
                            </a:gs>
                          </a:gsLst>
                          <a:lin scaled="0"/>
                        </a:gradFill>
                      </a:endParaRPr>
                    </a:p>
                  </a:txBody>
                  <a:tcPr/>
                </a:tc>
              </a:tr>
              <a:tr h="640080">
                <a:tc>
                  <a:txBody>
                    <a:bodyPr/>
                    <a:p>
                      <a:pPr>
                        <a:buNone/>
                      </a:pPr>
                      <a:r>
                        <a:rPr lang="en-US">
                          <a:gradFill>
                            <a:gsLst>
                              <a:gs pos="0">
                                <a:srgbClr val="E30000"/>
                              </a:gs>
                              <a:gs pos="100000">
                                <a:srgbClr val="760303"/>
                              </a:gs>
                            </a:gsLst>
                            <a:lin scaled="0"/>
                          </a:gradFill>
                        </a:rPr>
                        <a:t>Gradient Boosting Classifier</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0.985431</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0.472727</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0.066327</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0.116331</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0.897468</a:t>
                      </a:r>
                      <a:endParaRPr lang="en-US">
                        <a:gradFill>
                          <a:gsLst>
                            <a:gs pos="0">
                              <a:srgbClr val="E30000"/>
                            </a:gs>
                            <a:gs pos="100000">
                              <a:srgbClr val="760303"/>
                            </a:gs>
                          </a:gsLst>
                          <a:lin scaled="0"/>
                        </a:gradFill>
                      </a:endParaRPr>
                    </a:p>
                  </a:txBody>
                  <a:tcPr/>
                </a:tc>
              </a:tr>
              <a:tr h="640080">
                <a:tc>
                  <a:txBody>
                    <a:bodyPr/>
                    <a:p>
                      <a:pPr>
                        <a:buNone/>
                      </a:pPr>
                      <a:r>
                        <a:rPr lang="en-US">
                          <a:gradFill>
                            <a:gsLst>
                              <a:gs pos="0">
                                <a:srgbClr val="E30000"/>
                              </a:gs>
                              <a:gs pos="100000">
                                <a:srgbClr val="760303"/>
                              </a:gs>
                            </a:gsLst>
                            <a:lin scaled="0"/>
                          </a:gradFill>
                        </a:rPr>
                        <a:t>Stacking</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0.986242</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0.661017</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0.099490</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0.172949</a:t>
                      </a:r>
                      <a:endParaRPr lang="en-US">
                        <a:gradFill>
                          <a:gsLst>
                            <a:gs pos="0">
                              <a:srgbClr val="E30000"/>
                            </a:gs>
                            <a:gs pos="100000">
                              <a:srgbClr val="760303"/>
                            </a:gs>
                          </a:gsLst>
                          <a:lin scaled="0"/>
                        </a:gradFill>
                      </a:endParaRPr>
                    </a:p>
                  </a:txBody>
                  <a:tcPr/>
                </a:tc>
                <a:tc>
                  <a:txBody>
                    <a:bodyPr/>
                    <a:p>
                      <a:pPr>
                        <a:buNone/>
                      </a:pPr>
                      <a:r>
                        <a:rPr lang="en-US">
                          <a:gradFill>
                            <a:gsLst>
                              <a:gs pos="0">
                                <a:srgbClr val="E30000"/>
                              </a:gs>
                              <a:gs pos="100000">
                                <a:srgbClr val="760303"/>
                              </a:gs>
                            </a:gsLst>
                            <a:lin scaled="0"/>
                          </a:gradFill>
                        </a:rPr>
                        <a:t>0.881665</a:t>
                      </a:r>
                      <a:endParaRPr lang="en-US">
                        <a:gradFill>
                          <a:gsLst>
                            <a:gs pos="0">
                              <a:srgbClr val="E30000"/>
                            </a:gs>
                            <a:gs pos="100000">
                              <a:srgbClr val="760303"/>
                            </a:gs>
                          </a:gsLst>
                          <a:lin scaled="0"/>
                        </a:gradFill>
                      </a:endParaRPr>
                    </a:p>
                  </a:txBody>
                  <a:tcPr/>
                </a:tc>
              </a:tr>
            </a:tbl>
          </a:graphicData>
        </a:graphic>
      </p:graphicFrame>
      <p:pic>
        <p:nvPicPr>
          <p:cNvPr id="3" name="Picture 2" descr="image-23"/>
          <p:cNvPicPr>
            <a:picLocks noChangeAspect="1"/>
          </p:cNvPicPr>
          <p:nvPr/>
        </p:nvPicPr>
        <p:blipFill>
          <a:blip r:embed="rId1"/>
          <a:stretch>
            <a:fillRect/>
          </a:stretch>
        </p:blipFill>
        <p:spPr>
          <a:xfrm>
            <a:off x="436880" y="1097280"/>
            <a:ext cx="5049520" cy="2689860"/>
          </a:xfrm>
          <a:prstGeom prst="rect">
            <a:avLst/>
          </a:prstGeom>
        </p:spPr>
      </p:pic>
      <p:sp>
        <p:nvSpPr>
          <p:cNvPr id="4" name="Text Box 3"/>
          <p:cNvSpPr txBox="1"/>
          <p:nvPr/>
        </p:nvSpPr>
        <p:spPr>
          <a:xfrm>
            <a:off x="73025" y="3830955"/>
            <a:ext cx="5413375" cy="2676525"/>
          </a:xfrm>
          <a:prstGeom prst="rect">
            <a:avLst/>
          </a:prstGeom>
          <a:noFill/>
        </p:spPr>
        <p:txBody>
          <a:bodyPr wrap="square" rtlCol="0">
            <a:spAutoFit/>
          </a:bodyPr>
          <a:p>
            <a:pPr algn="just"/>
            <a:r>
              <a:rPr lang="en-US" sz="2400" b="1"/>
              <a:t>Bagging</a:t>
            </a:r>
            <a:r>
              <a:rPr lang="en-US" sz="2400"/>
              <a:t> aims to reduce variance by creating multiple diverse models.</a:t>
            </a:r>
            <a:endParaRPr lang="en-US" sz="2400"/>
          </a:p>
          <a:p>
            <a:pPr algn="just"/>
            <a:r>
              <a:rPr lang="en-US" sz="2400" b="1"/>
              <a:t>Boosting</a:t>
            </a:r>
            <a:r>
              <a:rPr lang="en-US" sz="2400"/>
              <a:t> aims to improve accuracy by focusing on difficult instances.</a:t>
            </a:r>
            <a:endParaRPr lang="en-US" sz="2400"/>
          </a:p>
          <a:p>
            <a:pPr algn="just"/>
            <a:r>
              <a:rPr lang="en-US" sz="2400" b="1"/>
              <a:t>Stacking</a:t>
            </a:r>
            <a:r>
              <a:rPr lang="en-US" sz="2400"/>
              <a:t> aims to leverage the strengths of multiple models by combining their predictions in a more sophisticated way.</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30810"/>
            <a:ext cx="11313160" cy="6597015"/>
          </a:xfrm>
          <a:prstGeom prst="rect">
            <a:avLst/>
          </a:prstGeom>
          <a:noFill/>
        </p:spPr>
        <p:txBody>
          <a:bodyPr wrap="square" rtlCol="0">
            <a:noAutofit/>
          </a:bodyPr>
          <a:p>
            <a:r>
              <a:rPr lang="en-US"/>
              <a:t>Credit card payment analysis is a critical task for banks to detect fraudulent transactions, manage credit risk, and optimize customer experience. The choice of machine learning algorithms for this task is influenced by the nature of the data, the problem to be solved, and the desired performance metrics.</a:t>
            </a:r>
            <a:endParaRPr lang="en-US"/>
          </a:p>
          <a:p>
            <a:endParaRPr lang="en-US"/>
          </a:p>
          <a:p>
            <a:r>
              <a:rPr lang="en-US" b="1" u="sng"/>
              <a:t>Key considerations when choosing an algorithm:</a:t>
            </a:r>
            <a:endParaRPr lang="en-US" b="1" u="sng"/>
          </a:p>
          <a:p>
            <a:endParaRPr lang="en-US"/>
          </a:p>
          <a:p>
            <a:r>
              <a:rPr lang="en-US" b="1"/>
              <a:t>Problem type:</a:t>
            </a:r>
            <a:r>
              <a:rPr lang="en-US"/>
              <a:t> Is it a classification problem (fraud detection) or a regression problem (credit limit)?</a:t>
            </a:r>
            <a:endParaRPr lang="en-US"/>
          </a:p>
          <a:p>
            <a:r>
              <a:rPr lang="en-US" b="1"/>
              <a:t>Data characteristics:</a:t>
            </a:r>
            <a:r>
              <a:rPr lang="en-US"/>
              <a:t> What is the size, distribution, and type of data?</a:t>
            </a:r>
            <a:endParaRPr lang="en-US"/>
          </a:p>
          <a:p>
            <a:endParaRPr lang="en-US" sz="1400"/>
          </a:p>
          <a:p>
            <a:endParaRPr lang="en-US" sz="1400"/>
          </a:p>
          <a:p>
            <a:r>
              <a:rPr lang="en-US" sz="3200" b="1"/>
              <a:t>Random Forest</a:t>
            </a:r>
            <a:endParaRPr lang="en-US" sz="3200" b="1"/>
          </a:p>
          <a:p>
            <a:pPr marL="342900" indent="-342900">
              <a:buFont typeface="Arial" panose="020B0604020202020204" pitchFamily="34" charset="0"/>
              <a:buChar char="•"/>
            </a:pPr>
            <a:r>
              <a:rPr lang="en-US" sz="2400" i="1" u="sng"/>
              <a:t>Handles large datasets:</a:t>
            </a:r>
            <a:r>
              <a:rPr lang="en-US" sz="2400"/>
              <a:t> Credit card transactions generate massive amounts of data. Random Forest can efficiently handle these datasets.</a:t>
            </a:r>
            <a:endParaRPr lang="en-US" sz="2400"/>
          </a:p>
          <a:p>
            <a:pPr marL="342900" indent="-342900">
              <a:buFont typeface="Arial" panose="020B0604020202020204" pitchFamily="34" charset="0"/>
              <a:buChar char="•"/>
            </a:pPr>
            <a:r>
              <a:rPr lang="en-US" sz="2400" i="1" u="sng"/>
              <a:t>Improves accuracy:</a:t>
            </a:r>
            <a:r>
              <a:rPr lang="en-US" sz="2400"/>
              <a:t> By creating multiple decision trees and combining their predictions, Random Forest often achieves higher accuracy than individual decision trees.</a:t>
            </a:r>
            <a:endParaRPr lang="en-US" sz="2400"/>
          </a:p>
          <a:p>
            <a:pPr marL="342900" indent="-342900">
              <a:buFont typeface="Arial" panose="020B0604020202020204" pitchFamily="34" charset="0"/>
              <a:buChar char="•"/>
            </a:pPr>
            <a:r>
              <a:rPr lang="en-US" sz="2400" i="1" u="sng"/>
              <a:t>Feature importance:</a:t>
            </a:r>
            <a:r>
              <a:rPr lang="en-US" sz="2400"/>
              <a:t> It can help identify the most important factors influencing payment behavior.</a:t>
            </a:r>
            <a:endParaRPr lang="en-US" sz="2400"/>
          </a:p>
          <a:p>
            <a:r>
              <a:rPr lang="en-US" sz="3200" b="1">
                <a:sym typeface="+mn-ea"/>
              </a:rPr>
              <a:t>Decision Tree</a:t>
            </a:r>
            <a:endParaRPr lang="en-US" sz="3200" b="1"/>
          </a:p>
          <a:p>
            <a:pPr marL="342900" indent="-342900">
              <a:buFont typeface="Arial" panose="020B0604020202020204" pitchFamily="34" charset="0"/>
              <a:buChar char="•"/>
            </a:pPr>
            <a:r>
              <a:rPr lang="en-US" sz="2400" i="1" u="sng">
                <a:sym typeface="+mn-ea"/>
              </a:rPr>
              <a:t>Interpretability:</a:t>
            </a:r>
            <a:r>
              <a:rPr lang="en-US" sz="2400">
                <a:sym typeface="+mn-ea"/>
              </a:rPr>
              <a:t> Decision trees are relatively easy to understand and visualize, making it easier to explain the model's decisions to stakeholders.</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204470"/>
            <a:ext cx="11170920" cy="6653530"/>
          </a:xfrm>
          <a:prstGeom prst="rect">
            <a:avLst/>
          </a:prstGeom>
          <a:noFill/>
        </p:spPr>
        <p:txBody>
          <a:bodyPr wrap="square" rtlCol="0">
            <a:noAutofit/>
          </a:bodyPr>
          <a:p>
            <a:pPr marL="342900" indent="-342900">
              <a:buFont typeface="Arial" panose="020B0604020202020204" pitchFamily="34" charset="0"/>
              <a:buChar char="•"/>
            </a:pPr>
            <a:r>
              <a:rPr lang="en-US" sz="2400" i="1" u="sng">
                <a:sym typeface="+mn-ea"/>
              </a:rPr>
              <a:t>Handles both numerical and categorical data:</a:t>
            </a:r>
            <a:r>
              <a:rPr lang="en-US" sz="2400">
                <a:sym typeface="+mn-ea"/>
              </a:rPr>
              <a:t> Credit card data often includes a mix of data types.</a:t>
            </a:r>
            <a:endParaRPr lang="en-US" sz="2400"/>
          </a:p>
          <a:p>
            <a:pPr marL="342900" indent="-342900">
              <a:buFont typeface="Arial" panose="020B0604020202020204" pitchFamily="34" charset="0"/>
              <a:buChar char="•"/>
            </a:pPr>
            <a:r>
              <a:rPr lang="en-US" sz="2400" i="1" u="sng">
                <a:sym typeface="+mn-ea"/>
              </a:rPr>
              <a:t>Feature selection:</a:t>
            </a:r>
            <a:r>
              <a:rPr lang="en-US" sz="2400" u="sng">
                <a:sym typeface="+mn-ea"/>
              </a:rPr>
              <a:t> </a:t>
            </a:r>
            <a:r>
              <a:rPr lang="en-US" sz="2400">
                <a:sym typeface="+mn-ea"/>
              </a:rPr>
              <a:t>Decision trees can help identify relevant features for the problem.</a:t>
            </a:r>
            <a:endParaRPr lang="en-US" sz="2400"/>
          </a:p>
          <a:p>
            <a:r>
              <a:rPr lang="en-US" sz="3200" b="1">
                <a:sym typeface="+mn-ea"/>
              </a:rPr>
              <a:t>SVM</a:t>
            </a:r>
            <a:endParaRPr lang="en-US" sz="3200" b="1"/>
          </a:p>
          <a:p>
            <a:pPr marL="342900" indent="-342900">
              <a:buFont typeface="Arial" panose="020B0604020202020204" pitchFamily="34" charset="0"/>
              <a:buChar char="•"/>
            </a:pPr>
            <a:r>
              <a:rPr lang="en-US" sz="2400" i="1" u="sng">
                <a:sym typeface="+mn-ea"/>
              </a:rPr>
              <a:t>Handles complex patterns:</a:t>
            </a:r>
            <a:r>
              <a:rPr lang="en-US" sz="2400" u="sng">
                <a:sym typeface="+mn-ea"/>
              </a:rPr>
              <a:t> </a:t>
            </a:r>
            <a:r>
              <a:rPr lang="en-US" sz="2400">
                <a:sym typeface="+mn-ea"/>
              </a:rPr>
              <a:t>SVMs can effectively handle non-linear relationships between features, which might exist in credit card data.</a:t>
            </a:r>
            <a:endParaRPr lang="en-US" sz="2400"/>
          </a:p>
          <a:p>
            <a:pPr marL="342900" indent="-342900">
              <a:buFont typeface="Arial" panose="020B0604020202020204" pitchFamily="34" charset="0"/>
              <a:buChar char="•"/>
            </a:pPr>
            <a:r>
              <a:rPr lang="en-US" sz="2400" i="1" u="sng">
                <a:sym typeface="+mn-ea"/>
              </a:rPr>
              <a:t>High-dimensional data:</a:t>
            </a:r>
            <a:r>
              <a:rPr lang="en-US" sz="2400">
                <a:sym typeface="+mn-ea"/>
              </a:rPr>
              <a:t> Credit card data can have many features. SVMs can handle high-dimensional spaces efficiently.</a:t>
            </a:r>
            <a:endParaRPr lang="en-US" sz="2400"/>
          </a:p>
          <a:p>
            <a:pPr marL="342900" indent="-342900">
              <a:buFont typeface="Arial" panose="020B0604020202020204" pitchFamily="34" charset="0"/>
              <a:buChar char="•"/>
            </a:pPr>
            <a:r>
              <a:rPr lang="en-US" sz="2400" i="1" u="sng">
                <a:sym typeface="+mn-ea"/>
              </a:rPr>
              <a:t>Good generalization performance:</a:t>
            </a:r>
            <a:r>
              <a:rPr lang="en-US" sz="2400">
                <a:sym typeface="+mn-ea"/>
              </a:rPr>
              <a:t> SVMs are known for their ability to generalize well to unseen data.</a:t>
            </a:r>
            <a:endParaRPr lang="en-US" sz="2400"/>
          </a:p>
          <a:p>
            <a:r>
              <a:rPr lang="en-US" sz="3200" b="1">
                <a:sym typeface="+mn-ea"/>
              </a:rPr>
              <a:t>Naive Bayes</a:t>
            </a:r>
            <a:endParaRPr lang="en-US" sz="3200" b="1"/>
          </a:p>
          <a:p>
            <a:pPr marL="342900" indent="-342900">
              <a:buFont typeface="Arial" panose="020B0604020202020204" pitchFamily="34" charset="0"/>
              <a:buChar char="•"/>
            </a:pPr>
            <a:r>
              <a:rPr lang="en-US" sz="2400" i="1" u="sng">
                <a:sym typeface="+mn-ea"/>
              </a:rPr>
              <a:t>Fast and efficient:</a:t>
            </a:r>
            <a:r>
              <a:rPr lang="en-US" sz="2400">
                <a:sym typeface="+mn-ea"/>
              </a:rPr>
              <a:t> Naive Bayes is computationally efficient, making it suitable for large datasets.</a:t>
            </a:r>
            <a:endParaRPr lang="en-US" sz="2400"/>
          </a:p>
          <a:p>
            <a:pPr marL="342900" indent="-342900">
              <a:buFont typeface="Arial" panose="020B0604020202020204" pitchFamily="34" charset="0"/>
              <a:buChar char="•"/>
            </a:pPr>
            <a:r>
              <a:rPr lang="en-US" sz="2400" i="1" u="sng">
                <a:sym typeface="+mn-ea"/>
              </a:rPr>
              <a:t>Handles categorical data well: </a:t>
            </a:r>
            <a:r>
              <a:rPr lang="en-US" sz="2400">
                <a:sym typeface="+mn-ea"/>
              </a:rPr>
              <a:t>Many credit card features are categorical (e.g., transaction type, location).</a:t>
            </a:r>
            <a:endParaRPr lang="en-US" sz="2400"/>
          </a:p>
          <a:p>
            <a:pPr marL="342900" indent="-342900">
              <a:buFont typeface="Arial" panose="020B0604020202020204" pitchFamily="34" charset="0"/>
              <a:buChar char="•"/>
            </a:pPr>
            <a:r>
              <a:rPr lang="en-US" sz="2400" i="1" u="sng">
                <a:sym typeface="+mn-ea"/>
              </a:rPr>
              <a:t>Simple to implement:</a:t>
            </a:r>
            <a:r>
              <a:rPr lang="en-US" sz="2400">
                <a:sym typeface="+mn-ea"/>
              </a:rPr>
              <a:t> The algorithm is relatively straightforward to understand and implement.</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8346" y="212163"/>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276462" y="1773986"/>
            <a:ext cx="10696338" cy="768350"/>
          </a:xfrm>
          <a:prstGeom prst="rect">
            <a:avLst/>
          </a:prstGeom>
          <a:noFill/>
        </p:spPr>
        <p:txBody>
          <a:bodyPr wrap="square" rtlCol="0">
            <a:spAutoFit/>
          </a:bodyPr>
          <a:lstStyle/>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endParaRPr lang="en-IN" sz="1600" dirty="0">
              <a:solidFill>
                <a:srgbClr val="6D6868"/>
              </a:solidFill>
              <a:latin typeface="Arial" panose="020B0604020202020204" pitchFamily="34" charset="0"/>
              <a:cs typeface="Arial" panose="020B0604020202020204" pitchFamily="34" charset="0"/>
            </a:endParaRPr>
          </a:p>
        </p:txBody>
      </p:sp>
      <p:sp>
        <p:nvSpPr>
          <p:cNvPr id="3" name="Text Box 2"/>
          <p:cNvSpPr txBox="1"/>
          <p:nvPr/>
        </p:nvSpPr>
        <p:spPr>
          <a:xfrm>
            <a:off x="0" y="920115"/>
            <a:ext cx="11284585" cy="5862955"/>
          </a:xfrm>
          <a:prstGeom prst="rect">
            <a:avLst/>
          </a:prstGeom>
          <a:noFill/>
        </p:spPr>
        <p:txBody>
          <a:bodyPr wrap="square" rtlCol="0">
            <a:noAutofit/>
          </a:bodyPr>
          <a:p>
            <a:r>
              <a:rPr lang="en-US" sz="3200" b="1"/>
              <a:t>Random Forest:</a:t>
            </a:r>
            <a:r>
              <a:rPr lang="en-US" sz="2400" b="1"/>
              <a:t> </a:t>
            </a:r>
            <a:r>
              <a:rPr lang="en-US" sz="2400"/>
              <a:t>High accuracy (0.986316) and AUC score (0.830196) but low recall (0.068878).</a:t>
            </a:r>
            <a:r>
              <a:rPr lang="en-IN" altLang="en-US" sz="2400"/>
              <a:t> Means it misses a significant portion of actual fraud cases.</a:t>
            </a:r>
            <a:endParaRPr lang="en-IN" altLang="en-US" sz="2400"/>
          </a:p>
          <a:p>
            <a:endParaRPr lang="en-IN" altLang="en-US" sz="2400"/>
          </a:p>
          <a:p>
            <a:r>
              <a:rPr lang="en-US" sz="3200" b="1"/>
              <a:t>Decision Tree:</a:t>
            </a:r>
            <a:r>
              <a:rPr lang="en-US" sz="2400"/>
              <a:t> Moderate performance with interpretability and feature selection capabilities. AUC Score is too low (0.580167)</a:t>
            </a:r>
            <a:r>
              <a:rPr lang="en-IN" altLang="en-US" sz="2400"/>
              <a:t>. Indicating it may not be reliable for fraud detection.</a:t>
            </a:r>
            <a:endParaRPr lang="en-IN" altLang="en-US" sz="2400"/>
          </a:p>
          <a:p>
            <a:endParaRPr lang="en-IN" altLang="en-US" sz="2400"/>
          </a:p>
          <a:p>
            <a:r>
              <a:rPr lang="en-US" sz="3200" b="1"/>
              <a:t>SVM:</a:t>
            </a:r>
            <a:r>
              <a:rPr lang="en-US" sz="2400"/>
              <a:t> High accuracy (0.985726) but low recall (0.015306), suitable for high-dimensional data.</a:t>
            </a:r>
            <a:r>
              <a:rPr lang="en-IN" altLang="en-US" sz="2400"/>
              <a:t> Suitable for high-dimensional data but misses many fraud cases.</a:t>
            </a:r>
            <a:endParaRPr lang="en-IN" altLang="en-US" sz="2400"/>
          </a:p>
          <a:p>
            <a:endParaRPr lang="en-IN" altLang="en-US" sz="2400"/>
          </a:p>
          <a:p>
            <a:r>
              <a:rPr lang="en-US" sz="3200" b="1"/>
              <a:t>Naive Bayes:</a:t>
            </a:r>
            <a:r>
              <a:rPr lang="en-US" sz="2400"/>
              <a:t> Very low accuracy (0.137799) but high recall (0.994898), indicating it's capturing most defaults but with many false positives.</a:t>
            </a:r>
            <a:r>
              <a:rPr lang="en-IN" altLang="en-US" sz="2400"/>
              <a:t> Captures most fraud cases but with many false positives.</a:t>
            </a:r>
            <a:endParaRPr lang="en-IN" alt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08571" y="60044"/>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endParaRPr lang="en-US" sz="4000" b="1"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0" y="767715"/>
            <a:ext cx="11304270" cy="6090285"/>
          </a:xfrm>
          <a:prstGeom prst="rect">
            <a:avLst/>
          </a:prstGeom>
          <a:noFill/>
        </p:spPr>
        <p:txBody>
          <a:bodyPr wrap="square" rtlCol="0">
            <a:noAutofit/>
          </a:bodyPr>
          <a:lstStyle/>
          <a:p>
            <a:pPr algn="just"/>
            <a:r>
              <a:rPr lang="en-US" altLang="en-IN" sz="2400" i="1" dirty="0"/>
              <a:t>Considering a balance of accuracy, precision, recall, F1-score, and AUC score; </a:t>
            </a:r>
            <a:r>
              <a:rPr lang="en-US" altLang="en-IN" sz="2400" b="1" i="1" dirty="0"/>
              <a:t>Gradient Boosting Classifier</a:t>
            </a:r>
            <a:r>
              <a:rPr lang="en-US" altLang="en-IN" sz="2400" i="1" dirty="0"/>
              <a:t> appears to be the most optimum model.</a:t>
            </a:r>
            <a:endParaRPr lang="en-US" altLang="en-IN" sz="2400" i="1" dirty="0"/>
          </a:p>
          <a:p>
            <a:pPr algn="just"/>
            <a:endParaRPr lang="en-US" altLang="en-IN" sz="2400" i="1" dirty="0"/>
          </a:p>
          <a:p>
            <a:pPr algn="just"/>
            <a:r>
              <a:rPr lang="en-US" altLang="en-IN" sz="2400" b="1" u="sng" dirty="0"/>
              <a:t>Prediction Accuracy:</a:t>
            </a:r>
            <a:r>
              <a:rPr lang="en-US" altLang="en-IN" sz="2400" dirty="0"/>
              <a:t> Higher accuracy and AUC scores indicate better</a:t>
            </a:r>
            <a:r>
              <a:rPr lang="en-IN" altLang="en-US" sz="2400" dirty="0"/>
              <a:t> </a:t>
            </a:r>
            <a:r>
              <a:rPr lang="en-US" altLang="en-IN" sz="2400" dirty="0"/>
              <a:t>performance &amp; leading to more reliable predictions.</a:t>
            </a:r>
            <a:r>
              <a:rPr lang="en-IN" altLang="en-US" sz="2400" dirty="0"/>
              <a:t> Gradient Boosting Classifier should be adopted as the primary model for fraud detection.</a:t>
            </a:r>
            <a:endParaRPr lang="en-IN" altLang="en-US" sz="2400" dirty="0"/>
          </a:p>
          <a:p>
            <a:pPr algn="just"/>
            <a:endParaRPr lang="en-US" altLang="en-IN" sz="2400" dirty="0"/>
          </a:p>
          <a:p>
            <a:pPr algn="just"/>
            <a:r>
              <a:rPr lang="en-US" altLang="en-IN" sz="2400" b="1" u="sng" dirty="0"/>
              <a:t>Balanced Performance:</a:t>
            </a:r>
            <a:r>
              <a:rPr lang="en-US" altLang="en-IN" sz="2400" dirty="0"/>
              <a:t> Good precision and recall balance, ensuring fewer false</a:t>
            </a:r>
            <a:r>
              <a:rPr lang="en-IN" altLang="en-US" sz="2400" dirty="0"/>
              <a:t> </a:t>
            </a:r>
            <a:r>
              <a:rPr lang="en-US" altLang="en-IN" sz="2400" dirty="0"/>
              <a:t>positives and false negatives, which is crucial for decision-making processes.</a:t>
            </a:r>
            <a:endParaRPr lang="en-US" altLang="en-IN" sz="2400" dirty="0"/>
          </a:p>
          <a:p>
            <a:pPr algn="just"/>
            <a:endParaRPr lang="en-US" altLang="en-IN" sz="2400" dirty="0"/>
          </a:p>
          <a:p>
            <a:pPr algn="just"/>
            <a:r>
              <a:rPr lang="en-US" altLang="en-IN" sz="2400" b="1" u="sng" dirty="0"/>
              <a:t>Risk Management:</a:t>
            </a:r>
            <a:r>
              <a:rPr lang="en-US" altLang="en-IN" sz="2400" dirty="0"/>
              <a:t> Enhanced ability to predict and manage risks by accurately</a:t>
            </a:r>
            <a:r>
              <a:rPr lang="en-IN" altLang="en-US" sz="2400" dirty="0"/>
              <a:t> </a:t>
            </a:r>
            <a:r>
              <a:rPr lang="en-US" altLang="en-IN" sz="2400" dirty="0"/>
              <a:t>identifying potential issues or opportunities. </a:t>
            </a:r>
            <a:endParaRPr lang="en-US" altLang="en-IN" sz="2400" dirty="0"/>
          </a:p>
          <a:p>
            <a:pPr algn="just"/>
            <a:endParaRPr lang="en-US" altLang="en-IN" sz="2400" dirty="0"/>
          </a:p>
          <a:p>
            <a:pPr algn="just"/>
            <a:r>
              <a:rPr lang="en-US" altLang="en-IN" sz="2400" b="1" i="1" dirty="0"/>
              <a:t>Adopting the Gradient Boosting</a:t>
            </a:r>
            <a:r>
              <a:rPr lang="en-IN" altLang="en-US" sz="2400" b="1" i="1" dirty="0"/>
              <a:t> </a:t>
            </a:r>
            <a:r>
              <a:rPr lang="en-US" altLang="en-IN" sz="2400" b="1" i="1" dirty="0"/>
              <a:t>Classifier can</a:t>
            </a:r>
            <a:r>
              <a:rPr lang="en-IN" altLang="en-US" sz="2400" b="1" i="1" dirty="0"/>
              <a:t> </a:t>
            </a:r>
            <a:r>
              <a:rPr lang="en-US" altLang="en-IN" sz="2400" b="1" i="1" dirty="0"/>
              <a:t>significantly enhance the business's decision-making capabilities,leading to better outcomes and improved efficiency.</a:t>
            </a:r>
            <a:endParaRPr lang="en-US" altLang="en-IN" sz="2400" b="1" i="1"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8692</Words>
  <Application>WPS Presentation</Application>
  <PresentationFormat>Widescreen</PresentationFormat>
  <Paragraphs>239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Microsoft YaHei</vt:lpstr>
      <vt:lpstr>Arial Unicode MS</vt:lpstr>
      <vt:lpstr>Calibri 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rahul</cp:lastModifiedBy>
  <cp:revision>83</cp:revision>
  <dcterms:created xsi:type="dcterms:W3CDTF">2019-12-31T09:37:00Z</dcterms:created>
  <dcterms:modified xsi:type="dcterms:W3CDTF">2024-07-30T16:34:35Z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82FB87432F2342CEA998D32F6BCACCA5_12</vt:lpwstr>
  </property>
  <property fmtid="{D5CDD505-2E9C-101B-9397-08002B2CF9AE}" pid="3" name="KSOProductBuildVer">
    <vt:lpwstr>1033-12.2.0.13472</vt:lpwstr>
  </property>
</Properties>
</file>