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74" r:id="rId3"/>
    <p:sldId id="264" r:id="rId4"/>
    <p:sldId id="265" r:id="rId5"/>
    <p:sldId id="275" r:id="rId6"/>
    <p:sldId id="266" r:id="rId7"/>
    <p:sldId id="267" r:id="rId8"/>
    <p:sldId id="271"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67" d="100"/>
          <a:sy n="67" d="100"/>
        </p:scale>
        <p:origin x="51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6F93967-19E3-4536-9477-908EEABE2B80}" type="datetimeFigureOut">
              <a:rPr lang="en-IN" smtClean="0"/>
              <a:t>26-02-2021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DFC700F-B565-4536-9ECA-D5695419D552}" type="slidenum">
              <a:rPr lang="en-IN" smtClean="0"/>
              <a:t>‹#›</a:t>
            </a:fld>
            <a:endParaRPr lang="en-IN"/>
          </a:p>
        </p:txBody>
      </p:sp>
    </p:spTree>
    <p:extLst>
      <p:ext uri="{BB962C8B-B14F-4D97-AF65-F5344CB8AC3E}">
        <p14:creationId xmlns:p14="http://schemas.microsoft.com/office/powerpoint/2010/main" val="1457149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F93967-19E3-4536-9477-908EEABE2B80}" type="datetimeFigureOut">
              <a:rPr lang="en-IN" smtClean="0"/>
              <a:t>26-02-2021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FC700F-B565-4536-9ECA-D5695419D552}" type="slidenum">
              <a:rPr lang="en-IN" smtClean="0"/>
              <a:t>‹#›</a:t>
            </a:fld>
            <a:endParaRPr lang="en-IN"/>
          </a:p>
        </p:txBody>
      </p:sp>
    </p:spTree>
    <p:extLst>
      <p:ext uri="{BB962C8B-B14F-4D97-AF65-F5344CB8AC3E}">
        <p14:creationId xmlns:p14="http://schemas.microsoft.com/office/powerpoint/2010/main" val="1522844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F93967-19E3-4536-9477-908EEABE2B80}"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FC700F-B565-4536-9ECA-D5695419D552}" type="slidenum">
              <a:rPr lang="en-IN" smtClean="0"/>
              <a:t>‹#›</a:t>
            </a:fld>
            <a:endParaRPr lang="en-IN"/>
          </a:p>
        </p:txBody>
      </p:sp>
    </p:spTree>
    <p:extLst>
      <p:ext uri="{BB962C8B-B14F-4D97-AF65-F5344CB8AC3E}">
        <p14:creationId xmlns:p14="http://schemas.microsoft.com/office/powerpoint/2010/main" val="524128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F93967-19E3-4536-9477-908EEABE2B80}"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FC700F-B565-4536-9ECA-D5695419D552}" type="slidenum">
              <a:rPr lang="en-IN" smtClean="0"/>
              <a:t>‹#›</a:t>
            </a:fld>
            <a:endParaRPr lang="en-IN"/>
          </a:p>
        </p:txBody>
      </p:sp>
    </p:spTree>
    <p:extLst>
      <p:ext uri="{BB962C8B-B14F-4D97-AF65-F5344CB8AC3E}">
        <p14:creationId xmlns:p14="http://schemas.microsoft.com/office/powerpoint/2010/main" val="3400421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F93967-19E3-4536-9477-908EEABE2B80}"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FC700F-B565-4536-9ECA-D5695419D552}" type="slidenum">
              <a:rPr lang="en-IN" smtClean="0"/>
              <a:t>‹#›</a:t>
            </a:fld>
            <a:endParaRPr lang="en-IN"/>
          </a:p>
        </p:txBody>
      </p:sp>
    </p:spTree>
    <p:extLst>
      <p:ext uri="{BB962C8B-B14F-4D97-AF65-F5344CB8AC3E}">
        <p14:creationId xmlns:p14="http://schemas.microsoft.com/office/powerpoint/2010/main" val="2255495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F93967-19E3-4536-9477-908EEABE2B80}" type="datetimeFigureOut">
              <a:rPr lang="en-IN" smtClean="0"/>
              <a:t>26-02-2021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FC700F-B565-4536-9ECA-D5695419D552}" type="slidenum">
              <a:rPr lang="en-IN" smtClean="0"/>
              <a:t>‹#›</a:t>
            </a:fld>
            <a:endParaRPr lang="en-IN"/>
          </a:p>
        </p:txBody>
      </p:sp>
    </p:spTree>
    <p:extLst>
      <p:ext uri="{BB962C8B-B14F-4D97-AF65-F5344CB8AC3E}">
        <p14:creationId xmlns:p14="http://schemas.microsoft.com/office/powerpoint/2010/main" val="789080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F93967-19E3-4536-9477-908EEABE2B80}" type="datetimeFigureOut">
              <a:rPr lang="en-IN" smtClean="0"/>
              <a:t>26-02-2021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DFC700F-B565-4536-9ECA-D5695419D552}" type="slidenum">
              <a:rPr lang="en-IN" smtClean="0"/>
              <a:t>‹#›</a:t>
            </a:fld>
            <a:endParaRPr lang="en-IN"/>
          </a:p>
        </p:txBody>
      </p:sp>
    </p:spTree>
    <p:extLst>
      <p:ext uri="{BB962C8B-B14F-4D97-AF65-F5344CB8AC3E}">
        <p14:creationId xmlns:p14="http://schemas.microsoft.com/office/powerpoint/2010/main" val="4078734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6F93967-19E3-4536-9477-908EEABE2B80}"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C700F-B565-4536-9ECA-D5695419D552}" type="slidenum">
              <a:rPr lang="en-IN" smtClean="0"/>
              <a:t>‹#›</a:t>
            </a:fld>
            <a:endParaRPr lang="en-IN"/>
          </a:p>
        </p:txBody>
      </p:sp>
    </p:spTree>
    <p:extLst>
      <p:ext uri="{BB962C8B-B14F-4D97-AF65-F5344CB8AC3E}">
        <p14:creationId xmlns:p14="http://schemas.microsoft.com/office/powerpoint/2010/main" val="1679505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6F93967-19E3-4536-9477-908EEABE2B80}"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FC700F-B565-4536-9ECA-D5695419D552}" type="slidenum">
              <a:rPr lang="en-IN" smtClean="0"/>
              <a:t>‹#›</a:t>
            </a:fld>
            <a:endParaRPr lang="en-IN"/>
          </a:p>
        </p:txBody>
      </p:sp>
    </p:spTree>
    <p:extLst>
      <p:ext uri="{BB962C8B-B14F-4D97-AF65-F5344CB8AC3E}">
        <p14:creationId xmlns:p14="http://schemas.microsoft.com/office/powerpoint/2010/main" val="4066222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F93967-19E3-4536-9477-908EEABE2B80}"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C700F-B565-4536-9ECA-D5695419D552}" type="slidenum">
              <a:rPr lang="en-IN" smtClean="0"/>
              <a:t>‹#›</a:t>
            </a:fld>
            <a:endParaRPr lang="en-IN"/>
          </a:p>
        </p:txBody>
      </p:sp>
    </p:spTree>
    <p:extLst>
      <p:ext uri="{BB962C8B-B14F-4D97-AF65-F5344CB8AC3E}">
        <p14:creationId xmlns:p14="http://schemas.microsoft.com/office/powerpoint/2010/main" val="651141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F93967-19E3-4536-9477-908EEABE2B80}" type="datetimeFigureOut">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DFC700F-B565-4536-9ECA-D5695419D552}" type="slidenum">
              <a:rPr lang="en-IN" smtClean="0"/>
              <a:t>‹#›</a:t>
            </a:fld>
            <a:endParaRPr lang="en-IN"/>
          </a:p>
        </p:txBody>
      </p:sp>
    </p:spTree>
    <p:extLst>
      <p:ext uri="{BB962C8B-B14F-4D97-AF65-F5344CB8AC3E}">
        <p14:creationId xmlns:p14="http://schemas.microsoft.com/office/powerpoint/2010/main" val="4259681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F93967-19E3-4536-9477-908EEABE2B80}" type="datetimeFigureOut">
              <a:rPr lang="en-IN" smtClean="0"/>
              <a:t>26-02-2021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C700F-B565-4536-9ECA-D5695419D552}" type="slidenum">
              <a:rPr lang="en-IN" smtClean="0"/>
              <a:t>‹#›</a:t>
            </a:fld>
            <a:endParaRPr lang="en-IN"/>
          </a:p>
        </p:txBody>
      </p:sp>
    </p:spTree>
    <p:extLst>
      <p:ext uri="{BB962C8B-B14F-4D97-AF65-F5344CB8AC3E}">
        <p14:creationId xmlns:p14="http://schemas.microsoft.com/office/powerpoint/2010/main" val="1014805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F93967-19E3-4536-9477-908EEABE2B80}" type="datetimeFigureOut">
              <a:rPr lang="en-IN" smtClean="0"/>
              <a:t>26-02-2021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FC700F-B565-4536-9ECA-D5695419D552}" type="slidenum">
              <a:rPr lang="en-IN" smtClean="0"/>
              <a:t>‹#›</a:t>
            </a:fld>
            <a:endParaRPr lang="en-IN"/>
          </a:p>
        </p:txBody>
      </p:sp>
    </p:spTree>
    <p:extLst>
      <p:ext uri="{BB962C8B-B14F-4D97-AF65-F5344CB8AC3E}">
        <p14:creationId xmlns:p14="http://schemas.microsoft.com/office/powerpoint/2010/main" val="3610666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F93967-19E3-4536-9477-908EEABE2B80}" type="datetimeFigureOut">
              <a:rPr lang="en-IN" smtClean="0"/>
              <a:t>26-02-2021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FC700F-B565-4536-9ECA-D5695419D552}" type="slidenum">
              <a:rPr lang="en-IN" smtClean="0"/>
              <a:t>‹#›</a:t>
            </a:fld>
            <a:endParaRPr lang="en-IN"/>
          </a:p>
        </p:txBody>
      </p:sp>
    </p:spTree>
    <p:extLst>
      <p:ext uri="{BB962C8B-B14F-4D97-AF65-F5344CB8AC3E}">
        <p14:creationId xmlns:p14="http://schemas.microsoft.com/office/powerpoint/2010/main" val="376690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93967-19E3-4536-9477-908EEABE2B80}" type="datetimeFigureOut">
              <a:rPr lang="en-IN" smtClean="0"/>
              <a:t>26-02-2021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DFC700F-B565-4536-9ECA-D5695419D552}" type="slidenum">
              <a:rPr lang="en-IN" smtClean="0"/>
              <a:t>‹#›</a:t>
            </a:fld>
            <a:endParaRPr lang="en-IN"/>
          </a:p>
        </p:txBody>
      </p:sp>
    </p:spTree>
    <p:extLst>
      <p:ext uri="{BB962C8B-B14F-4D97-AF65-F5344CB8AC3E}">
        <p14:creationId xmlns:p14="http://schemas.microsoft.com/office/powerpoint/2010/main" val="294280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F93967-19E3-4536-9477-908EEABE2B80}" type="datetimeFigureOut">
              <a:rPr lang="en-IN" smtClean="0"/>
              <a:t>26-02-2021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FC700F-B565-4536-9ECA-D5695419D552}" type="slidenum">
              <a:rPr lang="en-IN" smtClean="0"/>
              <a:t>‹#›</a:t>
            </a:fld>
            <a:endParaRPr lang="en-IN"/>
          </a:p>
        </p:txBody>
      </p:sp>
    </p:spTree>
    <p:extLst>
      <p:ext uri="{BB962C8B-B14F-4D97-AF65-F5344CB8AC3E}">
        <p14:creationId xmlns:p14="http://schemas.microsoft.com/office/powerpoint/2010/main" val="275310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F93967-19E3-4536-9477-908EEABE2B80}" type="datetimeFigureOut">
              <a:rPr lang="en-IN" smtClean="0"/>
              <a:t>26-02-2021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DFC700F-B565-4536-9ECA-D5695419D552}" type="slidenum">
              <a:rPr lang="en-IN" smtClean="0"/>
              <a:t>‹#›</a:t>
            </a:fld>
            <a:endParaRPr lang="en-IN"/>
          </a:p>
        </p:txBody>
      </p:sp>
    </p:spTree>
    <p:extLst>
      <p:ext uri="{BB962C8B-B14F-4D97-AF65-F5344CB8AC3E}">
        <p14:creationId xmlns:p14="http://schemas.microsoft.com/office/powerpoint/2010/main" val="1563064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6F93967-19E3-4536-9477-908EEABE2B80}" type="datetimeFigureOut">
              <a:rPr lang="en-IN" smtClean="0"/>
              <a:t>26-02-2021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DFC700F-B565-4536-9ECA-D5695419D552}" type="slidenum">
              <a:rPr lang="en-IN" smtClean="0"/>
              <a:t>‹#›</a:t>
            </a:fld>
            <a:endParaRPr lang="en-IN"/>
          </a:p>
        </p:txBody>
      </p:sp>
    </p:spTree>
    <p:extLst>
      <p:ext uri="{BB962C8B-B14F-4D97-AF65-F5344CB8AC3E}">
        <p14:creationId xmlns:p14="http://schemas.microsoft.com/office/powerpoint/2010/main" val="1586645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45092"/>
            <a:ext cx="8761413" cy="1310677"/>
          </a:xfrm>
        </p:spPr>
        <p:txBody>
          <a:bodyPr/>
          <a:lstStyle/>
          <a:p>
            <a:pPr algn="ctr" fontAlgn="base"/>
            <a:r>
              <a:rPr lang="en-US" sz="2400" b="1" dirty="0">
                <a:latin typeface="Castellar" panose="020A0402060406010301" pitchFamily="18" charset="0"/>
              </a:rPr>
              <a:t>Review of statement 2: </a:t>
            </a:r>
            <a:br>
              <a:rPr lang="en-US" sz="2400" b="1" dirty="0">
                <a:latin typeface="Castellar" panose="020A0402060406010301" pitchFamily="18" charset="0"/>
              </a:rPr>
            </a:br>
            <a:r>
              <a:rPr lang="en-US" sz="2400" b="1" dirty="0">
                <a:latin typeface="Berlin Sans FB Demi" panose="020E0802020502020306" pitchFamily="34" charset="0"/>
              </a:rPr>
              <a:t>After almost one year of corona virus pandemic which is better online or offline ?</a:t>
            </a:r>
            <a:br>
              <a:rPr lang="en-IN" sz="2400" dirty="0">
                <a:latin typeface="Berlin Sans FB Demi" panose="020E0802020502020306" pitchFamily="34" charset="0"/>
              </a:rPr>
            </a:br>
            <a:r>
              <a:rPr lang="en-US" sz="2400" b="1" dirty="0">
                <a:latin typeface="Berlin Sans FB Demi" panose="020E0802020502020306" pitchFamily="34" charset="0"/>
              </a:rPr>
              <a:t> </a:t>
            </a:r>
            <a:br>
              <a:rPr lang="en-IN" sz="2400" dirty="0">
                <a:latin typeface="Berlin Sans FB Demi" panose="020E0802020502020306" pitchFamily="34" charset="0"/>
              </a:rPr>
            </a:br>
            <a:endParaRPr lang="en-IN" sz="2400" dirty="0">
              <a:latin typeface="Berlin Sans FB Demi" panose="020E0802020502020306" pitchFamily="34" charset="0"/>
            </a:endParaRPr>
          </a:p>
        </p:txBody>
      </p:sp>
      <p:sp>
        <p:nvSpPr>
          <p:cNvPr id="3" name="Content Placeholder 2"/>
          <p:cNvSpPr>
            <a:spLocks noGrp="1"/>
          </p:cNvSpPr>
          <p:nvPr>
            <p:ph idx="1"/>
          </p:nvPr>
        </p:nvSpPr>
        <p:spPr>
          <a:xfrm>
            <a:off x="1154953" y="2255770"/>
            <a:ext cx="8825659" cy="3416300"/>
          </a:xfrm>
        </p:spPr>
        <p:txBody>
          <a:bodyPr>
            <a:normAutofit/>
          </a:bodyPr>
          <a:lstStyle/>
          <a:p>
            <a:pPr fontAlgn="base"/>
            <a:r>
              <a:rPr lang="en-US" sz="1600" b="1" dirty="0"/>
              <a:t>Choosing between offline and online education could be a daunting task but with the right guidance, you will be able to make the right decision for you. As technology has developed, so too has the way we learn new skills. Thanks to the internet, those interested in boosting their knowledge and skills now have a wide range of options open to them. </a:t>
            </a:r>
            <a:endParaRPr lang="en-IN" sz="1600" dirty="0"/>
          </a:p>
          <a:p>
            <a:pPr fontAlgn="base"/>
            <a:r>
              <a:rPr lang="en-US" sz="1600" b="1" dirty="0"/>
              <a:t>Attending online classes every day has become the ‘new normal’ for students during the lockdown in India. As schools were shut because of the lockdown to contain the spread of coronavirus, the online class have taken center stage in students’ life now.</a:t>
            </a:r>
            <a:br>
              <a:rPr lang="en-US" sz="1600" b="1" dirty="0"/>
            </a:br>
            <a:r>
              <a:rPr lang="en-US" sz="1600" b="1" dirty="0"/>
              <a:t>Despite the lockdown, many schools have taken timely steps to continue the flow of education by holding online classes for students. Interestingly, online classes have helped students during lockdown more than ever before</a:t>
            </a:r>
            <a:r>
              <a:rPr lang="en-US" b="1" dirty="0"/>
              <a:t>.</a:t>
            </a:r>
          </a:p>
          <a:p>
            <a:pPr fontAlgn="base"/>
            <a:endParaRPr lang="en-IN" dirty="0"/>
          </a:p>
          <a:p>
            <a:endParaRPr lang="en-IN" dirty="0"/>
          </a:p>
        </p:txBody>
      </p:sp>
      <p:sp>
        <p:nvSpPr>
          <p:cNvPr id="4" name="Title 1"/>
          <p:cNvSpPr txBox="1">
            <a:spLocks/>
          </p:cNvSpPr>
          <p:nvPr/>
        </p:nvSpPr>
        <p:spPr bwMode="gray">
          <a:xfrm>
            <a:off x="1154953" y="6019800"/>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1"/>
                </a:solidFill>
                <a:latin typeface="Bradley Hand ITC" panose="03070402050302030203" pitchFamily="66" charset="0"/>
                <a:cs typeface="David" panose="020E0502060401010101" pitchFamily="34" charset="-79"/>
              </a:rPr>
              <a:t>Although online learning has become the preferred method for the majority of students, it’s important not to dismiss the benefits of offline learning too. </a:t>
            </a:r>
            <a:br>
              <a:rPr lang="en-IN" sz="2000" dirty="0">
                <a:solidFill>
                  <a:schemeClr val="tx1"/>
                </a:solidFill>
                <a:latin typeface="Bradley Hand ITC" panose="03070402050302030203" pitchFamily="66" charset="0"/>
                <a:cs typeface="David" panose="020E0502060401010101" pitchFamily="34" charset="-79"/>
              </a:rPr>
            </a:br>
            <a:endParaRPr lang="en-IN" sz="2000" dirty="0">
              <a:solidFill>
                <a:schemeClr val="tx1"/>
              </a:solidFill>
              <a:latin typeface="Bradley Hand ITC" panose="03070402050302030203" pitchFamily="66" charset="0"/>
              <a:cs typeface="David" panose="020E0502060401010101" pitchFamily="34" charset="-79"/>
            </a:endParaRPr>
          </a:p>
        </p:txBody>
      </p:sp>
    </p:spTree>
    <p:custDataLst>
      <p:tags r:id="rId1"/>
    </p:custDataLst>
    <p:extLst>
      <p:ext uri="{BB962C8B-B14F-4D97-AF65-F5344CB8AC3E}">
        <p14:creationId xmlns:p14="http://schemas.microsoft.com/office/powerpoint/2010/main" val="4273446460"/>
      </p:ext>
    </p:extLst>
  </p:cSld>
  <p:clrMapOvr>
    <a:masterClrMapping/>
  </p:clrMapOvr>
  <mc:AlternateContent xmlns:mc="http://schemas.openxmlformats.org/markup-compatibility/2006" xmlns:p14="http://schemas.microsoft.com/office/powerpoint/2010/main">
    <mc:Choice Requires="p14">
      <p:transition spd="slow" p14:dur="4000" advTm="30758">
        <p14:vortex dir="r"/>
      </p:transition>
    </mc:Choice>
    <mc:Fallback xmlns="">
      <p:transition spd="slow" advTm="3075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954617"/>
            <a:ext cx="9766395" cy="1207557"/>
          </a:xfrm>
        </p:spPr>
        <p:txBody>
          <a:bodyPr/>
          <a:lstStyle/>
          <a:p>
            <a:pPr algn="ctr"/>
            <a:r>
              <a:rPr lang="en-IN" dirty="0">
                <a:latin typeface="Goudy Old Style" panose="02020502050305020303" pitchFamily="18" charset="0"/>
                <a:cs typeface="David" panose="020E0502060401010101" pitchFamily="34" charset="-79"/>
              </a:rPr>
              <a:t>Weighing the pros and cons of online education</a:t>
            </a:r>
            <a:br>
              <a:rPr lang="en-IN" dirty="0">
                <a:latin typeface="Goudy Old Style" panose="02020502050305020303" pitchFamily="18" charset="0"/>
                <a:cs typeface="David" panose="020E0502060401010101" pitchFamily="34" charset="-79"/>
              </a:rPr>
            </a:br>
            <a:endParaRPr lang="en-IN" dirty="0">
              <a:latin typeface="Goudy Old Style" panose="02020502050305020303" pitchFamily="18" charset="0"/>
              <a:cs typeface="David" panose="020E0502060401010101" pitchFamily="34" charset="-79"/>
            </a:endParaRPr>
          </a:p>
        </p:txBody>
      </p:sp>
      <p:sp>
        <p:nvSpPr>
          <p:cNvPr id="3" name="Content Placeholder 2"/>
          <p:cNvSpPr>
            <a:spLocks noGrp="1"/>
          </p:cNvSpPr>
          <p:nvPr>
            <p:ph idx="1"/>
          </p:nvPr>
        </p:nvSpPr>
        <p:spPr>
          <a:xfrm>
            <a:off x="1090707" y="2397437"/>
            <a:ext cx="10307095" cy="4054877"/>
          </a:xfrm>
        </p:spPr>
        <p:txBody>
          <a:bodyPr>
            <a:normAutofit/>
          </a:bodyPr>
          <a:lstStyle/>
          <a:p>
            <a:pPr fontAlgn="base"/>
            <a:r>
              <a:rPr lang="en-US" sz="1600" dirty="0">
                <a:latin typeface="Book Antiqua" panose="02040602050305030304" pitchFamily="18" charset="0"/>
              </a:rPr>
              <a:t>Although online school might provide some flexibility being unrestricted in regard to location and times but with offline learning, it’s easier to ensure students are paying attention to the training. </a:t>
            </a:r>
          </a:p>
          <a:p>
            <a:pPr fontAlgn="base"/>
            <a:r>
              <a:rPr lang="en-US" sz="1600" dirty="0">
                <a:latin typeface="Book Antiqua" panose="02040602050305030304" pitchFamily="18" charset="0"/>
              </a:rPr>
              <a:t>Some students also find it easier to retain the knowledge and skills they’ve learnt through offline learning than they do with online learning</a:t>
            </a:r>
          </a:p>
          <a:p>
            <a:pPr fontAlgn="base"/>
            <a:r>
              <a:rPr lang="en-US" sz="1600" dirty="0">
                <a:latin typeface="Book Antiqua" panose="02040602050305030304" pitchFamily="18" charset="0"/>
              </a:rPr>
              <a:t>Online classes help you to develop self-discipline and makes you join study groups from different places to understand perspectives whereas classroom studying provides an opportunity for students to engage in live discussions where they can better utilize their critical thinking skills to voice opinions or involve in an argument.</a:t>
            </a:r>
            <a:endParaRPr lang="en-IN" sz="1600" dirty="0">
              <a:latin typeface="Book Antiqua" panose="02040602050305030304" pitchFamily="18" charset="0"/>
            </a:endParaRPr>
          </a:p>
          <a:p>
            <a:pPr lvl="0" fontAlgn="base"/>
            <a:r>
              <a:rPr lang="en-US" sz="1600" dirty="0">
                <a:latin typeface="Book Antiqua" panose="02040602050305030304" pitchFamily="18" charset="0"/>
              </a:rPr>
              <a:t>Infrastructural issues such as internet connectivity and lack of instruments are prevailing. Students in  cities with a good internet connection have been able to join in for the classes, but those in villages or are in small towns struggle with the internet speed and are mostly unable to attend the classes.</a:t>
            </a:r>
            <a:endParaRPr lang="en-IN" sz="1600" dirty="0">
              <a:latin typeface="Book Antiqua" panose="02040602050305030304" pitchFamily="18" charset="0"/>
            </a:endParaRPr>
          </a:p>
          <a:p>
            <a:pPr lvl="0"/>
            <a:r>
              <a:rPr lang="en-US" sz="1600" dirty="0">
                <a:latin typeface="Book Antiqua" panose="02040602050305030304" pitchFamily="18" charset="0"/>
              </a:rPr>
              <a:t>If the colleges and schools plans to go for online exams, half the students who are in towns and villages will fail for sure because they will not be able to connect whereas this is not a problem for classroom learning</a:t>
            </a:r>
            <a:endParaRPr lang="en-IN" sz="1600" dirty="0">
              <a:latin typeface="Book Antiqua" panose="02040602050305030304" pitchFamily="18" charset="0"/>
            </a:endParaRPr>
          </a:p>
          <a:p>
            <a:endParaRPr lang="en-IN" dirty="0"/>
          </a:p>
        </p:txBody>
      </p:sp>
    </p:spTree>
    <p:custDataLst>
      <p:tags r:id="rId1"/>
    </p:custDataLst>
    <p:extLst>
      <p:ext uri="{BB962C8B-B14F-4D97-AF65-F5344CB8AC3E}">
        <p14:creationId xmlns:p14="http://schemas.microsoft.com/office/powerpoint/2010/main" val="1193156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1351">
        <p15:prstTrans prst="peelOff"/>
      </p:transition>
    </mc:Choice>
    <mc:Fallback xmlns="">
      <p:transition spd="slow" advTm="6135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Even though online school is the reality of the ‘new normal’ situation and cannot be ignored. However, it is equally important to understand that the online education mode cannot be the alternative of face-to-face teaching, and it can always be supplementary.</a:t>
            </a:r>
            <a:endParaRPr lang="en-IN" dirty="0"/>
          </a:p>
          <a:p>
            <a:r>
              <a:rPr lang="en-US" b="1" dirty="0"/>
              <a:t>We have to look forward in transitioning from the online mode to offline mode sooner or later.</a:t>
            </a:r>
            <a:endParaRPr lang="en-IN" dirty="0"/>
          </a:p>
          <a:p>
            <a:pPr marL="0" indent="0">
              <a:buNone/>
            </a:pPr>
            <a:r>
              <a:rPr lang="en-US" dirty="0"/>
              <a:t> </a:t>
            </a:r>
            <a:endParaRPr lang="en-IN" dirty="0"/>
          </a:p>
          <a:p>
            <a:endParaRPr lang="en-IN" dirty="0"/>
          </a:p>
        </p:txBody>
      </p:sp>
      <p:sp>
        <p:nvSpPr>
          <p:cNvPr id="4" name="Title 1">
            <a:extLst>
              <a:ext uri="{FF2B5EF4-FFF2-40B4-BE49-F238E27FC236}">
                <a16:creationId xmlns:a16="http://schemas.microsoft.com/office/drawing/2014/main" id="{933647ED-EA00-470B-8E2F-A3032D5CF3FA}"/>
              </a:ext>
            </a:extLst>
          </p:cNvPr>
          <p:cNvSpPr>
            <a:spLocks noGrp="1"/>
          </p:cNvSpPr>
          <p:nvPr>
            <p:ph type="title"/>
          </p:nvPr>
        </p:nvSpPr>
        <p:spPr>
          <a:xfrm>
            <a:off x="1019176" y="992188"/>
            <a:ext cx="9983788" cy="1265237"/>
          </a:xfrm>
        </p:spPr>
        <p:txBody>
          <a:bodyPr/>
          <a:lstStyle/>
          <a:p>
            <a:pPr algn="ctr"/>
            <a:r>
              <a:rPr lang="en-IN" dirty="0">
                <a:latin typeface="Goudy Old Style" panose="02020502050305020303" pitchFamily="18" charset="0"/>
                <a:cs typeface="David" panose="020E0502060401010101" pitchFamily="34" charset="-79"/>
              </a:rPr>
              <a:t>Weighing the pros and cons of online education</a:t>
            </a:r>
            <a:br>
              <a:rPr lang="en-IN" dirty="0">
                <a:latin typeface="Goudy Old Style" panose="02020502050305020303" pitchFamily="18" charset="0"/>
                <a:cs typeface="David" panose="020E0502060401010101" pitchFamily="34" charset="-79"/>
              </a:rPr>
            </a:br>
            <a:endParaRPr lang="en-IN" dirty="0">
              <a:latin typeface="Goudy Old Style" panose="02020502050305020303" pitchFamily="18" charset="0"/>
              <a:cs typeface="David" panose="020E0502060401010101" pitchFamily="34" charset="-79"/>
            </a:endParaRPr>
          </a:p>
        </p:txBody>
      </p:sp>
    </p:spTree>
    <p:custDataLst>
      <p:tags r:id="rId1"/>
    </p:custDataLst>
    <p:extLst>
      <p:ext uri="{BB962C8B-B14F-4D97-AF65-F5344CB8AC3E}">
        <p14:creationId xmlns:p14="http://schemas.microsoft.com/office/powerpoint/2010/main" val="1263035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9007">
        <p15:prstTrans prst="pageCurlDouble"/>
      </p:transition>
    </mc:Choice>
    <mc:Fallback xmlns="">
      <p:transition spd="slow" advTm="1900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circle(in)">
                                      <p:cBhvr>
                                        <p:cTn id="2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a:latin typeface="Goudy Old Style" panose="02020502050305020303" pitchFamily="18" charset="0"/>
              </a:rPr>
              <a:t>Review of statement 3</a:t>
            </a:r>
          </a:p>
        </p:txBody>
      </p:sp>
      <p:sp>
        <p:nvSpPr>
          <p:cNvPr id="3" name="Content Placeholder 2"/>
          <p:cNvSpPr>
            <a:spLocks noGrp="1"/>
          </p:cNvSpPr>
          <p:nvPr>
            <p:ph idx="1"/>
          </p:nvPr>
        </p:nvSpPr>
        <p:spPr/>
        <p:txBody>
          <a:bodyPr>
            <a:normAutofit lnSpcReduction="10000"/>
          </a:bodyPr>
          <a:lstStyle/>
          <a:p>
            <a:pPr marL="0" indent="0">
              <a:buNone/>
            </a:pPr>
            <a:r>
              <a:rPr lang="en-US" sz="2800" b="1" dirty="0">
                <a:latin typeface="Baskerville Old Face" panose="02020602080505020303" pitchFamily="18" charset="0"/>
              </a:rPr>
              <a:t>What protocols and key points do we keep in mind before resuming the offline classes?</a:t>
            </a:r>
            <a:endParaRPr lang="en-IN" sz="2800" dirty="0">
              <a:latin typeface="Baskerville Old Face" panose="02020602080505020303" pitchFamily="18" charset="0"/>
            </a:endParaRPr>
          </a:p>
          <a:p>
            <a:r>
              <a:rPr lang="en-US" dirty="0"/>
              <a:t>We address this entire question by further emphasis and highlighting the key points.</a:t>
            </a:r>
          </a:p>
          <a:p>
            <a:r>
              <a:rPr lang="en-US" dirty="0"/>
              <a:t>Considering the wide range of facts collected from various sources it is recommended that reopening of the offline classes would be beneficial to the majority.</a:t>
            </a:r>
            <a:endParaRPr lang="en-IN" dirty="0"/>
          </a:p>
          <a:p>
            <a:r>
              <a:rPr lang="en-US" dirty="0"/>
              <a:t>Yet the decision cannot be rested on this, we still have to take into account the risks that we may have to encounter during the offline classes.</a:t>
            </a:r>
            <a:endParaRPr lang="en-IN" dirty="0"/>
          </a:p>
          <a:p>
            <a:endParaRPr lang="en-IN" dirty="0"/>
          </a:p>
          <a:p>
            <a:endParaRPr lang="en-IN" dirty="0"/>
          </a:p>
        </p:txBody>
      </p:sp>
    </p:spTree>
    <p:custDataLst>
      <p:tags r:id="rId1"/>
    </p:custDataLst>
    <p:extLst>
      <p:ext uri="{BB962C8B-B14F-4D97-AF65-F5344CB8AC3E}">
        <p14:creationId xmlns:p14="http://schemas.microsoft.com/office/powerpoint/2010/main" val="2427433915"/>
      </p:ext>
    </p:extLst>
  </p:cSld>
  <p:clrMapOvr>
    <a:masterClrMapping/>
  </p:clrMapOvr>
  <mc:AlternateContent xmlns:mc="http://schemas.openxmlformats.org/markup-compatibility/2006" xmlns:p14="http://schemas.microsoft.com/office/powerpoint/2010/main">
    <mc:Choice Requires="p14">
      <p:transition spd="slow" p14:dur="3900" advTm="10591">
        <p14:glitter pattern="hexagon"/>
      </p:transition>
    </mc:Choice>
    <mc:Fallback xmlns="">
      <p:transition spd="slow" advTm="105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atin typeface="Baskerville Old Face" panose="02020602080505020303" pitchFamily="18" charset="0"/>
              </a:rPr>
              <a:t>A burning question that is stuck in everyone’s mind is: </a:t>
            </a:r>
            <a:br>
              <a:rPr lang="en-US" sz="2800" b="1" i="1" dirty="0">
                <a:latin typeface="Baskerville Old Face" panose="02020602080505020303" pitchFamily="18" charset="0"/>
              </a:rPr>
            </a:br>
            <a:r>
              <a:rPr lang="en-US" sz="2800" i="1" dirty="0">
                <a:latin typeface="Baskerville Old Face" panose="02020602080505020303" pitchFamily="18" charset="0"/>
              </a:rPr>
              <a:t>“ Is it entirely safe to conduct offline classes?”</a:t>
            </a:r>
            <a:br>
              <a:rPr lang="en-IN" sz="2400" dirty="0">
                <a:latin typeface="Baskerville Old Face" panose="02020602080505020303" pitchFamily="18" charset="0"/>
              </a:rPr>
            </a:br>
            <a:endParaRPr lang="en-IN" sz="2400" dirty="0">
              <a:latin typeface="Baskerville Old Face" panose="02020602080505020303" pitchFamily="18" charset="0"/>
            </a:endParaRPr>
          </a:p>
        </p:txBody>
      </p:sp>
      <p:sp>
        <p:nvSpPr>
          <p:cNvPr id="3" name="Content Placeholder 2"/>
          <p:cNvSpPr>
            <a:spLocks noGrp="1"/>
          </p:cNvSpPr>
          <p:nvPr>
            <p:ph idx="1"/>
          </p:nvPr>
        </p:nvSpPr>
        <p:spPr>
          <a:xfrm>
            <a:off x="1154954" y="2318197"/>
            <a:ext cx="9920877" cy="4031088"/>
          </a:xfrm>
        </p:spPr>
        <p:txBody>
          <a:bodyPr>
            <a:normAutofit/>
          </a:bodyPr>
          <a:lstStyle/>
          <a:p>
            <a:r>
              <a:rPr lang="en-US" sz="1500" dirty="0">
                <a:latin typeface="Goudy Old Style" panose="02020502050305020303" pitchFamily="18" charset="0"/>
                <a:cs typeface="Arial" panose="020B0604020202020204" pitchFamily="34" charset="0"/>
              </a:rPr>
              <a:t>For this lets recollect the dangers faced in IIT Madras due to the opening of the institute which was a frightening event.</a:t>
            </a:r>
            <a:r>
              <a:rPr lang="en-US" sz="1500" b="1" dirty="0">
                <a:latin typeface="Goudy Old Style" panose="02020502050305020303" pitchFamily="18" charset="0"/>
                <a:cs typeface="Arial" panose="020B0604020202020204" pitchFamily="34" charset="0"/>
              </a:rPr>
              <a:t> </a:t>
            </a:r>
            <a:r>
              <a:rPr lang="en-US" sz="1500" dirty="0">
                <a:latin typeface="Goudy Old Style" panose="02020502050305020303" pitchFamily="18" charset="0"/>
                <a:cs typeface="Arial" panose="020B0604020202020204" pitchFamily="34" charset="0"/>
              </a:rPr>
              <a:t>The IIT-Madras cluster of COVID-19 infections that was detected in early December created a flutter in Tamil Nadu. Places where people converge, particularly dining places, closed spaces and crowded places, and contacts of positive persons were some of the few reasons due to the outburst of the cases. . In particular, frequent crowding at the mess, shared toilets, difficulties in monitoring staff and scholars coming from outside, and possible delay in testing contacts of affected persons are other reasons that may have exacerbated the situation. </a:t>
            </a:r>
            <a:endParaRPr lang="en-IN" sz="1500" dirty="0">
              <a:latin typeface="Goudy Old Style" panose="02020502050305020303" pitchFamily="18" charset="0"/>
              <a:cs typeface="Arial" panose="020B0604020202020204" pitchFamily="34" charset="0"/>
            </a:endParaRPr>
          </a:p>
          <a:p>
            <a:r>
              <a:rPr lang="en-US" sz="1500" dirty="0">
                <a:latin typeface="Goudy Old Style" panose="02020502050305020303" pitchFamily="18" charset="0"/>
                <a:cs typeface="Arial" panose="020B0604020202020204" pitchFamily="34" charset="0"/>
              </a:rPr>
              <a:t>Precautions need to be in place — wearing masks at all times, maintaining physical distance, and stringent monitoring of eating areas.</a:t>
            </a:r>
            <a:endParaRPr lang="en-IN" sz="1500" dirty="0">
              <a:latin typeface="Goudy Old Style" panose="02020502050305020303" pitchFamily="18" charset="0"/>
              <a:cs typeface="Arial" panose="020B0604020202020204" pitchFamily="34" charset="0"/>
            </a:endParaRPr>
          </a:p>
          <a:p>
            <a:r>
              <a:rPr lang="en-US" sz="1500" dirty="0">
                <a:latin typeface="Goudy Old Style" panose="02020502050305020303" pitchFamily="18" charset="0"/>
                <a:cs typeface="Arial" panose="020B0604020202020204" pitchFamily="34" charset="0"/>
              </a:rPr>
              <a:t> “We need to maintain a considerable distance of a minimum of two meters between persons while not wearing masks. When everyone wears a mask, safe physical distance can be just two feet between them. These norms should apply for those serving food too. With these rules in place, campuses can be infection-free. Otherwise, they could turn notorious for large outbreaks. </a:t>
            </a:r>
            <a:endParaRPr lang="en-IN" sz="1500" dirty="0">
              <a:latin typeface="Goudy Old Style" panose="02020502050305020303" pitchFamily="18" charset="0"/>
              <a:cs typeface="Arial" panose="020B0604020202020204" pitchFamily="34" charset="0"/>
            </a:endParaRPr>
          </a:p>
          <a:p>
            <a:pPr marL="0" indent="0">
              <a:buNone/>
            </a:pPr>
            <a:r>
              <a:rPr lang="en-US" sz="1500" dirty="0">
                <a:latin typeface="Goudy Old Style" panose="02020502050305020303" pitchFamily="18" charset="0"/>
                <a:cs typeface="Arial" panose="020B0604020202020204" pitchFamily="34" charset="0"/>
              </a:rPr>
              <a:t>What happened at IIT-Madras could happen with any academic institution as long as the pandemic continues and if discipline in following precautions is not strictly maintained</a:t>
            </a:r>
            <a:endParaRPr lang="en-IN" sz="1500" dirty="0">
              <a:latin typeface="Goudy Old Style" panose="02020502050305020303" pitchFamily="18" charset="0"/>
              <a:cs typeface="Arial" panose="020B0604020202020204" pitchFamily="34" charset="0"/>
            </a:endParaRPr>
          </a:p>
          <a:p>
            <a:endParaRPr lang="en-IN" sz="1500" dirty="0"/>
          </a:p>
        </p:txBody>
      </p:sp>
    </p:spTree>
    <p:custDataLst>
      <p:tags r:id="rId1"/>
    </p:custDataLst>
    <p:extLst>
      <p:ext uri="{BB962C8B-B14F-4D97-AF65-F5344CB8AC3E}">
        <p14:creationId xmlns:p14="http://schemas.microsoft.com/office/powerpoint/2010/main" val="3786950132"/>
      </p:ext>
    </p:extLst>
  </p:cSld>
  <p:clrMapOvr>
    <a:masterClrMapping/>
  </p:clrMapOvr>
  <p:transition spd="med" advTm="37298">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8761413" cy="1112307"/>
          </a:xfrm>
        </p:spPr>
        <p:txBody>
          <a:bodyPr/>
          <a:lstStyle/>
          <a:p>
            <a:pPr lvl="0" algn="ctr"/>
            <a:r>
              <a:rPr lang="en-US" sz="2800" b="1" dirty="0">
                <a:latin typeface="Goudy Old Style" panose="02020502050305020303" pitchFamily="18" charset="0"/>
                <a:ea typeface="FangSong" panose="02010609060101010101" pitchFamily="49" charset="-122"/>
              </a:rPr>
              <a:t>What should be considered when deciding whether to re-open schools or keep them open?</a:t>
            </a:r>
            <a:br>
              <a:rPr lang="en-IN" sz="2800" dirty="0">
                <a:latin typeface="Goudy Old Style" panose="02020502050305020303" pitchFamily="18" charset="0"/>
                <a:ea typeface="FangSong" panose="02010609060101010101" pitchFamily="49" charset="-122"/>
              </a:rPr>
            </a:br>
            <a:endParaRPr lang="en-IN" sz="2800" dirty="0">
              <a:latin typeface="Goudy Old Style" panose="02020502050305020303" pitchFamily="18" charset="0"/>
              <a:ea typeface="FangSong" panose="02010609060101010101" pitchFamily="49" charset="-122"/>
            </a:endParaRPr>
          </a:p>
        </p:txBody>
      </p:sp>
      <p:sp>
        <p:nvSpPr>
          <p:cNvPr id="3" name="Content Placeholder 2"/>
          <p:cNvSpPr>
            <a:spLocks noGrp="1"/>
          </p:cNvSpPr>
          <p:nvPr>
            <p:ph idx="1"/>
          </p:nvPr>
        </p:nvSpPr>
        <p:spPr>
          <a:xfrm>
            <a:off x="1154954" y="2318197"/>
            <a:ext cx="10062545" cy="4301544"/>
          </a:xfrm>
        </p:spPr>
        <p:txBody>
          <a:bodyPr>
            <a:normAutofit/>
          </a:bodyPr>
          <a:lstStyle/>
          <a:p>
            <a:pPr marL="0" indent="0">
              <a:buNone/>
            </a:pPr>
            <a:r>
              <a:rPr lang="en-US" sz="1700" dirty="0"/>
              <a:t>S</a:t>
            </a:r>
            <a:r>
              <a:rPr lang="en-US" sz="1500" dirty="0">
                <a:latin typeface="Comic Sans MS" panose="030F0702030302020204" pitchFamily="66" charset="0"/>
              </a:rPr>
              <a:t>everal elements should be assessed in deciding to re-open schools or keep them open:</a:t>
            </a:r>
            <a:endParaRPr lang="en-IN" sz="1500" dirty="0">
              <a:latin typeface="Comic Sans MS" panose="030F0702030302020204" pitchFamily="66" charset="0"/>
            </a:endParaRPr>
          </a:p>
          <a:p>
            <a:pPr lvl="0"/>
            <a:r>
              <a:rPr lang="en-US" sz="1500" dirty="0">
                <a:latin typeface="Comic Sans MS" panose="030F0702030302020204" pitchFamily="66" charset="0"/>
              </a:rPr>
              <a:t>The epidemiology of COVID-19 at the local level: This may vary from one place to another within a country</a:t>
            </a:r>
            <a:endParaRPr lang="en-IN" sz="1500" dirty="0">
              <a:latin typeface="Comic Sans MS" panose="030F0702030302020204" pitchFamily="66" charset="0"/>
            </a:endParaRPr>
          </a:p>
          <a:p>
            <a:pPr lvl="0"/>
            <a:r>
              <a:rPr lang="en-US" sz="1500" dirty="0">
                <a:latin typeface="Comic Sans MS" panose="030F0702030302020204" pitchFamily="66" charset="0"/>
              </a:rPr>
              <a:t>Benefits and risks: what are the likely benefits and risks to children and staff of open schools? Including consideration of:</a:t>
            </a:r>
            <a:endParaRPr lang="en-IN" sz="1500" dirty="0">
              <a:latin typeface="Comic Sans MS" panose="030F0702030302020204" pitchFamily="66" charset="0"/>
            </a:endParaRPr>
          </a:p>
          <a:p>
            <a:pPr lvl="1">
              <a:buFont typeface="Arial" panose="020B0604020202020204" pitchFamily="34" charset="0"/>
              <a:buChar char="•"/>
            </a:pPr>
            <a:r>
              <a:rPr lang="en-US" sz="1500" dirty="0">
                <a:latin typeface="Comic Sans MS" panose="030F0702030302020204" pitchFamily="66" charset="0"/>
              </a:rPr>
              <a:t>Transmission intensity in the area where the school operates: No cases, sporadic transmission; clusters transmission or community transmission</a:t>
            </a:r>
            <a:endParaRPr lang="en-IN" sz="1500" dirty="0">
              <a:latin typeface="Comic Sans MS" panose="030F0702030302020204" pitchFamily="66" charset="0"/>
            </a:endParaRPr>
          </a:p>
          <a:p>
            <a:pPr lvl="1">
              <a:buFont typeface="Arial" panose="020B0604020202020204" pitchFamily="34" charset="0"/>
              <a:buChar char="•"/>
            </a:pPr>
            <a:r>
              <a:rPr lang="en-US" sz="1500" dirty="0">
                <a:latin typeface="Comic Sans MS" panose="030F0702030302020204" pitchFamily="66" charset="0"/>
              </a:rPr>
              <a:t>Overall impact of school closures on education, general health and wellbeing; and on vulnerable and marginalized populations (e.g. girls, displaced or disabled)</a:t>
            </a:r>
            <a:endParaRPr lang="en-IN" sz="1500" dirty="0">
              <a:latin typeface="Comic Sans MS" panose="030F0702030302020204" pitchFamily="66" charset="0"/>
            </a:endParaRPr>
          </a:p>
          <a:p>
            <a:pPr lvl="1">
              <a:buFont typeface="Arial" panose="020B0604020202020204" pitchFamily="34" charset="0"/>
              <a:buChar char="•"/>
            </a:pPr>
            <a:r>
              <a:rPr lang="en-US" sz="1500" dirty="0">
                <a:latin typeface="Comic Sans MS" panose="030F0702030302020204" pitchFamily="66" charset="0"/>
              </a:rPr>
              <a:t>Effectiveness of remote learning strategies</a:t>
            </a:r>
            <a:endParaRPr lang="en-IN" sz="1500" dirty="0">
              <a:latin typeface="Comic Sans MS" panose="030F0702030302020204" pitchFamily="66" charset="0"/>
            </a:endParaRPr>
          </a:p>
          <a:p>
            <a:pPr lvl="0"/>
            <a:r>
              <a:rPr lang="en-US" sz="1500" dirty="0">
                <a:latin typeface="Comic Sans MS" panose="030F0702030302020204" pitchFamily="66" charset="0"/>
              </a:rPr>
              <a:t>Detection and response: Are the local health authorities able to act quickly?</a:t>
            </a:r>
            <a:endParaRPr lang="en-IN" sz="1500" dirty="0">
              <a:latin typeface="Comic Sans MS" panose="030F0702030302020204" pitchFamily="66" charset="0"/>
            </a:endParaRPr>
          </a:p>
          <a:p>
            <a:pPr lvl="0"/>
            <a:r>
              <a:rPr lang="en-US" sz="1500" dirty="0">
                <a:latin typeface="Comic Sans MS" panose="030F0702030302020204" pitchFamily="66" charset="0"/>
              </a:rPr>
              <a:t>The capacity of schools/educational institutions to operate safely</a:t>
            </a:r>
            <a:endParaRPr lang="en-IN" sz="1500" dirty="0">
              <a:latin typeface="Comic Sans MS" panose="030F0702030302020204" pitchFamily="66" charset="0"/>
            </a:endParaRPr>
          </a:p>
          <a:p>
            <a:pPr lvl="0"/>
            <a:r>
              <a:rPr lang="en-US" sz="1500" dirty="0">
                <a:latin typeface="Comic Sans MS" panose="030F0702030302020204" pitchFamily="66" charset="0"/>
              </a:rPr>
              <a:t>The range of other public health measures being implemented outside school</a:t>
            </a:r>
            <a:endParaRPr lang="en-IN" sz="1500" dirty="0">
              <a:latin typeface="Comic Sans MS" panose="030F0702030302020204" pitchFamily="66" charset="0"/>
            </a:endParaRPr>
          </a:p>
          <a:p>
            <a:endParaRPr lang="en-IN" sz="1500" dirty="0">
              <a:latin typeface="Comic Sans MS" panose="030F0702030302020204" pitchFamily="66" charset="0"/>
            </a:endParaRPr>
          </a:p>
        </p:txBody>
      </p:sp>
    </p:spTree>
    <p:custDataLst>
      <p:tags r:id="rId1"/>
    </p:custDataLst>
    <p:extLst>
      <p:ext uri="{BB962C8B-B14F-4D97-AF65-F5344CB8AC3E}">
        <p14:creationId xmlns:p14="http://schemas.microsoft.com/office/powerpoint/2010/main" val="2656251394"/>
      </p:ext>
    </p:extLst>
  </p:cSld>
  <p:clrMapOvr>
    <a:masterClrMapping/>
  </p:clrMapOvr>
  <mc:AlternateContent xmlns:mc="http://schemas.openxmlformats.org/markup-compatibility/2006" xmlns:p14="http://schemas.microsoft.com/office/powerpoint/2010/main">
    <mc:Choice Requires="p14">
      <p:transition spd="slow" p14:dur="1250" advTm="32747">
        <p14:flip dir="r"/>
      </p:transition>
    </mc:Choice>
    <mc:Fallback xmlns="">
      <p:transition spd="slow" advTm="3274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 calcmode="lin" valueType="num">
                                      <p:cBhvr additive="base">
                                        <p:cTn id="5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874182"/>
          </a:xfrm>
        </p:spPr>
        <p:txBody>
          <a:bodyPr/>
          <a:lstStyle/>
          <a:p>
            <a:pPr lvl="0" algn="ctr"/>
            <a:r>
              <a:rPr lang="en-US" sz="2800" b="1" dirty="0">
                <a:latin typeface="Goudy Old Style" panose="02020502050305020303" pitchFamily="18" charset="0"/>
                <a:ea typeface="FangSong" panose="02010609060101010101" pitchFamily="49" charset="-122"/>
              </a:rPr>
              <a:t>What are the prevention and control measures to be prepared and put in place in schools?</a:t>
            </a:r>
            <a:br>
              <a:rPr lang="en-IN" sz="2800" dirty="0">
                <a:latin typeface="Goudy Old Style" panose="02020502050305020303" pitchFamily="18" charset="0"/>
                <a:ea typeface="FangSong" panose="02010609060101010101" pitchFamily="49" charset="-122"/>
              </a:rPr>
            </a:br>
            <a:endParaRPr lang="en-IN" sz="2800" dirty="0">
              <a:latin typeface="Goudy Old Style" panose="02020502050305020303" pitchFamily="18" charset="0"/>
              <a:ea typeface="FangSong" panose="02010609060101010101" pitchFamily="49" charset="-122"/>
            </a:endParaRPr>
          </a:p>
        </p:txBody>
      </p:sp>
      <p:sp>
        <p:nvSpPr>
          <p:cNvPr id="3" name="Content Placeholder 2"/>
          <p:cNvSpPr>
            <a:spLocks noGrp="1"/>
          </p:cNvSpPr>
          <p:nvPr>
            <p:ph idx="1"/>
          </p:nvPr>
        </p:nvSpPr>
        <p:spPr/>
        <p:txBody>
          <a:bodyPr/>
          <a:lstStyle/>
          <a:p>
            <a:r>
              <a:rPr lang="en-US" dirty="0"/>
              <a:t>There are several actions and requirements that should be reviewed and put in place to prevent the introduction and spread of COVID-19 in schools and into the community; and to ensure the safety of children and school staff while at school. Special provisions should be considered for early childhood development, higher learning institutions, residential schools or specialized institutions.</a:t>
            </a:r>
            <a:endParaRPr lang="en-IN" dirty="0"/>
          </a:p>
          <a:p>
            <a:endParaRPr lang="en-IN" dirty="0"/>
          </a:p>
        </p:txBody>
      </p:sp>
    </p:spTree>
    <p:extLst>
      <p:ext uri="{BB962C8B-B14F-4D97-AF65-F5344CB8AC3E}">
        <p14:creationId xmlns:p14="http://schemas.microsoft.com/office/powerpoint/2010/main" val="1097586354"/>
      </p:ext>
    </p:extLst>
  </p:cSld>
  <p:clrMapOvr>
    <a:masterClrMapping/>
  </p:clrMapOvr>
  <mc:AlternateContent xmlns:mc="http://schemas.openxmlformats.org/markup-compatibility/2006" xmlns:p14="http://schemas.microsoft.com/office/powerpoint/2010/main">
    <mc:Choice Requires="p14">
      <p:transition spd="slow" p14:dur="1600" advTm="7984">
        <p14:prism isInverted="1"/>
      </p:transition>
    </mc:Choice>
    <mc:Fallback xmlns="">
      <p:transition spd="slow" advTm="798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397" y="351683"/>
            <a:ext cx="10612192" cy="3077317"/>
          </a:xfrm>
          <a:prstGeom prst="rect">
            <a:avLst/>
          </a:prstGeom>
        </p:spPr>
        <p:txBody>
          <a:bodyPr wrap="square">
            <a:spAutoFit/>
          </a:bodyPr>
          <a:lstStyle/>
          <a:p>
            <a:pPr lvl="0">
              <a:lnSpc>
                <a:spcPts val="1800"/>
              </a:lnSpc>
            </a:pPr>
            <a:r>
              <a:rPr lang="en-US" u="sng" dirty="0">
                <a:solidFill>
                  <a:srgbClr val="00B050"/>
                </a:solidFill>
                <a:effectLst/>
                <a:latin typeface="Bodoni MT" panose="02070603080606020203" pitchFamily="18" charset="0"/>
                <a:ea typeface="Times New Roman" panose="02020603050405020304" pitchFamily="18" charset="0"/>
              </a:rPr>
              <a:t>WHO</a:t>
            </a:r>
            <a:r>
              <a:rPr lang="en-US" dirty="0">
                <a:solidFill>
                  <a:srgbClr val="3C4245"/>
                </a:solidFill>
                <a:effectLst/>
                <a:latin typeface="Bodoni MT" panose="02070603080606020203" pitchFamily="18" charset="0"/>
                <a:ea typeface="Times New Roman" panose="02020603050405020304" pitchFamily="18" charset="0"/>
              </a:rPr>
              <a:t> recommends the following:</a:t>
            </a:r>
          </a:p>
          <a:p>
            <a:pPr lvl="0">
              <a:lnSpc>
                <a:spcPts val="1800"/>
              </a:lnSpc>
            </a:pPr>
            <a:endParaRPr lang="en-US" dirty="0">
              <a:solidFill>
                <a:srgbClr val="3C4245"/>
              </a:solidFill>
              <a:effectLst/>
              <a:latin typeface="Bodoni MT" panose="02070603080606020203" pitchFamily="18" charset="0"/>
              <a:ea typeface="Times New Roman" panose="02020603050405020304" pitchFamily="18" charset="0"/>
            </a:endParaRPr>
          </a:p>
          <a:p>
            <a:pPr lvl="0">
              <a:lnSpc>
                <a:spcPts val="1800"/>
              </a:lnSpc>
            </a:pPr>
            <a:endParaRPr lang="en-IN" dirty="0">
              <a:effectLst/>
              <a:latin typeface="Times New Roman" panose="02020603050405020304" pitchFamily="18" charset="0"/>
              <a:ea typeface="Times New Roman" panose="02020603050405020304" pitchFamily="18" charset="0"/>
            </a:endParaRPr>
          </a:p>
          <a:p>
            <a:pPr marL="285750" lvl="0" indent="-285750">
              <a:lnSpc>
                <a:spcPts val="1800"/>
              </a:lnSpc>
              <a:buFont typeface="Arial" panose="020B0604020202020204" pitchFamily="34" charset="0"/>
              <a:buChar char="•"/>
            </a:pPr>
            <a:r>
              <a:rPr lang="en-US" sz="1600" b="1" dirty="0">
                <a:solidFill>
                  <a:srgbClr val="3C4245"/>
                </a:solidFill>
                <a:effectLst/>
                <a:latin typeface="Arial" panose="020B0604020202020204" pitchFamily="34" charset="0"/>
                <a:ea typeface="Times New Roman" panose="02020603050405020304" pitchFamily="18" charset="0"/>
              </a:rPr>
              <a:t>Community-level measures:</a:t>
            </a:r>
            <a:r>
              <a:rPr lang="en-US" b="1" dirty="0">
                <a:solidFill>
                  <a:srgbClr val="3C4245"/>
                </a:solidFill>
                <a:effectLst/>
                <a:latin typeface="Arial" panose="020B0604020202020204" pitchFamily="34" charset="0"/>
                <a:ea typeface="Times New Roman" panose="02020603050405020304" pitchFamily="18" charset="0"/>
              </a:rPr>
              <a:t> </a:t>
            </a:r>
            <a:r>
              <a:rPr lang="en-US" sz="1400" dirty="0">
                <a:solidFill>
                  <a:srgbClr val="3C4245"/>
                </a:solidFill>
                <a:effectLst/>
                <a:latin typeface="Arial" panose="020B0604020202020204" pitchFamily="34" charset="0"/>
                <a:ea typeface="Times New Roman" panose="02020603050405020304" pitchFamily="18" charset="0"/>
              </a:rPr>
              <a:t>Carry out early detection, testing, contact tracing and quarantine of contacts; </a:t>
            </a:r>
          </a:p>
          <a:p>
            <a:pPr lvl="0">
              <a:lnSpc>
                <a:spcPts val="1800"/>
              </a:lnSpc>
            </a:pPr>
            <a:r>
              <a:rPr lang="en-US" sz="1400" dirty="0">
                <a:solidFill>
                  <a:srgbClr val="3C4245"/>
                </a:solidFill>
                <a:latin typeface="Arial" panose="020B0604020202020204" pitchFamily="34" charset="0"/>
                <a:ea typeface="Times New Roman" panose="02020603050405020304" pitchFamily="18" charset="0"/>
              </a:rPr>
              <a:t>      </a:t>
            </a:r>
            <a:r>
              <a:rPr lang="en-US" sz="1400" dirty="0">
                <a:solidFill>
                  <a:srgbClr val="3C4245"/>
                </a:solidFill>
                <a:effectLst/>
                <a:latin typeface="Arial" panose="020B0604020202020204" pitchFamily="34" charset="0"/>
                <a:ea typeface="Times New Roman" panose="02020603050405020304" pitchFamily="18" charset="0"/>
              </a:rPr>
              <a:t>investigate clusters; ensure physical distancing, hand and hygiene practices and age-appropriate mask use; shield </a:t>
            </a:r>
          </a:p>
          <a:p>
            <a:pPr lvl="0">
              <a:lnSpc>
                <a:spcPts val="1800"/>
              </a:lnSpc>
            </a:pPr>
            <a:r>
              <a:rPr lang="en-US" sz="1400" dirty="0">
                <a:solidFill>
                  <a:srgbClr val="3C4245"/>
                </a:solidFill>
                <a:latin typeface="Arial" panose="020B0604020202020204" pitchFamily="34" charset="0"/>
                <a:ea typeface="Times New Roman" panose="02020603050405020304" pitchFamily="18" charset="0"/>
              </a:rPr>
              <a:t>       </a:t>
            </a:r>
            <a:r>
              <a:rPr lang="en-US" sz="1400" dirty="0">
                <a:solidFill>
                  <a:srgbClr val="3C4245"/>
                </a:solidFill>
                <a:effectLst/>
                <a:latin typeface="Arial" panose="020B0604020202020204" pitchFamily="34" charset="0"/>
                <a:ea typeface="Times New Roman" panose="02020603050405020304" pitchFamily="18" charset="0"/>
              </a:rPr>
              <a:t>vulnerable groups</a:t>
            </a:r>
            <a:endParaRPr lang="en-IN" sz="1400" dirty="0">
              <a:effectLst/>
              <a:latin typeface="Times New Roman" panose="02020603050405020304" pitchFamily="18" charset="0"/>
              <a:ea typeface="Times New Roman" panose="02020603050405020304" pitchFamily="18" charset="0"/>
            </a:endParaRPr>
          </a:p>
          <a:p>
            <a:pPr marL="285750" lvl="0" indent="-285750">
              <a:lnSpc>
                <a:spcPts val="1800"/>
              </a:lnSpc>
              <a:buFont typeface="Arial" panose="020B0604020202020204" pitchFamily="34" charset="0"/>
              <a:buChar char="•"/>
            </a:pPr>
            <a:r>
              <a:rPr lang="en-US" sz="1600" b="1" dirty="0">
                <a:solidFill>
                  <a:srgbClr val="3C4245"/>
                </a:solidFill>
                <a:effectLst/>
                <a:latin typeface="Arial" panose="020B0604020202020204" pitchFamily="34" charset="0"/>
                <a:ea typeface="Times New Roman" panose="02020603050405020304" pitchFamily="18" charset="0"/>
              </a:rPr>
              <a:t>Behavioral aspects</a:t>
            </a:r>
            <a:r>
              <a:rPr lang="en-US" sz="1600" dirty="0">
                <a:solidFill>
                  <a:srgbClr val="3C4245"/>
                </a:solidFill>
                <a:effectLst/>
                <a:latin typeface="Arial" panose="020B0604020202020204" pitchFamily="34" charset="0"/>
                <a:ea typeface="Times New Roman" panose="02020603050405020304" pitchFamily="18" charset="0"/>
              </a:rPr>
              <a:t>: </a:t>
            </a:r>
            <a:r>
              <a:rPr lang="en-US" sz="1400" dirty="0">
                <a:solidFill>
                  <a:srgbClr val="3C4245"/>
                </a:solidFill>
                <a:effectLst/>
                <a:latin typeface="Arial" panose="020B0604020202020204" pitchFamily="34" charset="0"/>
                <a:ea typeface="Times New Roman" panose="02020603050405020304" pitchFamily="18" charset="0"/>
              </a:rPr>
              <a:t>Consider the age and capacity of students to understand and respect measures put in place. Younger children may find it more difficult to adhere to physical distancing or the appropriate use of masks.</a:t>
            </a:r>
            <a:endParaRPr lang="en-IN" sz="1400" dirty="0">
              <a:effectLst/>
              <a:latin typeface="Times New Roman" panose="02020603050405020304" pitchFamily="18" charset="0"/>
              <a:ea typeface="Times New Roman" panose="02020603050405020304" pitchFamily="18" charset="0"/>
            </a:endParaRPr>
          </a:p>
          <a:p>
            <a:pPr marL="285750" lvl="0" indent="-285750">
              <a:lnSpc>
                <a:spcPts val="1800"/>
              </a:lnSpc>
              <a:buFont typeface="Arial" panose="020B0604020202020204" pitchFamily="34" charset="0"/>
              <a:buChar char="•"/>
            </a:pPr>
            <a:r>
              <a:rPr lang="en-US" sz="1600" b="1" dirty="0">
                <a:solidFill>
                  <a:srgbClr val="3C4245"/>
                </a:solidFill>
                <a:effectLst/>
                <a:latin typeface="Arial" panose="020B0604020202020204" pitchFamily="34" charset="0"/>
                <a:ea typeface="Times New Roman" panose="02020603050405020304" pitchFamily="18" charset="0"/>
              </a:rPr>
              <a:t>Hygiene and daily practices at the school and classroom level</a:t>
            </a:r>
            <a:r>
              <a:rPr lang="en-US" dirty="0">
                <a:solidFill>
                  <a:srgbClr val="3C4245"/>
                </a:solidFill>
                <a:effectLst/>
                <a:latin typeface="Arial" panose="020B0604020202020204" pitchFamily="34" charset="0"/>
                <a:ea typeface="Times New Roman" panose="02020603050405020304" pitchFamily="18" charset="0"/>
              </a:rPr>
              <a:t>: </a:t>
            </a:r>
            <a:r>
              <a:rPr lang="en-US" sz="1400" dirty="0">
                <a:solidFill>
                  <a:srgbClr val="3C4245"/>
                </a:solidFill>
                <a:effectLst/>
                <a:latin typeface="Arial" panose="020B0604020202020204" pitchFamily="34" charset="0"/>
                <a:ea typeface="Times New Roman" panose="02020603050405020304" pitchFamily="18" charset="0"/>
              </a:rPr>
              <a:t>Physical distancing of at least 1 meter between individuals including spacing of desks, frequent hand and respiratory hygiene, age-appropriate mask use, ventilation and environmental cleaning measures should be in place to limit exposure. Schools should educate staff and students on COVID-19 prevention measures, develop a schedule for daily cleaning and disinfection of the school environment, facilities and frequently touches surfaces, and ensure availability of hand hygiene facilities and national/local guidance on the use of masks.</a:t>
            </a:r>
            <a:endParaRPr lang="en-IN" sz="14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489397" y="3429000"/>
            <a:ext cx="11792755" cy="1246495"/>
          </a:xfrm>
          <a:prstGeom prst="rect">
            <a:avLst/>
          </a:prstGeom>
        </p:spPr>
        <p:txBody>
          <a:bodyPr wrap="square">
            <a:spAutoFit/>
          </a:bodyPr>
          <a:lstStyle/>
          <a:p>
            <a:pPr marL="285750" lvl="0" indent="-285750">
              <a:lnSpc>
                <a:spcPts val="1800"/>
              </a:lnSpc>
              <a:buFont typeface="Arial" panose="020B0604020202020204" pitchFamily="34" charset="0"/>
              <a:buChar char="•"/>
            </a:pPr>
            <a:r>
              <a:rPr lang="en-US" sz="1600" b="1" dirty="0">
                <a:solidFill>
                  <a:srgbClr val="3C4245"/>
                </a:solidFill>
                <a:effectLst/>
                <a:latin typeface="Arial" panose="020B0604020202020204" pitchFamily="34" charset="0"/>
                <a:ea typeface="Times New Roman" panose="02020603050405020304" pitchFamily="18" charset="0"/>
              </a:rPr>
              <a:t>Screening and care of sick students, teachers and other school staff</a:t>
            </a:r>
            <a:r>
              <a:rPr lang="en-US" dirty="0">
                <a:solidFill>
                  <a:srgbClr val="3C4245"/>
                </a:solidFill>
                <a:effectLst/>
                <a:latin typeface="Arial" panose="020B0604020202020204" pitchFamily="34" charset="0"/>
                <a:ea typeface="Times New Roman" panose="02020603050405020304" pitchFamily="18" charset="0"/>
              </a:rPr>
              <a:t>: </a:t>
            </a:r>
            <a:r>
              <a:rPr lang="en-US" sz="1400" dirty="0">
                <a:solidFill>
                  <a:srgbClr val="3C4245"/>
                </a:solidFill>
                <a:effectLst/>
                <a:latin typeface="Arial" panose="020B0604020202020204" pitchFamily="34" charset="0"/>
                <a:ea typeface="Times New Roman" panose="02020603050405020304" pitchFamily="18" charset="0"/>
              </a:rPr>
              <a:t>Schools should enforce the policy of “staying home if unwell”, waive the requirement for a doctor’s note</a:t>
            </a:r>
          </a:p>
          <a:p>
            <a:pPr marL="285750" lvl="0" indent="-285750">
              <a:lnSpc>
                <a:spcPts val="1800"/>
              </a:lnSpc>
              <a:buFont typeface="Arial" panose="020B0604020202020204" pitchFamily="34" charset="0"/>
              <a:buChar char="•"/>
            </a:pPr>
            <a:r>
              <a:rPr lang="en-US" sz="1600" b="1" dirty="0">
                <a:solidFill>
                  <a:srgbClr val="3C4245"/>
                </a:solidFill>
                <a:effectLst/>
                <a:latin typeface="Arial" panose="020B0604020202020204" pitchFamily="34" charset="0"/>
                <a:ea typeface="Times New Roman" panose="02020603050405020304" pitchFamily="18" charset="0"/>
              </a:rPr>
              <a:t>Protection of individuals at high-risk:</a:t>
            </a:r>
            <a:r>
              <a:rPr lang="en-US" sz="1400" b="1" dirty="0">
                <a:solidFill>
                  <a:srgbClr val="3C4245"/>
                </a:solidFill>
                <a:effectLst/>
                <a:latin typeface="Arial" panose="020B0604020202020204" pitchFamily="34" charset="0"/>
                <a:ea typeface="Times New Roman" panose="02020603050405020304" pitchFamily="18" charset="0"/>
              </a:rPr>
              <a:t> </a:t>
            </a:r>
            <a:r>
              <a:rPr lang="en-US" sz="1400" dirty="0">
                <a:solidFill>
                  <a:srgbClr val="3C4245"/>
                </a:solidFill>
                <a:effectLst/>
                <a:latin typeface="Arial" panose="020B0604020202020204" pitchFamily="34" charset="0"/>
                <a:ea typeface="Times New Roman" panose="02020603050405020304" pitchFamily="18" charset="0"/>
              </a:rPr>
              <a:t>Schools should identify students and teachers at high-risk with pre-existing medical conditions to come up with strategies to keep them safe; maintain physical distancing and se of medical masks as well as frequent hand hygiene and respiratory etiquette.</a:t>
            </a:r>
            <a:endParaRPr lang="en-IN" sz="14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489397" y="4675495"/>
            <a:ext cx="11410682" cy="1228157"/>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US" sz="1400" dirty="0">
                <a:latin typeface="Arial" panose="020B0604020202020204" pitchFamily="34" charset="0"/>
                <a:ea typeface="Times New Roman" panose="02020603050405020304" pitchFamily="18" charset="0"/>
                <a:cs typeface="Arial" panose="020B0604020202020204" pitchFamily="34" charset="0"/>
              </a:rPr>
              <a:t>Another factor that plays a major role and is absolutely vital to the reopening of the schools would be to take into account the active cases of corona virus in the locality where the schools are situated. If the condition is highly unfavorable it is indeed a better option to stick to the online classes.</a:t>
            </a:r>
            <a:endParaRPr lang="en-IN" sz="1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400" dirty="0">
                <a:latin typeface="Arial" panose="020B0604020202020204" pitchFamily="34" charset="0"/>
                <a:ea typeface="Times New Roman" panose="02020603050405020304" pitchFamily="18" charset="0"/>
                <a:cs typeface="Arial" panose="020B0604020202020204" pitchFamily="34" charset="0"/>
              </a:rPr>
              <a:t>Availability of vaccine is another key determining factor, which would enable the masses to enter their respective schools and colleges without a perpetual trace of fear or anxiety.</a:t>
            </a:r>
            <a:endParaRPr lang="en-IN" sz="14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24071923"/>
      </p:ext>
    </p:extLst>
  </p:cSld>
  <p:clrMapOvr>
    <a:masterClrMapping/>
  </p:clrMapOvr>
  <mc:AlternateContent xmlns:mc="http://schemas.openxmlformats.org/markup-compatibility/2006" xmlns:p14="http://schemas.microsoft.com/office/powerpoint/2010/main">
    <mc:Choice Requires="p14">
      <p:transition spd="slow" p14:dur="1500" advTm="47666">
        <p14:window dir="vert"/>
      </p:transition>
    </mc:Choice>
    <mc:Fallback xmlns="">
      <p:transition spd="slow" advTm="47666">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1107018"/>
            <a:ext cx="9916367" cy="706964"/>
          </a:xfrm>
        </p:spPr>
        <p:txBody>
          <a:bodyPr/>
          <a:lstStyle/>
          <a:p>
            <a:pPr algn="ctr"/>
            <a:r>
              <a:rPr lang="en-US" dirty="0"/>
              <a:t> </a:t>
            </a:r>
            <a:r>
              <a:rPr lang="en-US" sz="3200" b="1" dirty="0">
                <a:latin typeface="Goudy Old Style" panose="02020502050305020303" pitchFamily="18" charset="0"/>
              </a:rPr>
              <a:t>What should be monitored after re-opening of school?</a:t>
            </a:r>
            <a:br>
              <a:rPr lang="en-IN" sz="3200" dirty="0">
                <a:latin typeface="Goudy Old Style" panose="02020502050305020303" pitchFamily="18" charset="0"/>
              </a:rPr>
            </a:br>
            <a:endParaRPr lang="en-IN" sz="2800" dirty="0">
              <a:latin typeface="Goudy Old Style" panose="02020502050305020303" pitchFamily="18" charset="0"/>
            </a:endParaRPr>
          </a:p>
        </p:txBody>
      </p:sp>
      <p:sp>
        <p:nvSpPr>
          <p:cNvPr id="3" name="Content Placeholder 2"/>
          <p:cNvSpPr>
            <a:spLocks noGrp="1"/>
          </p:cNvSpPr>
          <p:nvPr>
            <p:ph idx="1"/>
          </p:nvPr>
        </p:nvSpPr>
        <p:spPr>
          <a:xfrm>
            <a:off x="1154954" y="2305318"/>
            <a:ext cx="10667852" cy="5074276"/>
          </a:xfrm>
        </p:spPr>
        <p:txBody>
          <a:bodyPr>
            <a:normAutofit fontScale="77500" lnSpcReduction="20000"/>
          </a:bodyPr>
          <a:lstStyle/>
          <a:p>
            <a:pPr marL="0" indent="0">
              <a:buNone/>
            </a:pPr>
            <a:r>
              <a:rPr lang="en-US" dirty="0"/>
              <a:t>The following should be monitored: </a:t>
            </a:r>
            <a:endParaRPr lang="en-IN" dirty="0"/>
          </a:p>
          <a:p>
            <a:pPr lvl="0"/>
            <a:r>
              <a:rPr lang="en-US" dirty="0"/>
              <a:t>effectiveness of symptoms-reporting, monitoring, rapid testing and tracing of suspected cases</a:t>
            </a:r>
            <a:endParaRPr lang="en-IN" dirty="0"/>
          </a:p>
          <a:p>
            <a:pPr lvl="0"/>
            <a:r>
              <a:rPr lang="en-US" dirty="0"/>
              <a:t>the effects of policies and measures on educational objectives and learning outcomes</a:t>
            </a:r>
            <a:endParaRPr lang="en-IN" dirty="0"/>
          </a:p>
          <a:p>
            <a:pPr lvl="0"/>
            <a:r>
              <a:rPr lang="en-US" dirty="0"/>
              <a:t>the effects of policies and measures on health and well-being of children, siblings, staff, parents and other family members</a:t>
            </a:r>
            <a:endParaRPr lang="en-IN" dirty="0"/>
          </a:p>
          <a:p>
            <a:pPr lvl="0"/>
            <a:r>
              <a:rPr lang="en-US" dirty="0"/>
              <a:t>the trend in school dropouts after lifting the restrictions</a:t>
            </a:r>
            <a:endParaRPr lang="en-IN" dirty="0"/>
          </a:p>
          <a:p>
            <a:pPr lvl="0"/>
            <a:r>
              <a:rPr lang="en-US" dirty="0"/>
              <a:t>the number of cases in children and staff in the school, and frequency of school-based outbreaks in the local administrative area and the country.</a:t>
            </a:r>
            <a:endParaRPr lang="en-IN" dirty="0"/>
          </a:p>
          <a:p>
            <a:pPr lvl="0"/>
            <a:r>
              <a:rPr lang="en-US" dirty="0"/>
              <a:t>Assessment of impact of remote teaching on learning outcomes.</a:t>
            </a:r>
            <a:endParaRPr lang="en-IN" dirty="0"/>
          </a:p>
          <a:p>
            <a:pPr marL="0" indent="0">
              <a:buNone/>
            </a:pPr>
            <a:r>
              <a:rPr lang="en-US" dirty="0"/>
              <a:t>Based on what is learned from this monitoring, further modifications should be made to continue to provide children and staff with the safest environment possible.</a:t>
            </a:r>
          </a:p>
          <a:p>
            <a:pPr marL="0" indent="0">
              <a:buNone/>
            </a:pPr>
            <a:endParaRPr lang="en-IN" dirty="0"/>
          </a:p>
          <a:p>
            <a:pPr marL="0" indent="0">
              <a:buNone/>
            </a:pPr>
            <a:r>
              <a:rPr lang="en-US" sz="2600" dirty="0"/>
              <a:t> </a:t>
            </a:r>
            <a:r>
              <a:rPr lang="en-US" sz="2600" dirty="0">
                <a:latin typeface="Comic Sans MS" panose="030F0702030302020204" pitchFamily="66" charset="0"/>
                <a:ea typeface="Times New Roman" panose="02020603050405020304" pitchFamily="18" charset="0"/>
                <a:cs typeface="Mangal" panose="02040503050203030202" pitchFamily="18" charset="0"/>
              </a:rPr>
              <a:t>If all these factors do not signify a major threat to the whole it is recommended that the offline classes be resumed for the smooth functioning of the education system.</a:t>
            </a:r>
            <a:endParaRPr lang="en-IN" sz="2600" dirty="0">
              <a:latin typeface="Comic Sans MS" panose="030F0702030302020204" pitchFamily="66" charset="0"/>
              <a:ea typeface="Times New Roman" panose="02020603050405020304" pitchFamily="18" charset="0"/>
              <a:cs typeface="Mangal" panose="02040503050203030202" pitchFamily="18" charset="0"/>
            </a:endParaRPr>
          </a:p>
          <a:p>
            <a:pPr marL="0" indent="0">
              <a:buNone/>
            </a:pPr>
            <a:endParaRPr lang="en-IN" dirty="0"/>
          </a:p>
          <a:p>
            <a:pPr marL="0" indent="0">
              <a:buNone/>
            </a:pPr>
            <a:r>
              <a:rPr lang="en-US" dirty="0"/>
              <a:t> </a:t>
            </a:r>
            <a:endParaRPr lang="en-IN" dirty="0"/>
          </a:p>
          <a:p>
            <a:pPr marL="0" indent="0">
              <a:buNone/>
            </a:pPr>
            <a:r>
              <a:rPr lang="en-US" dirty="0"/>
              <a:t> </a:t>
            </a:r>
            <a:endParaRPr lang="en-IN" dirty="0"/>
          </a:p>
          <a:p>
            <a:endParaRPr lang="en-IN" dirty="0"/>
          </a:p>
        </p:txBody>
      </p:sp>
    </p:spTree>
    <p:custDataLst>
      <p:tags r:id="rId1"/>
    </p:custDataLst>
    <p:extLst>
      <p:ext uri="{BB962C8B-B14F-4D97-AF65-F5344CB8AC3E}">
        <p14:creationId xmlns:p14="http://schemas.microsoft.com/office/powerpoint/2010/main" val="789775652"/>
      </p:ext>
    </p:extLst>
  </p:cSld>
  <p:clrMapOvr>
    <a:masterClrMapping/>
  </p:clrMapOvr>
  <mc:AlternateContent xmlns:mc="http://schemas.openxmlformats.org/markup-compatibility/2006" xmlns:p14="http://schemas.microsoft.com/office/powerpoint/2010/main">
    <mc:Choice Requires="p14">
      <p:transition spd="slow" p14:dur="1600" advTm="28419">
        <p14:conveyor dir="l"/>
      </p:transition>
    </mc:Choice>
    <mc:Fallback xmlns="">
      <p:transition spd="slow" advTm="2841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1000"/>
                                        <p:tgtEl>
                                          <p:spTgt spid="3">
                                            <p:txEl>
                                              <p:pRg st="9" end="9"/>
                                            </p:txEl>
                                          </p:spTgt>
                                        </p:tgtEl>
                                      </p:cBhvr>
                                    </p:animEffect>
                                    <p:anim calcmode="lin" valueType="num">
                                      <p:cBhvr>
                                        <p:cTn id="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9|8.1|2.6|1.2"/>
</p:tagLst>
</file>

<file path=ppt/tags/tag2.xml><?xml version="1.0" encoding="utf-8"?>
<p:tagLst xmlns:a="http://schemas.openxmlformats.org/drawingml/2006/main" xmlns:r="http://schemas.openxmlformats.org/officeDocument/2006/relationships" xmlns:p="http://schemas.openxmlformats.org/presentationml/2006/main">
  <p:tag name="TIMING" val="|1.2|6.1|0.7|0.5|0.3|0.4"/>
</p:tagLst>
</file>

<file path=ppt/tags/tag3.xml><?xml version="1.0" encoding="utf-8"?>
<p:tagLst xmlns:a="http://schemas.openxmlformats.org/drawingml/2006/main" xmlns:r="http://schemas.openxmlformats.org/officeDocument/2006/relationships" xmlns:p="http://schemas.openxmlformats.org/presentationml/2006/main">
  <p:tag name="TIMING" val="|0|1.8|16"/>
</p:tagLst>
</file>

<file path=ppt/tags/tag4.xml><?xml version="1.0" encoding="utf-8"?>
<p:tagLst xmlns:a="http://schemas.openxmlformats.org/drawingml/2006/main" xmlns:r="http://schemas.openxmlformats.org/officeDocument/2006/relationships" xmlns:p="http://schemas.openxmlformats.org/presentationml/2006/main">
  <p:tag name="TIMING" val="|0.2|2.1|6|0.6|0.7"/>
</p:tagLst>
</file>

<file path=ppt/tags/tag5.xml><?xml version="1.0" encoding="utf-8"?>
<p:tagLst xmlns:a="http://schemas.openxmlformats.org/drawingml/2006/main" xmlns:r="http://schemas.openxmlformats.org/officeDocument/2006/relationships" xmlns:p="http://schemas.openxmlformats.org/presentationml/2006/main">
  <p:tag name="TIMING" val="|1|2.2|0.5|0.8|1.2"/>
</p:tagLst>
</file>

<file path=ppt/tags/tag6.xml><?xml version="1.0" encoding="utf-8"?>
<p:tagLst xmlns:a="http://schemas.openxmlformats.org/drawingml/2006/main" xmlns:r="http://schemas.openxmlformats.org/officeDocument/2006/relationships" xmlns:p="http://schemas.openxmlformats.org/presentationml/2006/main">
  <p:tag name="TIMING" val="|1|4.3|0.7|1.1|1.3|3.3|2.6"/>
</p:tagLst>
</file>

<file path=ppt/tags/tag7.xml><?xml version="1.0" encoding="utf-8"?>
<p:tagLst xmlns:a="http://schemas.openxmlformats.org/drawingml/2006/main" xmlns:r="http://schemas.openxmlformats.org/officeDocument/2006/relationships" xmlns:p="http://schemas.openxmlformats.org/presentationml/2006/main">
  <p:tag name="TIMING" val="|1.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144</TotalTime>
  <Words>1598</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vt:i4>
      </vt:variant>
    </vt:vector>
  </HeadingPairs>
  <TitlesOfParts>
    <vt:vector size="23" baseType="lpstr">
      <vt:lpstr>Arial</vt:lpstr>
      <vt:lpstr>Baskerville Old Face</vt:lpstr>
      <vt:lpstr>Berlin Sans FB Demi</vt:lpstr>
      <vt:lpstr>Bodoni MT</vt:lpstr>
      <vt:lpstr>Book Antiqua</vt:lpstr>
      <vt:lpstr>Bradley Hand ITC</vt:lpstr>
      <vt:lpstr>Castellar</vt:lpstr>
      <vt:lpstr>Century Gothic</vt:lpstr>
      <vt:lpstr>Comic Sans MS</vt:lpstr>
      <vt:lpstr>Goudy Old Style</vt:lpstr>
      <vt:lpstr>Symbol</vt:lpstr>
      <vt:lpstr>Times New Roman</vt:lpstr>
      <vt:lpstr>Wingdings 3</vt:lpstr>
      <vt:lpstr>Ion Boardroom</vt:lpstr>
      <vt:lpstr>Review of statement 2:  After almost one year of corona virus pandemic which is better online or offline ?   </vt:lpstr>
      <vt:lpstr>Weighing the pros and cons of online education </vt:lpstr>
      <vt:lpstr>Weighing the pros and cons of online education </vt:lpstr>
      <vt:lpstr>Review of statement 3</vt:lpstr>
      <vt:lpstr>A burning question that is stuck in everyone’s mind is:  “ Is it entirely safe to conduct offline classes?” </vt:lpstr>
      <vt:lpstr>What should be considered when deciding whether to re-open schools or keep them open? </vt:lpstr>
      <vt:lpstr>What are the prevention and control measures to be prepared and put in place in schools? </vt:lpstr>
      <vt:lpstr>PowerPoint Presentation</vt:lpstr>
      <vt:lpstr> What should be monitored after re-opening of school?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ZUBIN SHAH</cp:lastModifiedBy>
  <cp:revision>19</cp:revision>
  <dcterms:created xsi:type="dcterms:W3CDTF">2021-02-23T07:30:36Z</dcterms:created>
  <dcterms:modified xsi:type="dcterms:W3CDTF">2021-02-26T11:44:31Z</dcterms:modified>
</cp:coreProperties>
</file>