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41"/>
  </p:notesMasterIdLst>
  <p:sldIdLst>
    <p:sldId id="306" r:id="rId2"/>
    <p:sldId id="305" r:id="rId3"/>
    <p:sldId id="274" r:id="rId4"/>
    <p:sldId id="275" r:id="rId5"/>
    <p:sldId id="276" r:id="rId6"/>
    <p:sldId id="259" r:id="rId7"/>
    <p:sldId id="260" r:id="rId8"/>
    <p:sldId id="271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93" r:id="rId18"/>
    <p:sldId id="303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308" r:id="rId27"/>
    <p:sldId id="309" r:id="rId28"/>
    <p:sldId id="304" r:id="rId29"/>
    <p:sldId id="295" r:id="rId30"/>
    <p:sldId id="302" r:id="rId31"/>
    <p:sldId id="298" r:id="rId32"/>
    <p:sldId id="288" r:id="rId33"/>
    <p:sldId id="289" r:id="rId34"/>
    <p:sldId id="290" r:id="rId35"/>
    <p:sldId id="291" r:id="rId36"/>
    <p:sldId id="300" r:id="rId37"/>
    <p:sldId id="301" r:id="rId38"/>
    <p:sldId id="292" r:id="rId39"/>
    <p:sldId id="30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4B3F4E-54E3-435B-8429-C94E8E4C251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A00EA9-A51A-46AD-B91D-9415505270D0}">
      <dgm:prSet phldrT="[Text]" custT="1"/>
      <dgm:spPr/>
      <dgm:t>
        <a:bodyPr/>
        <a:lstStyle/>
        <a:p>
          <a:r>
            <a:rPr lang="en-US" sz="4400" dirty="0">
              <a:solidFill>
                <a:schemeClr val="tx1"/>
              </a:solidFill>
            </a:rPr>
            <a:t>Phonetics</a:t>
          </a:r>
        </a:p>
      </dgm:t>
    </dgm:pt>
    <dgm:pt modelId="{335A74A7-57E3-4F1D-8759-356C321E9057}" type="parTrans" cxnId="{C2E3C982-7373-4A38-984F-A69F7A7C5C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F78D002-EC10-4CA5-A971-9965B1A10C3F}" type="sibTrans" cxnId="{C2E3C982-7373-4A38-984F-A69F7A7C5C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C30F517-EB0C-4D7B-A930-022763234D4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Acoustic</a:t>
          </a:r>
          <a:endParaRPr lang="en-US" dirty="0">
            <a:solidFill>
              <a:schemeClr val="tx1"/>
            </a:solidFill>
          </a:endParaRPr>
        </a:p>
      </dgm:t>
    </dgm:pt>
    <dgm:pt modelId="{34973A1D-EF64-4E0C-AF39-17099131F4CF}" type="parTrans" cxnId="{87510B4A-8FA2-4C9B-904F-15E5CC459B1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55FF80-9F90-4C39-B89C-A6744F35C286}" type="sibTrans" cxnId="{87510B4A-8FA2-4C9B-904F-15E5CC459B1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843724-F256-488C-816C-3EB2DCB1563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Auditory</a:t>
          </a:r>
          <a:endParaRPr lang="en-US" dirty="0">
            <a:solidFill>
              <a:schemeClr val="tx1"/>
            </a:solidFill>
          </a:endParaRPr>
        </a:p>
      </dgm:t>
    </dgm:pt>
    <dgm:pt modelId="{9F5C5B89-780D-47FA-ABA5-CF2F7E00A040}" type="parTrans" cxnId="{538E18E5-8FC2-4CC8-B0EB-E788CD2D28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1FF894F-9AA4-41D5-8110-57AC142B34DD}" type="sibTrans" cxnId="{538E18E5-8FC2-4CC8-B0EB-E788CD2D28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66C5D53-71CD-4D46-8BBD-B725D51A16DB}">
      <dgm:prSet phldrT="[Text]"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Articulatory</a:t>
          </a:r>
          <a:endParaRPr lang="en-US" dirty="0">
            <a:solidFill>
              <a:schemeClr val="tx1"/>
            </a:solidFill>
          </a:endParaRPr>
        </a:p>
      </dgm:t>
    </dgm:pt>
    <dgm:pt modelId="{EAB49B30-9855-438E-859E-3A295424B3D6}" type="parTrans" cxnId="{CE51D844-1518-4FA5-960B-4CE48DD4D4B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865CB5-F8C6-47D7-B466-C1773DC55305}" type="sibTrans" cxnId="{CE51D844-1518-4FA5-960B-4CE48DD4D4B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86C8C84-159F-4453-88EE-95A12C1BD938}" type="pres">
      <dgm:prSet presAssocID="{744B3F4E-54E3-435B-8429-C94E8E4C25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65D59E-C762-4E1E-BDE5-52C0EC151F68}" type="pres">
      <dgm:prSet presAssocID="{5EA00EA9-A51A-46AD-B91D-9415505270D0}" presName="hierRoot1" presStyleCnt="0">
        <dgm:presLayoutVars>
          <dgm:hierBranch val="init"/>
        </dgm:presLayoutVars>
      </dgm:prSet>
      <dgm:spPr/>
    </dgm:pt>
    <dgm:pt modelId="{435553B6-E245-41AF-9F49-2283002FA509}" type="pres">
      <dgm:prSet presAssocID="{5EA00EA9-A51A-46AD-B91D-9415505270D0}" presName="rootComposite1" presStyleCnt="0"/>
      <dgm:spPr/>
    </dgm:pt>
    <dgm:pt modelId="{D73D5305-F8CE-4249-9618-58DAAB57FCAB}" type="pres">
      <dgm:prSet presAssocID="{5EA00EA9-A51A-46AD-B91D-9415505270D0}" presName="rootText1" presStyleLbl="node0" presStyleIdx="0" presStyleCnt="1" custLinFactNeighborX="-301" custLinFactNeighborY="-46670">
        <dgm:presLayoutVars>
          <dgm:chPref val="3"/>
        </dgm:presLayoutVars>
      </dgm:prSet>
      <dgm:spPr/>
    </dgm:pt>
    <dgm:pt modelId="{C9609187-78FA-47BF-A659-09406D91521C}" type="pres">
      <dgm:prSet presAssocID="{5EA00EA9-A51A-46AD-B91D-9415505270D0}" presName="rootConnector1" presStyleLbl="node1" presStyleIdx="0" presStyleCnt="0"/>
      <dgm:spPr/>
    </dgm:pt>
    <dgm:pt modelId="{92AF9AD7-BFF6-4B86-A4C4-692A17B50EDF}" type="pres">
      <dgm:prSet presAssocID="{5EA00EA9-A51A-46AD-B91D-9415505270D0}" presName="hierChild2" presStyleCnt="0"/>
      <dgm:spPr/>
    </dgm:pt>
    <dgm:pt modelId="{03B64D4A-4783-492E-BAC4-90508F608E48}" type="pres">
      <dgm:prSet presAssocID="{34973A1D-EF64-4E0C-AF39-17099131F4CF}" presName="Name37" presStyleLbl="parChTrans1D2" presStyleIdx="0" presStyleCnt="3"/>
      <dgm:spPr/>
    </dgm:pt>
    <dgm:pt modelId="{33B45B34-D60C-4730-B31F-FC55B25F474C}" type="pres">
      <dgm:prSet presAssocID="{AC30F517-EB0C-4D7B-A930-022763234D43}" presName="hierRoot2" presStyleCnt="0">
        <dgm:presLayoutVars>
          <dgm:hierBranch val="init"/>
        </dgm:presLayoutVars>
      </dgm:prSet>
      <dgm:spPr/>
    </dgm:pt>
    <dgm:pt modelId="{537034D3-9015-414B-9DD9-149F26C2C484}" type="pres">
      <dgm:prSet presAssocID="{AC30F517-EB0C-4D7B-A930-022763234D43}" presName="rootComposite" presStyleCnt="0"/>
      <dgm:spPr/>
    </dgm:pt>
    <dgm:pt modelId="{2A759769-759A-4B6A-9FE2-3DD5FD7DA464}" type="pres">
      <dgm:prSet presAssocID="{AC30F517-EB0C-4D7B-A930-022763234D43}" presName="rootText" presStyleLbl="node2" presStyleIdx="0" presStyleCnt="3" custLinFactNeighborX="-301" custLinFactNeighborY="-46670">
        <dgm:presLayoutVars>
          <dgm:chPref val="3"/>
        </dgm:presLayoutVars>
      </dgm:prSet>
      <dgm:spPr/>
    </dgm:pt>
    <dgm:pt modelId="{CE171D32-8FB9-4F3F-98D4-0C4A69DF7F10}" type="pres">
      <dgm:prSet presAssocID="{AC30F517-EB0C-4D7B-A930-022763234D43}" presName="rootConnector" presStyleLbl="node2" presStyleIdx="0" presStyleCnt="3"/>
      <dgm:spPr/>
    </dgm:pt>
    <dgm:pt modelId="{154695D2-0256-48D1-94C8-452FC6A15940}" type="pres">
      <dgm:prSet presAssocID="{AC30F517-EB0C-4D7B-A930-022763234D43}" presName="hierChild4" presStyleCnt="0"/>
      <dgm:spPr/>
    </dgm:pt>
    <dgm:pt modelId="{EB207122-4DA3-4A22-898A-6427B2323FA0}" type="pres">
      <dgm:prSet presAssocID="{AC30F517-EB0C-4D7B-A930-022763234D43}" presName="hierChild5" presStyleCnt="0"/>
      <dgm:spPr/>
    </dgm:pt>
    <dgm:pt modelId="{66E1DF39-EA35-411E-8EB6-EFEF64E4EDF7}" type="pres">
      <dgm:prSet presAssocID="{9F5C5B89-780D-47FA-ABA5-CF2F7E00A040}" presName="Name37" presStyleLbl="parChTrans1D2" presStyleIdx="1" presStyleCnt="3"/>
      <dgm:spPr/>
    </dgm:pt>
    <dgm:pt modelId="{6105E3FE-7761-4307-99EE-4FACDC672212}" type="pres">
      <dgm:prSet presAssocID="{A0843724-F256-488C-816C-3EB2DCB1563D}" presName="hierRoot2" presStyleCnt="0">
        <dgm:presLayoutVars>
          <dgm:hierBranch val="init"/>
        </dgm:presLayoutVars>
      </dgm:prSet>
      <dgm:spPr/>
    </dgm:pt>
    <dgm:pt modelId="{2ECA0258-33DB-419F-8445-4F488988091C}" type="pres">
      <dgm:prSet presAssocID="{A0843724-F256-488C-816C-3EB2DCB1563D}" presName="rootComposite" presStyleCnt="0"/>
      <dgm:spPr/>
    </dgm:pt>
    <dgm:pt modelId="{11F37A9F-D916-48E8-B619-9076881F023E}" type="pres">
      <dgm:prSet presAssocID="{A0843724-F256-488C-816C-3EB2DCB1563D}" presName="rootText" presStyleLbl="node2" presStyleIdx="1" presStyleCnt="3" custLinFactNeighborX="-301" custLinFactNeighborY="-46670">
        <dgm:presLayoutVars>
          <dgm:chPref val="3"/>
        </dgm:presLayoutVars>
      </dgm:prSet>
      <dgm:spPr/>
    </dgm:pt>
    <dgm:pt modelId="{886E2905-FD12-4483-A5F0-60E23AD26FF4}" type="pres">
      <dgm:prSet presAssocID="{A0843724-F256-488C-816C-3EB2DCB1563D}" presName="rootConnector" presStyleLbl="node2" presStyleIdx="1" presStyleCnt="3"/>
      <dgm:spPr/>
    </dgm:pt>
    <dgm:pt modelId="{98470AED-B452-4DD8-BCBD-9E3A8CBA41F8}" type="pres">
      <dgm:prSet presAssocID="{A0843724-F256-488C-816C-3EB2DCB1563D}" presName="hierChild4" presStyleCnt="0"/>
      <dgm:spPr/>
    </dgm:pt>
    <dgm:pt modelId="{6E9A6E6A-23A7-4A5C-B6AA-E45F007C78D2}" type="pres">
      <dgm:prSet presAssocID="{A0843724-F256-488C-816C-3EB2DCB1563D}" presName="hierChild5" presStyleCnt="0"/>
      <dgm:spPr/>
    </dgm:pt>
    <dgm:pt modelId="{1F9EB326-7B3B-495F-BF2D-9585E83416A5}" type="pres">
      <dgm:prSet presAssocID="{EAB49B30-9855-438E-859E-3A295424B3D6}" presName="Name37" presStyleLbl="parChTrans1D2" presStyleIdx="2" presStyleCnt="3"/>
      <dgm:spPr/>
    </dgm:pt>
    <dgm:pt modelId="{6C9747B3-3E7E-4D40-BCB6-89E5E42BA8F7}" type="pres">
      <dgm:prSet presAssocID="{066C5D53-71CD-4D46-8BBD-B725D51A16DB}" presName="hierRoot2" presStyleCnt="0">
        <dgm:presLayoutVars>
          <dgm:hierBranch val="init"/>
        </dgm:presLayoutVars>
      </dgm:prSet>
      <dgm:spPr/>
    </dgm:pt>
    <dgm:pt modelId="{08A8F070-7A74-4063-9BDD-15A21D82F5C8}" type="pres">
      <dgm:prSet presAssocID="{066C5D53-71CD-4D46-8BBD-B725D51A16DB}" presName="rootComposite" presStyleCnt="0"/>
      <dgm:spPr/>
    </dgm:pt>
    <dgm:pt modelId="{1248B498-5477-46EE-9692-F206CAD51A98}" type="pres">
      <dgm:prSet presAssocID="{066C5D53-71CD-4D46-8BBD-B725D51A16DB}" presName="rootText" presStyleLbl="node2" presStyleIdx="2" presStyleCnt="3" custLinFactNeighborX="-301" custLinFactNeighborY="-46670">
        <dgm:presLayoutVars>
          <dgm:chPref val="3"/>
        </dgm:presLayoutVars>
      </dgm:prSet>
      <dgm:spPr/>
    </dgm:pt>
    <dgm:pt modelId="{C3A4696F-1094-45E4-938C-32BDD36ADCDD}" type="pres">
      <dgm:prSet presAssocID="{066C5D53-71CD-4D46-8BBD-B725D51A16DB}" presName="rootConnector" presStyleLbl="node2" presStyleIdx="2" presStyleCnt="3"/>
      <dgm:spPr/>
    </dgm:pt>
    <dgm:pt modelId="{02E0A373-44AC-4B2A-8219-A4A61E81136C}" type="pres">
      <dgm:prSet presAssocID="{066C5D53-71CD-4D46-8BBD-B725D51A16DB}" presName="hierChild4" presStyleCnt="0"/>
      <dgm:spPr/>
    </dgm:pt>
    <dgm:pt modelId="{AAD455F0-8D14-43AD-BC67-C16E251528D8}" type="pres">
      <dgm:prSet presAssocID="{066C5D53-71CD-4D46-8BBD-B725D51A16DB}" presName="hierChild5" presStyleCnt="0"/>
      <dgm:spPr/>
    </dgm:pt>
    <dgm:pt modelId="{BF98F57D-E6BC-4F82-B7E6-33A1011D7CD6}" type="pres">
      <dgm:prSet presAssocID="{5EA00EA9-A51A-46AD-B91D-9415505270D0}" presName="hierChild3" presStyleCnt="0"/>
      <dgm:spPr/>
    </dgm:pt>
  </dgm:ptLst>
  <dgm:cxnLst>
    <dgm:cxn modelId="{E8310E40-2474-4571-A70B-35949CC22CED}" type="presOf" srcId="{AC30F517-EB0C-4D7B-A930-022763234D43}" destId="{CE171D32-8FB9-4F3F-98D4-0C4A69DF7F10}" srcOrd="1" destOrd="0" presId="urn:microsoft.com/office/officeart/2005/8/layout/orgChart1"/>
    <dgm:cxn modelId="{E604C35D-3F43-49E0-977A-DC19D2831E47}" type="presOf" srcId="{AC30F517-EB0C-4D7B-A930-022763234D43}" destId="{2A759769-759A-4B6A-9FE2-3DD5FD7DA464}" srcOrd="0" destOrd="0" presId="urn:microsoft.com/office/officeart/2005/8/layout/orgChart1"/>
    <dgm:cxn modelId="{F6B32841-61DD-485C-8B5F-ED868A08F86B}" type="presOf" srcId="{066C5D53-71CD-4D46-8BBD-B725D51A16DB}" destId="{1248B498-5477-46EE-9692-F206CAD51A98}" srcOrd="0" destOrd="0" presId="urn:microsoft.com/office/officeart/2005/8/layout/orgChart1"/>
    <dgm:cxn modelId="{15E6B543-49FC-4BAA-9286-EDA507A5768B}" type="presOf" srcId="{A0843724-F256-488C-816C-3EB2DCB1563D}" destId="{886E2905-FD12-4483-A5F0-60E23AD26FF4}" srcOrd="1" destOrd="0" presId="urn:microsoft.com/office/officeart/2005/8/layout/orgChart1"/>
    <dgm:cxn modelId="{CE51D844-1518-4FA5-960B-4CE48DD4D4BC}" srcId="{5EA00EA9-A51A-46AD-B91D-9415505270D0}" destId="{066C5D53-71CD-4D46-8BBD-B725D51A16DB}" srcOrd="2" destOrd="0" parTransId="{EAB49B30-9855-438E-859E-3A295424B3D6}" sibTransId="{07865CB5-F8C6-47D7-B466-C1773DC55305}"/>
    <dgm:cxn modelId="{31DA1165-5570-4950-A971-60D35D96DB74}" type="presOf" srcId="{5EA00EA9-A51A-46AD-B91D-9415505270D0}" destId="{C9609187-78FA-47BF-A659-09406D91521C}" srcOrd="1" destOrd="0" presId="urn:microsoft.com/office/officeart/2005/8/layout/orgChart1"/>
    <dgm:cxn modelId="{44409346-B5A3-4F51-8E9E-6EA7D1D8E03F}" type="presOf" srcId="{EAB49B30-9855-438E-859E-3A295424B3D6}" destId="{1F9EB326-7B3B-495F-BF2D-9585E83416A5}" srcOrd="0" destOrd="0" presId="urn:microsoft.com/office/officeart/2005/8/layout/orgChart1"/>
    <dgm:cxn modelId="{87510B4A-8FA2-4C9B-904F-15E5CC459B17}" srcId="{5EA00EA9-A51A-46AD-B91D-9415505270D0}" destId="{AC30F517-EB0C-4D7B-A930-022763234D43}" srcOrd="0" destOrd="0" parTransId="{34973A1D-EF64-4E0C-AF39-17099131F4CF}" sibTransId="{5A55FF80-9F90-4C39-B89C-A6744F35C286}"/>
    <dgm:cxn modelId="{C2E3C982-7373-4A38-984F-A69F7A7C5C6B}" srcId="{744B3F4E-54E3-435B-8429-C94E8E4C2515}" destId="{5EA00EA9-A51A-46AD-B91D-9415505270D0}" srcOrd="0" destOrd="0" parTransId="{335A74A7-57E3-4F1D-8759-356C321E9057}" sibTransId="{3F78D002-EC10-4CA5-A971-9965B1A10C3F}"/>
    <dgm:cxn modelId="{B9CD6DB7-F953-484E-9FAA-76CB30384423}" type="presOf" srcId="{744B3F4E-54E3-435B-8429-C94E8E4C2515}" destId="{A86C8C84-159F-4453-88EE-95A12C1BD938}" srcOrd="0" destOrd="0" presId="urn:microsoft.com/office/officeart/2005/8/layout/orgChart1"/>
    <dgm:cxn modelId="{14DACED7-4390-4522-9ADC-FA11A3077337}" type="presOf" srcId="{5EA00EA9-A51A-46AD-B91D-9415505270D0}" destId="{D73D5305-F8CE-4249-9618-58DAAB57FCAB}" srcOrd="0" destOrd="0" presId="urn:microsoft.com/office/officeart/2005/8/layout/orgChart1"/>
    <dgm:cxn modelId="{48BE21DB-30D3-4398-B7EC-5BB3D480E332}" type="presOf" srcId="{A0843724-F256-488C-816C-3EB2DCB1563D}" destId="{11F37A9F-D916-48E8-B619-9076881F023E}" srcOrd="0" destOrd="0" presId="urn:microsoft.com/office/officeart/2005/8/layout/orgChart1"/>
    <dgm:cxn modelId="{538E18E5-8FC2-4CC8-B0EB-E788CD2D2860}" srcId="{5EA00EA9-A51A-46AD-B91D-9415505270D0}" destId="{A0843724-F256-488C-816C-3EB2DCB1563D}" srcOrd="1" destOrd="0" parTransId="{9F5C5B89-780D-47FA-ABA5-CF2F7E00A040}" sibTransId="{71FF894F-9AA4-41D5-8110-57AC142B34DD}"/>
    <dgm:cxn modelId="{7E87FAF0-901C-4063-B375-6911E290C489}" type="presOf" srcId="{34973A1D-EF64-4E0C-AF39-17099131F4CF}" destId="{03B64D4A-4783-492E-BAC4-90508F608E48}" srcOrd="0" destOrd="0" presId="urn:microsoft.com/office/officeart/2005/8/layout/orgChart1"/>
    <dgm:cxn modelId="{A3EC4AF1-5FA9-4E83-8EA8-644ED131426B}" type="presOf" srcId="{9F5C5B89-780D-47FA-ABA5-CF2F7E00A040}" destId="{66E1DF39-EA35-411E-8EB6-EFEF64E4EDF7}" srcOrd="0" destOrd="0" presId="urn:microsoft.com/office/officeart/2005/8/layout/orgChart1"/>
    <dgm:cxn modelId="{E547C1F4-2A04-498A-A69D-B6592875AEA4}" type="presOf" srcId="{066C5D53-71CD-4D46-8BBD-B725D51A16DB}" destId="{C3A4696F-1094-45E4-938C-32BDD36ADCDD}" srcOrd="1" destOrd="0" presId="urn:microsoft.com/office/officeart/2005/8/layout/orgChart1"/>
    <dgm:cxn modelId="{10809E33-70F4-4E66-A3DE-160BCD91311F}" type="presParOf" srcId="{A86C8C84-159F-4453-88EE-95A12C1BD938}" destId="{E465D59E-C762-4E1E-BDE5-52C0EC151F68}" srcOrd="0" destOrd="0" presId="urn:microsoft.com/office/officeart/2005/8/layout/orgChart1"/>
    <dgm:cxn modelId="{270EBBF9-31D5-402A-A46A-2FCA1708394F}" type="presParOf" srcId="{E465D59E-C762-4E1E-BDE5-52C0EC151F68}" destId="{435553B6-E245-41AF-9F49-2283002FA509}" srcOrd="0" destOrd="0" presId="urn:microsoft.com/office/officeart/2005/8/layout/orgChart1"/>
    <dgm:cxn modelId="{0568427E-3163-43C2-9DD7-98140AE6CCCA}" type="presParOf" srcId="{435553B6-E245-41AF-9F49-2283002FA509}" destId="{D73D5305-F8CE-4249-9618-58DAAB57FCAB}" srcOrd="0" destOrd="0" presId="urn:microsoft.com/office/officeart/2005/8/layout/orgChart1"/>
    <dgm:cxn modelId="{05F3CF99-53CC-4B15-95B3-7D26DAB54D4B}" type="presParOf" srcId="{435553B6-E245-41AF-9F49-2283002FA509}" destId="{C9609187-78FA-47BF-A659-09406D91521C}" srcOrd="1" destOrd="0" presId="urn:microsoft.com/office/officeart/2005/8/layout/orgChart1"/>
    <dgm:cxn modelId="{9C1FC473-E141-42ED-BE1F-0A6B478026DE}" type="presParOf" srcId="{E465D59E-C762-4E1E-BDE5-52C0EC151F68}" destId="{92AF9AD7-BFF6-4B86-A4C4-692A17B50EDF}" srcOrd="1" destOrd="0" presId="urn:microsoft.com/office/officeart/2005/8/layout/orgChart1"/>
    <dgm:cxn modelId="{BE1A2E6C-1193-4E5F-8EE7-DBB03E59D372}" type="presParOf" srcId="{92AF9AD7-BFF6-4B86-A4C4-692A17B50EDF}" destId="{03B64D4A-4783-492E-BAC4-90508F608E48}" srcOrd="0" destOrd="0" presId="urn:microsoft.com/office/officeart/2005/8/layout/orgChart1"/>
    <dgm:cxn modelId="{25D4ADB4-CB81-4568-818E-FDF36378321C}" type="presParOf" srcId="{92AF9AD7-BFF6-4B86-A4C4-692A17B50EDF}" destId="{33B45B34-D60C-4730-B31F-FC55B25F474C}" srcOrd="1" destOrd="0" presId="urn:microsoft.com/office/officeart/2005/8/layout/orgChart1"/>
    <dgm:cxn modelId="{234BBDF0-93C1-4832-A67A-6D689A1EE4BC}" type="presParOf" srcId="{33B45B34-D60C-4730-B31F-FC55B25F474C}" destId="{537034D3-9015-414B-9DD9-149F26C2C484}" srcOrd="0" destOrd="0" presId="urn:microsoft.com/office/officeart/2005/8/layout/orgChart1"/>
    <dgm:cxn modelId="{F0F66EA0-CC58-41F9-89B6-937D6008C93D}" type="presParOf" srcId="{537034D3-9015-414B-9DD9-149F26C2C484}" destId="{2A759769-759A-4B6A-9FE2-3DD5FD7DA464}" srcOrd="0" destOrd="0" presId="urn:microsoft.com/office/officeart/2005/8/layout/orgChart1"/>
    <dgm:cxn modelId="{E2D2A918-1240-4BB1-9244-85C17AEEABD6}" type="presParOf" srcId="{537034D3-9015-414B-9DD9-149F26C2C484}" destId="{CE171D32-8FB9-4F3F-98D4-0C4A69DF7F10}" srcOrd="1" destOrd="0" presId="urn:microsoft.com/office/officeart/2005/8/layout/orgChart1"/>
    <dgm:cxn modelId="{73E31300-994D-451C-9655-15FF0D295008}" type="presParOf" srcId="{33B45B34-D60C-4730-B31F-FC55B25F474C}" destId="{154695D2-0256-48D1-94C8-452FC6A15940}" srcOrd="1" destOrd="0" presId="urn:microsoft.com/office/officeart/2005/8/layout/orgChart1"/>
    <dgm:cxn modelId="{D8A7DDBA-655C-4381-808A-69B5C9239750}" type="presParOf" srcId="{33B45B34-D60C-4730-B31F-FC55B25F474C}" destId="{EB207122-4DA3-4A22-898A-6427B2323FA0}" srcOrd="2" destOrd="0" presId="urn:microsoft.com/office/officeart/2005/8/layout/orgChart1"/>
    <dgm:cxn modelId="{8023DE9C-A3EF-41C1-9EFD-5EA2D1684D9E}" type="presParOf" srcId="{92AF9AD7-BFF6-4B86-A4C4-692A17B50EDF}" destId="{66E1DF39-EA35-411E-8EB6-EFEF64E4EDF7}" srcOrd="2" destOrd="0" presId="urn:microsoft.com/office/officeart/2005/8/layout/orgChart1"/>
    <dgm:cxn modelId="{D84C8800-4C90-4766-8437-6FB9AD079DB4}" type="presParOf" srcId="{92AF9AD7-BFF6-4B86-A4C4-692A17B50EDF}" destId="{6105E3FE-7761-4307-99EE-4FACDC672212}" srcOrd="3" destOrd="0" presId="urn:microsoft.com/office/officeart/2005/8/layout/orgChart1"/>
    <dgm:cxn modelId="{248691FC-E299-4D66-9699-05853FFA4B0B}" type="presParOf" srcId="{6105E3FE-7761-4307-99EE-4FACDC672212}" destId="{2ECA0258-33DB-419F-8445-4F488988091C}" srcOrd="0" destOrd="0" presId="urn:microsoft.com/office/officeart/2005/8/layout/orgChart1"/>
    <dgm:cxn modelId="{0C3D1CB7-F202-4D18-88D5-A480A4764B7B}" type="presParOf" srcId="{2ECA0258-33DB-419F-8445-4F488988091C}" destId="{11F37A9F-D916-48E8-B619-9076881F023E}" srcOrd="0" destOrd="0" presId="urn:microsoft.com/office/officeart/2005/8/layout/orgChart1"/>
    <dgm:cxn modelId="{6F270614-C44E-4C73-BD57-C0D57CF18856}" type="presParOf" srcId="{2ECA0258-33DB-419F-8445-4F488988091C}" destId="{886E2905-FD12-4483-A5F0-60E23AD26FF4}" srcOrd="1" destOrd="0" presId="urn:microsoft.com/office/officeart/2005/8/layout/orgChart1"/>
    <dgm:cxn modelId="{DF4B968C-0F38-4843-905B-C8D2FC57ECD3}" type="presParOf" srcId="{6105E3FE-7761-4307-99EE-4FACDC672212}" destId="{98470AED-B452-4DD8-BCBD-9E3A8CBA41F8}" srcOrd="1" destOrd="0" presId="urn:microsoft.com/office/officeart/2005/8/layout/orgChart1"/>
    <dgm:cxn modelId="{6BFA594A-F36E-4FB6-AED8-403D65C2B18C}" type="presParOf" srcId="{6105E3FE-7761-4307-99EE-4FACDC672212}" destId="{6E9A6E6A-23A7-4A5C-B6AA-E45F007C78D2}" srcOrd="2" destOrd="0" presId="urn:microsoft.com/office/officeart/2005/8/layout/orgChart1"/>
    <dgm:cxn modelId="{B78E0715-0777-4472-AD54-AF6277B950A1}" type="presParOf" srcId="{92AF9AD7-BFF6-4B86-A4C4-692A17B50EDF}" destId="{1F9EB326-7B3B-495F-BF2D-9585E83416A5}" srcOrd="4" destOrd="0" presId="urn:microsoft.com/office/officeart/2005/8/layout/orgChart1"/>
    <dgm:cxn modelId="{0C206296-5FA7-40C2-97EC-851125C4F557}" type="presParOf" srcId="{92AF9AD7-BFF6-4B86-A4C4-692A17B50EDF}" destId="{6C9747B3-3E7E-4D40-BCB6-89E5E42BA8F7}" srcOrd="5" destOrd="0" presId="urn:microsoft.com/office/officeart/2005/8/layout/orgChart1"/>
    <dgm:cxn modelId="{845DC302-1AC1-45DE-8A52-3EA4828CD817}" type="presParOf" srcId="{6C9747B3-3E7E-4D40-BCB6-89E5E42BA8F7}" destId="{08A8F070-7A74-4063-9BDD-15A21D82F5C8}" srcOrd="0" destOrd="0" presId="urn:microsoft.com/office/officeart/2005/8/layout/orgChart1"/>
    <dgm:cxn modelId="{81324682-494E-4699-998A-F4E8FEA5CBB0}" type="presParOf" srcId="{08A8F070-7A74-4063-9BDD-15A21D82F5C8}" destId="{1248B498-5477-46EE-9692-F206CAD51A98}" srcOrd="0" destOrd="0" presId="urn:microsoft.com/office/officeart/2005/8/layout/orgChart1"/>
    <dgm:cxn modelId="{A2BFF2B9-F670-40EE-9C15-95660DC05F51}" type="presParOf" srcId="{08A8F070-7A74-4063-9BDD-15A21D82F5C8}" destId="{C3A4696F-1094-45E4-938C-32BDD36ADCDD}" srcOrd="1" destOrd="0" presId="urn:microsoft.com/office/officeart/2005/8/layout/orgChart1"/>
    <dgm:cxn modelId="{B3BBC352-92D5-4849-9E81-94BCEC969C9A}" type="presParOf" srcId="{6C9747B3-3E7E-4D40-BCB6-89E5E42BA8F7}" destId="{02E0A373-44AC-4B2A-8219-A4A61E81136C}" srcOrd="1" destOrd="0" presId="urn:microsoft.com/office/officeart/2005/8/layout/orgChart1"/>
    <dgm:cxn modelId="{14E6EF79-8816-4FE3-A35B-3BD62CC6502A}" type="presParOf" srcId="{6C9747B3-3E7E-4D40-BCB6-89E5E42BA8F7}" destId="{AAD455F0-8D14-43AD-BC67-C16E251528D8}" srcOrd="2" destOrd="0" presId="urn:microsoft.com/office/officeart/2005/8/layout/orgChart1"/>
    <dgm:cxn modelId="{6A152B28-24DF-4442-848B-628AC06D8EBC}" type="presParOf" srcId="{E465D59E-C762-4E1E-BDE5-52C0EC151F68}" destId="{BF98F57D-E6BC-4F82-B7E6-33A1011D7CD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EB326-7B3B-495F-BF2D-9585E83416A5}">
      <dsp:nvSpPr>
        <dsp:cNvPr id="0" name=""/>
        <dsp:cNvSpPr/>
      </dsp:nvSpPr>
      <dsp:spPr>
        <a:xfrm>
          <a:off x="4107557" y="1380650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2911251" y="252629"/>
              </a:lnTo>
              <a:lnTo>
                <a:pt x="2911251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1DF39-EA35-411E-8EB6-EFEF64E4EDF7}">
      <dsp:nvSpPr>
        <dsp:cNvPr id="0" name=""/>
        <dsp:cNvSpPr/>
      </dsp:nvSpPr>
      <dsp:spPr>
        <a:xfrm>
          <a:off x="4061837" y="1380650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64D4A-4783-492E-BAC4-90508F608E48}">
      <dsp:nvSpPr>
        <dsp:cNvPr id="0" name=""/>
        <dsp:cNvSpPr/>
      </dsp:nvSpPr>
      <dsp:spPr>
        <a:xfrm>
          <a:off x="1202996" y="1380650"/>
          <a:ext cx="2904561" cy="505258"/>
        </a:xfrm>
        <a:custGeom>
          <a:avLst/>
          <a:gdLst/>
          <a:ahLst/>
          <a:cxnLst/>
          <a:rect l="0" t="0" r="0" b="0"/>
          <a:pathLst>
            <a:path>
              <a:moveTo>
                <a:pt x="2904561" y="0"/>
              </a:moveTo>
              <a:lnTo>
                <a:pt x="2904561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D5305-F8CE-4249-9618-58DAAB57FCAB}">
      <dsp:nvSpPr>
        <dsp:cNvPr id="0" name=""/>
        <dsp:cNvSpPr/>
      </dsp:nvSpPr>
      <dsp:spPr>
        <a:xfrm>
          <a:off x="2904561" y="177654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tx1"/>
              </a:solidFill>
            </a:rPr>
            <a:t>Phonetics</a:t>
          </a:r>
        </a:p>
      </dsp:txBody>
      <dsp:txXfrm>
        <a:off x="2904561" y="177654"/>
        <a:ext cx="2405992" cy="1202996"/>
      </dsp:txXfrm>
    </dsp:sp>
    <dsp:sp modelId="{2A759769-759A-4B6A-9FE2-3DD5FD7DA464}">
      <dsp:nvSpPr>
        <dsp:cNvPr id="0" name=""/>
        <dsp:cNvSpPr/>
      </dsp:nvSpPr>
      <dsp:spPr>
        <a:xfrm>
          <a:off x="0" y="1885909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schemeClr val="tx1"/>
              </a:solidFill>
            </a:rPr>
            <a:t>Acoustic</a:t>
          </a:r>
          <a:endParaRPr lang="en-US" sz="3400" kern="1200" dirty="0">
            <a:solidFill>
              <a:schemeClr val="tx1"/>
            </a:solidFill>
          </a:endParaRPr>
        </a:p>
      </dsp:txBody>
      <dsp:txXfrm>
        <a:off x="0" y="1885909"/>
        <a:ext cx="2405992" cy="1202996"/>
      </dsp:txXfrm>
    </dsp:sp>
    <dsp:sp modelId="{11F37A9F-D916-48E8-B619-9076881F023E}">
      <dsp:nvSpPr>
        <dsp:cNvPr id="0" name=""/>
        <dsp:cNvSpPr/>
      </dsp:nvSpPr>
      <dsp:spPr>
        <a:xfrm>
          <a:off x="2904561" y="1885909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schemeClr val="tx1"/>
              </a:solidFill>
            </a:rPr>
            <a:t>Auditory</a:t>
          </a:r>
          <a:endParaRPr lang="en-US" sz="3400" kern="1200" dirty="0">
            <a:solidFill>
              <a:schemeClr val="tx1"/>
            </a:solidFill>
          </a:endParaRPr>
        </a:p>
      </dsp:txBody>
      <dsp:txXfrm>
        <a:off x="2904561" y="1885909"/>
        <a:ext cx="2405992" cy="1202996"/>
      </dsp:txXfrm>
    </dsp:sp>
    <dsp:sp modelId="{1248B498-5477-46EE-9692-F206CAD51A98}">
      <dsp:nvSpPr>
        <dsp:cNvPr id="0" name=""/>
        <dsp:cNvSpPr/>
      </dsp:nvSpPr>
      <dsp:spPr>
        <a:xfrm>
          <a:off x="5815812" y="1885909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 err="1">
              <a:solidFill>
                <a:schemeClr val="tx1"/>
              </a:solidFill>
            </a:rPr>
            <a:t>Articulatory</a:t>
          </a:r>
          <a:endParaRPr lang="en-US" sz="3400" kern="1200" dirty="0">
            <a:solidFill>
              <a:schemeClr val="tx1"/>
            </a:solidFill>
          </a:endParaRPr>
        </a:p>
      </dsp:txBody>
      <dsp:txXfrm>
        <a:off x="5815812" y="1885909"/>
        <a:ext cx="2405992" cy="1202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B3659-59BD-408C-A1BD-61084B08C1EE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E26B0-2EE1-4099-B25E-8BCF9659F5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D94B4-FA45-4B6B-BC2D-55BF2F9A098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6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0BCAD6-D15B-43D7-8B92-9808E8BC8F9E}" type="slidenum">
              <a:rPr lang="en-IN" altLang="en-US" smtClean="0"/>
              <a:pPr eaLnBrk="1" hangingPunct="1"/>
              <a:t>23</a:t>
            </a:fld>
            <a:endParaRPr lang="en-IN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203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4E1325-1B9F-4445-83F0-BB3388364C28}" type="slidenum">
              <a:rPr lang="en-IN" altLang="en-US" smtClean="0"/>
              <a:pPr eaLnBrk="1" hangingPunct="1"/>
              <a:t>24</a:t>
            </a:fld>
            <a:endParaRPr lang="en-IN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38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EE536D-8BCF-4E93-935C-F51F736E03CA}" type="slidenum">
              <a:rPr lang="en-IN" altLang="en-US" smtClean="0"/>
              <a:pPr eaLnBrk="1" hangingPunct="1"/>
              <a:t>25</a:t>
            </a:fld>
            <a:endParaRPr lang="en-IN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80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747712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5" y="1598613"/>
            <a:ext cx="3616325" cy="4497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2250" y="1598613"/>
            <a:ext cx="3617913" cy="4497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E90E8-B12D-4162-B997-CA80C98F3E7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5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</p:sldLayoutIdLst>
  <p:transition spd="med">
    <p:wipe dir="r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8229600" cy="1470025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Phonetics  &amp; Intonation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33500" y="5105400"/>
            <a:ext cx="6591300" cy="1752600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IN" sz="2800" b="1" dirty="0"/>
              <a:t>Dr. Gajanan T. Hivale</a:t>
            </a:r>
          </a:p>
          <a:p>
            <a:pPr algn="ctr"/>
            <a:r>
              <a:rPr lang="en-IN" sz="2000" b="1" dirty="0"/>
              <a:t>Assistant Professor (English)</a:t>
            </a:r>
          </a:p>
          <a:p>
            <a:pPr algn="ctr"/>
            <a:r>
              <a:rPr lang="en-IN" sz="2400" b="1" dirty="0">
                <a:solidFill>
                  <a:schemeClr val="tx1"/>
                </a:solidFill>
              </a:rPr>
              <a:t>De</a:t>
            </a:r>
            <a:r>
              <a:rPr lang="en-IN" sz="2400" b="1" dirty="0"/>
              <a:t>partment of Humanities and Social Sciences</a:t>
            </a:r>
          </a:p>
          <a:p>
            <a:pPr algn="ctr"/>
            <a:r>
              <a:rPr lang="en-IN" sz="2400" b="1" dirty="0">
                <a:solidFill>
                  <a:schemeClr val="tx1"/>
                </a:solidFill>
              </a:rPr>
              <a:t>NIT , GOA. </a:t>
            </a:r>
            <a:r>
              <a:rPr lang="en-IN" sz="2000" b="1" dirty="0">
                <a:solidFill>
                  <a:schemeClr val="tx1"/>
                </a:solidFill>
              </a:rPr>
              <a:t>                                             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‘A’: one alphabet, many pronunciations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</a:t>
            </a:r>
            <a:r>
              <a:rPr lang="en-IN" u="sng" dirty="0"/>
              <a:t>a</a:t>
            </a:r>
            <a:r>
              <a:rPr lang="en-IN" dirty="0"/>
              <a:t>t </a:t>
            </a:r>
          </a:p>
          <a:p>
            <a:r>
              <a:rPr lang="en-IN" u="sng" dirty="0"/>
              <a:t>A</a:t>
            </a:r>
            <a:r>
              <a:rPr lang="en-IN" dirty="0"/>
              <a:t>fter</a:t>
            </a:r>
          </a:p>
          <a:p>
            <a:r>
              <a:rPr lang="en-IN" u="sng" dirty="0"/>
              <a:t>A</a:t>
            </a:r>
            <a:r>
              <a:rPr lang="en-IN" dirty="0"/>
              <a:t>bout</a:t>
            </a:r>
          </a:p>
          <a:p>
            <a:r>
              <a:rPr lang="en-IN" dirty="0"/>
              <a:t>M</a:t>
            </a:r>
            <a:r>
              <a:rPr lang="en-IN" u="sng" dirty="0"/>
              <a:t>a</a:t>
            </a:r>
            <a:r>
              <a:rPr lang="en-IN" dirty="0"/>
              <a:t>ny</a:t>
            </a:r>
          </a:p>
          <a:p>
            <a:r>
              <a:rPr lang="en-IN" dirty="0"/>
              <a:t>L</a:t>
            </a:r>
            <a:r>
              <a:rPr lang="en-IN" u="sng" dirty="0"/>
              <a:t>a</a:t>
            </a:r>
            <a:r>
              <a:rPr lang="en-IN" dirty="0"/>
              <a:t>w</a:t>
            </a:r>
          </a:p>
          <a:p>
            <a:r>
              <a:rPr lang="en-IN" dirty="0"/>
              <a:t>D</a:t>
            </a:r>
            <a:r>
              <a:rPr lang="en-IN" u="sng" dirty="0"/>
              <a:t>a</a:t>
            </a:r>
            <a:r>
              <a:rPr lang="en-IN" dirty="0"/>
              <a:t>y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Same Pronunciation...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Sh</a:t>
            </a:r>
            <a:r>
              <a:rPr lang="en-IN" dirty="0"/>
              <a:t>ip</a:t>
            </a:r>
          </a:p>
          <a:p>
            <a:r>
              <a:rPr lang="en-IN" dirty="0"/>
              <a:t>Mea</a:t>
            </a:r>
            <a:r>
              <a:rPr lang="en-IN" u="sng" dirty="0"/>
              <a:t>su</a:t>
            </a:r>
            <a:r>
              <a:rPr lang="en-IN" dirty="0"/>
              <a:t>re</a:t>
            </a:r>
          </a:p>
          <a:p>
            <a:r>
              <a:rPr lang="en-IN" dirty="0"/>
              <a:t>Na</a:t>
            </a:r>
            <a:r>
              <a:rPr lang="en-IN" u="sng" dirty="0"/>
              <a:t>ti</a:t>
            </a:r>
            <a:r>
              <a:rPr lang="en-IN" dirty="0"/>
              <a:t>onal</a:t>
            </a:r>
          </a:p>
          <a:p>
            <a:r>
              <a:rPr lang="en-IN" dirty="0"/>
              <a:t>Non-</a:t>
            </a:r>
            <a:r>
              <a:rPr lang="en-IN" u="sng" dirty="0" err="1"/>
              <a:t>ch</a:t>
            </a:r>
            <a:r>
              <a:rPr lang="en-IN" dirty="0" err="1"/>
              <a:t>alant</a:t>
            </a:r>
            <a:endParaRPr lang="en-IN" dirty="0"/>
          </a:p>
          <a:p>
            <a:r>
              <a:rPr lang="en-IN" dirty="0"/>
              <a:t>pa</a:t>
            </a:r>
            <a:r>
              <a:rPr lang="en-IN" u="sng" dirty="0"/>
              <a:t>ti</a:t>
            </a:r>
            <a:r>
              <a:rPr lang="en-IN" dirty="0"/>
              <a:t>ent</a:t>
            </a: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Same word, different pronunciations...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772400" cy="28956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Lead, lead</a:t>
            </a:r>
          </a:p>
          <a:p>
            <a:pPr algn="ctr"/>
            <a:r>
              <a:rPr lang="en-IN" dirty="0"/>
              <a:t>Bow, bow</a:t>
            </a:r>
          </a:p>
          <a:p>
            <a:pPr algn="ctr"/>
            <a:r>
              <a:rPr lang="en-IN" dirty="0"/>
              <a:t>Read, read</a:t>
            </a:r>
          </a:p>
          <a:p>
            <a:pPr algn="ctr"/>
            <a:r>
              <a:rPr lang="en-IN" dirty="0"/>
              <a:t>Wound, wound</a:t>
            </a:r>
          </a:p>
          <a:p>
            <a:pPr algn="ctr"/>
            <a:r>
              <a:rPr lang="en-IN" dirty="0" err="1"/>
              <a:t>Sow,sow</a:t>
            </a:r>
            <a:endParaRPr lang="en-IN" dirty="0"/>
          </a:p>
          <a:p>
            <a:pPr algn="ctr"/>
            <a:r>
              <a:rPr lang="en-IN" dirty="0"/>
              <a:t>Tear, tear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Phonetic Symbols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Consonants</a:t>
            </a:r>
            <a:endParaRPr lang="en-IN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940479"/>
              </p:ext>
            </p:extLst>
          </p:nvPr>
        </p:nvGraphicFramePr>
        <p:xfrm>
          <a:off x="762000" y="1524000"/>
          <a:ext cx="7543800" cy="525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8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 pen, copy, happen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b back, baby, job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 tea, tight, button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 day, ladder, odd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k key, clock, school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g get, giggle, ghost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tʃ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church, match, nature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dʒ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judge, age, soldier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 fat, coffee, rough, photo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v view, heavy, move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θ thing, author, path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ð this, other, smooth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 soon, cease, sister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z zero, music, roses, buzz 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ʃ ship, sure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ʒ pleasure, vision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h hot, whole, ahead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 more, hammer, sum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 nice, know, funny, sun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ŋ ring, anger, thanks, sung national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l light, valley, feel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 right, wrong, sorry, arrange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j yet, use, beauty, few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w wet, one, when, queen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Phonetic Symbols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Vowels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755798"/>
              </p:ext>
            </p:extLst>
          </p:nvPr>
        </p:nvGraphicFramePr>
        <p:xfrm>
          <a:off x="914400" y="990600"/>
          <a:ext cx="77724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772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ɪ kit, bid, hymn, minute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e dress, bed, head, many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æ trap, bad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ɒ lot, odd, wash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ʌ strut, mud, love, blood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ʊ foot, good, put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ː fleece, sea, machine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eɪ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face, day, break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aɪ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price, high, try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ɔɪ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choice, boy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uː goose, two, blue, group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əʊ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goat, show, no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aʊ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mouth, now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ɪə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near, here, weary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eə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square. fair, various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ɑː start, father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ɔː thought, law, north, war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ʊə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poor, jury, cure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ɜː nurse, stir, learn, refer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ə about, common, standard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happy, radiate. glorious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u thank you, influence, situation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n̩ suddenly, cotton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l̩ middle, metal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ˈ (stress mark)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INTONATION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0091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52800"/>
            <a:ext cx="8305800" cy="1143000"/>
          </a:xfrm>
        </p:spPr>
        <p:txBody>
          <a:bodyPr>
            <a:normAutofit fontScale="90000"/>
          </a:bodyPr>
          <a:lstStyle/>
          <a:p>
            <a:pPr rtl="1"/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What is intonation?</a:t>
            </a:r>
            <a:br>
              <a:rPr lang="en-US" sz="31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Intonation is a term used to refer to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the distinctive use of different patterns of pitch that carry meaningful information. </a:t>
            </a:r>
            <a:br>
              <a:rPr lang="en-US" sz="2200" i="1" dirty="0">
                <a:latin typeface="Times New Roman" pitchFamily="18" charset="0"/>
                <a:cs typeface="Times New Roman" pitchFamily="18" charset="0"/>
              </a:rPr>
            </a:br>
            <a:endParaRPr lang="en-US" sz="2200" dirty="0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cs typeface="Times New Roman" pitchFamily="18" charset="0"/>
              </a:rPr>
              <a:t>Let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4800" dirty="0">
                <a:cs typeface="Times New Roman" pitchFamily="18" charset="0"/>
              </a:rPr>
              <a:t>s consider the following 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spcBef>
                <a:spcPct val="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Question: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What is the difference in the way the following two sentences sound?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09600" indent="-609600">
              <a:spcBef>
                <a:spcPct val="0"/>
              </a:spcBef>
              <a:buFontTx/>
              <a:buAutoNum type="alphaUcPeriod"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He is going tomorrow.</a:t>
            </a:r>
          </a:p>
          <a:p>
            <a:pPr marL="609600" indent="-609600">
              <a:spcBef>
                <a:spcPct val="0"/>
              </a:spcBef>
              <a:buFontTx/>
              <a:buAutoNum type="alphaUcPeriod"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He is going tomorrow?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spcBef>
                <a:spcPct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spcBef>
                <a:spcPct val="0"/>
              </a:spcBef>
              <a:buFontTx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melody of sentence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drops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at the end, making it a statement. </a:t>
            </a:r>
          </a:p>
          <a:p>
            <a:pPr marL="609600" indent="-609600">
              <a:spcBef>
                <a:spcPct val="0"/>
              </a:spcBef>
              <a:buFontTx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melody of sentence B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rises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at the end, making it a question. </a:t>
            </a:r>
          </a:p>
          <a:p>
            <a:pPr marL="609600" indent="-609600">
              <a:spcBef>
                <a:spcPct val="0"/>
              </a:spcBef>
              <a:buFontTx/>
              <a:buChar char="•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In languages like English, we call these sentence melodies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intonations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609600" indent="-609600">
              <a:spcBef>
                <a:spcPct val="0"/>
              </a:spcBef>
              <a:buFontTx/>
              <a:buChar char="•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All spoken languages have intonations. </a:t>
            </a:r>
            <a:endParaRPr lang="ar-SA" i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Phonetics</a:t>
            </a:r>
          </a:p>
          <a:p>
            <a:r>
              <a:rPr lang="en-US" dirty="0"/>
              <a:t>Intonation</a:t>
            </a:r>
          </a:p>
          <a:p>
            <a:r>
              <a:rPr lang="en-US" dirty="0"/>
              <a:t>Pitch</a:t>
            </a:r>
          </a:p>
          <a:p>
            <a:r>
              <a:rPr lang="en-US" dirty="0" err="1"/>
              <a:t>Sress</a:t>
            </a:r>
            <a:endParaRPr lang="en-US" dirty="0"/>
          </a:p>
          <a:p>
            <a:pPr>
              <a:buNone/>
            </a:pPr>
            <a:r>
              <a:rPr lang="en-US" dirty="0"/>
              <a:t>       Word stress, sentence stress.</a:t>
            </a:r>
          </a:p>
          <a:p>
            <a:r>
              <a:rPr lang="en-US" dirty="0"/>
              <a:t>Tone</a:t>
            </a: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r-HR" dirty="0">
                <a:latin typeface="Times New Roman" pitchFamily="18" charset="0"/>
              </a:rPr>
              <a:t>Defined in terms of </a:t>
            </a:r>
            <a:r>
              <a:rPr lang="hr-HR" u="sng" dirty="0">
                <a:latin typeface="Times New Roman" pitchFamily="18" charset="0"/>
              </a:rPr>
              <a:t>high</a:t>
            </a:r>
            <a:r>
              <a:rPr lang="hr-HR" dirty="0">
                <a:latin typeface="Times New Roman" pitchFamily="18" charset="0"/>
              </a:rPr>
              <a:t> and </a:t>
            </a:r>
            <a:r>
              <a:rPr lang="hr-HR" u="sng" dirty="0">
                <a:latin typeface="Times New Roman" pitchFamily="18" charset="0"/>
              </a:rPr>
              <a:t>low</a:t>
            </a:r>
            <a:r>
              <a:rPr lang="en-US" u="sng" dirty="0">
                <a:latin typeface="Times New Roman" pitchFamily="18" charset="0"/>
              </a:rPr>
              <a:t>.</a:t>
            </a:r>
            <a:endParaRPr lang="hr-HR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hr-HR" dirty="0">
                <a:latin typeface="Times New Roman" pitchFamily="18" charset="0"/>
              </a:rPr>
              <a:t>Auditory sensation experienced by the hearer</a:t>
            </a:r>
            <a:r>
              <a:rPr lang="en-US" dirty="0">
                <a:latin typeface="Times New Roman" pitchFamily="18" charset="0"/>
              </a:rPr>
              <a:t>.</a:t>
            </a:r>
            <a:endParaRPr lang="hr-HR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hr-HR" dirty="0">
                <a:latin typeface="Times New Roman" pitchFamily="18" charset="0"/>
              </a:rPr>
              <a:t>We are not interested in all aspects of a speaker´s pitch, but in those that carry some linguistic information</a:t>
            </a:r>
          </a:p>
          <a:p>
            <a:pPr>
              <a:lnSpc>
                <a:spcPct val="90000"/>
              </a:lnSpc>
            </a:pPr>
            <a:r>
              <a:rPr lang="hr-HR" dirty="0">
                <a:latin typeface="Times New Roman" pitchFamily="18" charset="0"/>
              </a:rPr>
              <a:t>Speakers have control over their own pitch of voice, and the possibility of choice</a:t>
            </a:r>
            <a:r>
              <a:rPr lang="en-US" dirty="0">
                <a:latin typeface="Times New Roman" pitchFamily="18" charset="0"/>
              </a:rPr>
              <a:t>.</a:t>
            </a:r>
            <a:endParaRPr lang="hr-HR" dirty="0">
              <a:latin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In linguistics, </a:t>
            </a:r>
            <a:r>
              <a:rPr lang="en-IN" b="1" dirty="0"/>
              <a:t>stress</a:t>
            </a:r>
            <a:r>
              <a:rPr lang="en-IN" dirty="0"/>
              <a:t> is the relative emphasis that may be given to certain syllables in a word.</a:t>
            </a:r>
          </a:p>
          <a:p>
            <a:r>
              <a:rPr lang="en-IN" dirty="0" err="1"/>
              <a:t>Eg</a:t>
            </a:r>
            <a:r>
              <a:rPr lang="en-IN" dirty="0"/>
              <a:t>. </a:t>
            </a:r>
            <a:r>
              <a:rPr lang="en-IN" dirty="0" err="1"/>
              <a:t>Communi`cation</a:t>
            </a:r>
            <a:r>
              <a:rPr lang="en-IN" dirty="0"/>
              <a:t>.</a:t>
            </a:r>
          </a:p>
          <a:p>
            <a:r>
              <a:rPr lang="en-IN" dirty="0"/>
              <a:t>      `Teacher.</a:t>
            </a:r>
          </a:p>
          <a:p>
            <a:pPr>
              <a:buNone/>
            </a:pPr>
            <a:r>
              <a:rPr lang="en-IN" dirty="0"/>
              <a:t>           </a:t>
            </a:r>
            <a:r>
              <a:rPr lang="en-IN" dirty="0" err="1"/>
              <a:t>Engi`neer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dirty="0"/>
              <a:t>          `Engine</a:t>
            </a: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IN" dirty="0"/>
              <a:t>Understanding Syllables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understand word stress, it helps to understand syllables. </a:t>
            </a:r>
          </a:p>
          <a:p>
            <a:r>
              <a:rPr lang="en-IN" dirty="0"/>
              <a:t>Every word is made from syllables.</a:t>
            </a:r>
          </a:p>
          <a:p>
            <a:r>
              <a:rPr lang="en-IN" dirty="0"/>
              <a:t>Each word has one, two, three or more syllables.</a:t>
            </a: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8913"/>
            <a:ext cx="7667625" cy="15970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endParaRPr lang="en-IN" altLang="en-US" sz="2200" b="1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IN" altLang="en-US" sz="2200" dirty="0"/>
              <a:t>    </a:t>
            </a:r>
            <a:r>
              <a:rPr lang="en-IN" altLang="en-US" sz="2800" dirty="0"/>
              <a:t>Word</a:t>
            </a:r>
            <a:r>
              <a:rPr lang="en-IN" altLang="en-US" sz="2200" dirty="0"/>
              <a:t> </a:t>
            </a:r>
            <a:r>
              <a:rPr lang="en-IN" altLang="en-US" sz="3200" dirty="0"/>
              <a:t>syllables</a:t>
            </a:r>
          </a:p>
        </p:txBody>
      </p:sp>
      <p:graphicFrame>
        <p:nvGraphicFramePr>
          <p:cNvPr id="16448" name="Group 64"/>
          <p:cNvGraphicFramePr>
            <a:graphicFrameLocks noGrp="1"/>
          </p:cNvGraphicFramePr>
          <p:nvPr>
            <p:ph sz="half" idx="2"/>
          </p:nvPr>
        </p:nvGraphicFramePr>
        <p:xfrm>
          <a:off x="395288" y="1898650"/>
          <a:ext cx="7326312" cy="4179924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89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Word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 of syllables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Dog</a:t>
                      </a:r>
                      <a:endParaRPr kumimoji="0" lang="en-I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Dog</a:t>
                      </a:r>
                      <a:endParaRPr kumimoji="0" lang="en-I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I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Quiet</a:t>
                      </a:r>
                      <a:endParaRPr kumimoji="0" lang="en-I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Qui-et</a:t>
                      </a:r>
                      <a:endParaRPr kumimoji="0" lang="en-I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I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Expensive </a:t>
                      </a:r>
                      <a:endParaRPr kumimoji="0" lang="en-I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Ex-pen-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sive</a:t>
                      </a:r>
                      <a:endParaRPr kumimoji="0" lang="en-I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I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Interesting</a:t>
                      </a:r>
                      <a:endParaRPr kumimoji="0" lang="en-I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est-ing</a:t>
                      </a:r>
                      <a:endParaRPr kumimoji="0" lang="en-I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I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Unexceptional</a:t>
                      </a:r>
                      <a:endParaRPr kumimoji="0" lang="en-I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Un-ex-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cep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tion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-al</a:t>
                      </a:r>
                      <a:endParaRPr kumimoji="0" lang="en-I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I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737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524000"/>
            <a:ext cx="8324850" cy="459263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I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realization of stress in English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In English, the three ways to make a syllable more prominent are to make it: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louder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longer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higher pitched (usually)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I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667160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/>
              <a:t>Word Stress Quiz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IN" altLang="en-US" sz="2800" b="1" dirty="0"/>
          </a:p>
          <a:p>
            <a:pPr eaLnBrk="1" hangingPunct="1">
              <a:lnSpc>
                <a:spcPct val="80000"/>
              </a:lnSpc>
            </a:pPr>
            <a:r>
              <a:rPr lang="en-IN" altLang="en-US" sz="2800" dirty="0"/>
              <a:t>Can you pass me a </a:t>
            </a:r>
            <a:r>
              <a:rPr lang="en-IN" altLang="en-US" sz="2800" b="1" i="1" dirty="0" err="1"/>
              <a:t>plas</a:t>
            </a:r>
            <a:r>
              <a:rPr lang="en-IN" altLang="en-US" sz="2800" b="1" i="1" dirty="0"/>
              <a:t>/tic</a:t>
            </a:r>
            <a:r>
              <a:rPr lang="en-IN" altLang="en-US" sz="2800" dirty="0"/>
              <a:t> knife?</a:t>
            </a:r>
          </a:p>
          <a:p>
            <a:pPr eaLnBrk="1" hangingPunct="1">
              <a:lnSpc>
                <a:spcPct val="80000"/>
              </a:lnSpc>
            </a:pPr>
            <a:r>
              <a:rPr lang="en-IN" altLang="en-US" sz="2800" dirty="0"/>
              <a:t>I want to take a </a:t>
            </a:r>
            <a:r>
              <a:rPr lang="en-IN" altLang="en-US" sz="2800" b="1" i="1" dirty="0"/>
              <a:t>pho/to/</a:t>
            </a:r>
            <a:r>
              <a:rPr lang="en-IN" altLang="en-US" sz="2800" b="1" i="1" dirty="0" err="1"/>
              <a:t>gra</a:t>
            </a:r>
            <a:r>
              <a:rPr lang="en-IN" altLang="en-US" sz="2800" b="1" i="1" dirty="0"/>
              <a:t>/</a:t>
            </a:r>
            <a:r>
              <a:rPr lang="en-IN" altLang="en-US" sz="2800" b="1" i="1" dirty="0" err="1"/>
              <a:t>phy</a:t>
            </a:r>
            <a:r>
              <a:rPr lang="en-IN" altLang="en-US" sz="2800" dirty="0"/>
              <a:t> class.</a:t>
            </a:r>
          </a:p>
          <a:p>
            <a:pPr eaLnBrk="1" hangingPunct="1">
              <a:lnSpc>
                <a:spcPct val="80000"/>
              </a:lnSpc>
            </a:pPr>
            <a:r>
              <a:rPr lang="en-IN" altLang="en-US" sz="2800" b="1" i="1" dirty="0"/>
              <a:t>U/</a:t>
            </a:r>
            <a:r>
              <a:rPr lang="en-IN" altLang="en-US" sz="2800" b="1" i="1" dirty="0" err="1"/>
              <a:t>ni</a:t>
            </a:r>
            <a:r>
              <a:rPr lang="en-IN" altLang="en-US" sz="2800" b="1" i="1" dirty="0"/>
              <a:t>/</a:t>
            </a:r>
            <a:r>
              <a:rPr lang="en-IN" altLang="en-US" sz="2800" b="1" i="1" dirty="0" err="1"/>
              <a:t>ver</a:t>
            </a:r>
            <a:r>
              <a:rPr lang="en-IN" altLang="en-US" sz="2800" b="1" i="1" dirty="0"/>
              <a:t>/</a:t>
            </a:r>
            <a:r>
              <a:rPr lang="en-IN" altLang="en-US" sz="2800" b="1" i="1" dirty="0" err="1"/>
              <a:t>sity</a:t>
            </a:r>
            <a:r>
              <a:rPr lang="en-IN" altLang="en-US" sz="2800" dirty="0"/>
              <a:t> is where we get our degree.</a:t>
            </a:r>
          </a:p>
          <a:p>
            <a:pPr eaLnBrk="1" hangingPunct="1">
              <a:lnSpc>
                <a:spcPct val="80000"/>
              </a:lnSpc>
            </a:pPr>
            <a:r>
              <a:rPr lang="en-IN" altLang="en-US" sz="2800" dirty="0"/>
              <a:t>Please turn off the </a:t>
            </a:r>
            <a:r>
              <a:rPr lang="en-IN" altLang="en-US" sz="2800" b="1" i="1" dirty="0" err="1"/>
              <a:t>tel</a:t>
            </a:r>
            <a:r>
              <a:rPr lang="en-IN" altLang="en-US" sz="2800" b="1" i="1" dirty="0"/>
              <a:t>/e/vi/sion</a:t>
            </a:r>
            <a:r>
              <a:rPr lang="en-IN" altLang="en-US" sz="2800" dirty="0"/>
              <a:t> before you go out.</a:t>
            </a:r>
          </a:p>
          <a:p>
            <a:pPr eaLnBrk="1" hangingPunct="1">
              <a:lnSpc>
                <a:spcPct val="80000"/>
              </a:lnSpc>
            </a:pPr>
            <a:r>
              <a:rPr lang="en-IN" altLang="en-US" sz="2800" dirty="0"/>
              <a:t>I can't </a:t>
            </a:r>
            <a:r>
              <a:rPr lang="en-IN" altLang="en-US" sz="2800" b="1" i="1" dirty="0"/>
              <a:t>de/</a:t>
            </a:r>
            <a:r>
              <a:rPr lang="en-IN" altLang="en-US" sz="2800" b="1" i="1" dirty="0" err="1"/>
              <a:t>cide</a:t>
            </a:r>
            <a:r>
              <a:rPr lang="en-IN" altLang="en-US" sz="2800" dirty="0"/>
              <a:t> which book to borrow.</a:t>
            </a:r>
          </a:p>
          <a:p>
            <a:pPr eaLnBrk="1" hangingPunct="1">
              <a:lnSpc>
                <a:spcPct val="80000"/>
              </a:lnSpc>
            </a:pPr>
            <a:r>
              <a:rPr lang="en-IN" altLang="en-US" sz="2800" dirty="0"/>
              <a:t>Do you </a:t>
            </a:r>
            <a:r>
              <a:rPr lang="en-IN" altLang="en-US" sz="2800" b="1" i="1" dirty="0"/>
              <a:t>un/der/stand</a:t>
            </a:r>
            <a:r>
              <a:rPr lang="en-IN" altLang="en-US" sz="2800" dirty="0"/>
              <a:t> this lesson?</a:t>
            </a:r>
          </a:p>
          <a:p>
            <a:pPr eaLnBrk="1" hangingPunct="1">
              <a:lnSpc>
                <a:spcPct val="80000"/>
              </a:lnSpc>
            </a:pPr>
            <a:r>
              <a:rPr lang="en-IN" altLang="en-US" sz="2800" dirty="0"/>
              <a:t>It is </a:t>
            </a:r>
            <a:r>
              <a:rPr lang="en-IN" altLang="en-US" sz="2800" b="1" i="1" dirty="0"/>
              <a:t>cri/</a:t>
            </a:r>
            <a:r>
              <a:rPr lang="en-IN" altLang="en-US" sz="2800" b="1" i="1" dirty="0" err="1"/>
              <a:t>ti</a:t>
            </a:r>
            <a:r>
              <a:rPr lang="en-IN" altLang="en-US" sz="2800" b="1" i="1" dirty="0"/>
              <a:t>/</a:t>
            </a:r>
            <a:r>
              <a:rPr lang="en-IN" altLang="en-US" sz="2800" b="1" i="1" dirty="0" err="1"/>
              <a:t>cal</a:t>
            </a:r>
            <a:r>
              <a:rPr lang="en-IN" altLang="en-US" sz="2800" dirty="0"/>
              <a:t> that you finish your essay.</a:t>
            </a:r>
          </a:p>
        </p:txBody>
      </p:sp>
    </p:spTree>
    <p:extLst>
      <p:ext uri="{BB962C8B-B14F-4D97-AF65-F5344CB8AC3E}">
        <p14:creationId xmlns:p14="http://schemas.microsoft.com/office/powerpoint/2010/main" val="1998180464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stressed syllable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Confirmation</a:t>
            </a:r>
          </a:p>
          <a:p>
            <a:r>
              <a:rPr lang="en-US" dirty="0"/>
              <a:t>Eighteen.</a:t>
            </a:r>
          </a:p>
          <a:p>
            <a:r>
              <a:rPr lang="en-US" dirty="0"/>
              <a:t>Career</a:t>
            </a:r>
          </a:p>
          <a:p>
            <a:r>
              <a:rPr lang="en-US" dirty="0"/>
              <a:t>Enthusiasm</a:t>
            </a:r>
          </a:p>
          <a:p>
            <a:r>
              <a:rPr lang="en-US" dirty="0"/>
              <a:t>Everyone</a:t>
            </a:r>
          </a:p>
          <a:p>
            <a:r>
              <a:rPr lang="en-US" dirty="0"/>
              <a:t>Production</a:t>
            </a:r>
          </a:p>
          <a:p>
            <a:r>
              <a:rPr lang="en-US" dirty="0"/>
              <a:t>Architecture.</a:t>
            </a:r>
          </a:p>
          <a:p>
            <a:r>
              <a:rPr lang="en-US" dirty="0"/>
              <a:t>Decision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513530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Indicate if any change in Stress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Department- departmental</a:t>
            </a:r>
          </a:p>
          <a:p>
            <a:r>
              <a:rPr lang="en-IN" dirty="0"/>
              <a:t>Origin- original</a:t>
            </a:r>
          </a:p>
          <a:p>
            <a:r>
              <a:rPr lang="en-IN" dirty="0"/>
              <a:t>Access- accessible</a:t>
            </a:r>
          </a:p>
          <a:p>
            <a:r>
              <a:rPr lang="en-IN" dirty="0"/>
              <a:t>Effect- effective</a:t>
            </a:r>
          </a:p>
          <a:p>
            <a:r>
              <a:rPr lang="en-IN"/>
              <a:t>Appear-appearance.</a:t>
            </a: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701088" cy="655638"/>
          </a:xfrm>
        </p:spPr>
        <p:txBody>
          <a:bodyPr>
            <a:normAutofit/>
          </a:bodyPr>
          <a:lstStyle/>
          <a:p>
            <a:r>
              <a:rPr lang="en-US" altLang="zh-CN" sz="3600" b="1"/>
              <a:t>Sentence Stress in English</a:t>
            </a:r>
            <a:endParaRPr lang="zh-CN" altLang="en-US" sz="3600" b="1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Sentence stress is the music of spoken English. Like word stress, sentence stress can help you to understand spoken English, especially when spoken fast.</a:t>
            </a:r>
          </a:p>
          <a:p>
            <a:endParaRPr lang="en-US" altLang="zh-CN" sz="2400"/>
          </a:p>
          <a:p>
            <a:r>
              <a:rPr lang="en-US" altLang="zh-CN" sz="2400"/>
              <a:t>Sentence stress is what gives English its </a:t>
            </a:r>
            <a:r>
              <a:rPr lang="en-US" altLang="zh-CN" sz="2400" b="1"/>
              <a:t>rhythm</a:t>
            </a:r>
            <a:r>
              <a:rPr lang="en-US" altLang="zh-CN" sz="2400"/>
              <a:t> or "beat". You remember that word stress is accent on </a:t>
            </a:r>
            <a:r>
              <a:rPr lang="en-US" altLang="zh-CN" sz="2400" b="1"/>
              <a:t>one syllable</a:t>
            </a:r>
            <a:r>
              <a:rPr lang="en-US" altLang="zh-CN" sz="2400"/>
              <a:t> within a </a:t>
            </a:r>
            <a:r>
              <a:rPr lang="en-US" altLang="zh-CN" sz="2400" b="1"/>
              <a:t>word</a:t>
            </a:r>
            <a:r>
              <a:rPr lang="en-US" altLang="zh-CN" sz="2400"/>
              <a:t>. Sentence stress is accent on </a:t>
            </a:r>
            <a:r>
              <a:rPr lang="en-US" altLang="zh-CN" sz="2400" b="1"/>
              <a:t>certain words</a:t>
            </a:r>
            <a:r>
              <a:rPr lang="en-US" altLang="zh-CN" sz="2400"/>
              <a:t> within a </a:t>
            </a:r>
            <a:r>
              <a:rPr lang="en-US" altLang="zh-CN" sz="2400" b="1"/>
              <a:t>sentence</a:t>
            </a:r>
            <a:r>
              <a:rPr lang="en-US" altLang="zh-CN" sz="2400"/>
              <a:t>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47362234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3"/>
          <p:cNvSpPr>
            <a:spLocks noChangeArrowheads="1"/>
          </p:cNvSpPr>
          <p:nvPr/>
        </p:nvSpPr>
        <p:spPr bwMode="auto">
          <a:xfrm>
            <a:off x="0" y="318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3" name="Rectangle 113"/>
          <p:cNvSpPr>
            <a:spLocks noChangeArrowheads="1"/>
          </p:cNvSpPr>
          <p:nvPr/>
        </p:nvSpPr>
        <p:spPr bwMode="auto">
          <a:xfrm>
            <a:off x="457200" y="1654175"/>
            <a:ext cx="83058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 dirty="0"/>
              <a:t>Most sentences have two types of word: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content words </a:t>
            </a:r>
          </a:p>
          <a:p>
            <a:r>
              <a:rPr lang="en-US" altLang="zh-CN" sz="2400" b="1" dirty="0"/>
              <a:t>structure words</a:t>
            </a:r>
            <a:r>
              <a:rPr lang="en-US" altLang="zh-CN" sz="2400" dirty="0"/>
              <a:t> 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Content words</a:t>
            </a:r>
            <a:r>
              <a:rPr lang="en-US" altLang="zh-CN" sz="2400" dirty="0"/>
              <a:t> are the key words of a sentence. They are the important words that carry the meaning or sense. </a:t>
            </a:r>
          </a:p>
          <a:p>
            <a:r>
              <a:rPr lang="en-US" altLang="zh-CN" sz="2400" b="1" dirty="0"/>
              <a:t>Structure words</a:t>
            </a:r>
            <a:r>
              <a:rPr lang="en-US" altLang="zh-CN" sz="2400" dirty="0"/>
              <a:t> are not very important words. They are small, simple words that make the sentence correct grammatically.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If you remove the structure words from a sentence, you will probably still understand the sentence.</a:t>
            </a:r>
          </a:p>
        </p:txBody>
      </p:sp>
    </p:spTree>
    <p:extLst>
      <p:ext uri="{BB962C8B-B14F-4D97-AF65-F5344CB8AC3E}">
        <p14:creationId xmlns:p14="http://schemas.microsoft.com/office/powerpoint/2010/main" val="1237829549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286000"/>
            <a:ext cx="4282440" cy="274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/>
              <a:t>	Phonetics is defined as the study of the sounds of human speech using the mouth, throat, nasal and sinus cavities, and lungs. </a:t>
            </a: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93701" y="1133685"/>
            <a:ext cx="3864530" cy="47337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800" dirty="0"/>
              <a:t>Rules for Sentence Stress in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zh-CN" dirty="0"/>
              <a:t>The basic rules of sentence stress are:</a:t>
            </a:r>
          </a:p>
          <a:p>
            <a:pPr marL="533400" indent="-533400">
              <a:lnSpc>
                <a:spcPct val="90000"/>
              </a:lnSpc>
            </a:pPr>
            <a:endParaRPr lang="en-US" altLang="zh-CN" dirty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dirty="0"/>
              <a:t>content words are stressed 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dirty="0"/>
              <a:t>structure words are unstressed 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dirty="0"/>
              <a:t>the time between stressed words is always the same </a:t>
            </a:r>
            <a:endParaRPr lang="zh-CN" alt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3"/>
          <p:cNvSpPr>
            <a:spLocks noChangeArrowheads="1"/>
          </p:cNvSpPr>
          <p:nvPr/>
        </p:nvSpPr>
        <p:spPr bwMode="auto">
          <a:xfrm>
            <a:off x="0" y="318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3" name="Rectangle 113"/>
          <p:cNvSpPr>
            <a:spLocks noChangeArrowheads="1"/>
          </p:cNvSpPr>
          <p:nvPr/>
        </p:nvSpPr>
        <p:spPr bwMode="auto">
          <a:xfrm>
            <a:off x="457200" y="1531203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 dirty="0"/>
              <a:t>Imagine that you receive this telegram message: </a:t>
            </a:r>
          </a:p>
          <a:p>
            <a:endParaRPr lang="en-US" altLang="zh-CN" sz="2400" dirty="0"/>
          </a:p>
        </p:txBody>
      </p:sp>
      <p:graphicFrame>
        <p:nvGraphicFramePr>
          <p:cNvPr id="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09068"/>
              </p:ext>
            </p:extLst>
          </p:nvPr>
        </p:nvGraphicFramePr>
        <p:xfrm>
          <a:off x="723900" y="2286000"/>
          <a:ext cx="7696200" cy="365760"/>
        </p:xfrm>
        <a:graphic>
          <a:graphicData uri="http://schemas.openxmlformats.org/drawingml/2006/table">
            <a:tbl>
              <a:tblPr/>
              <a:tblGrid>
                <a:gridCol w="5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SELL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GONE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FRANCE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28286"/>
              </p:ext>
            </p:extLst>
          </p:nvPr>
        </p:nvGraphicFramePr>
        <p:xfrm>
          <a:off x="676275" y="3063240"/>
          <a:ext cx="7781925" cy="365760"/>
        </p:xfrm>
        <a:graphic>
          <a:graphicData uri="http://schemas.openxmlformats.org/drawingml/2006/table">
            <a:tbl>
              <a:tblPr/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17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SELL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’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GONE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FRANCE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403341"/>
              </p:ext>
            </p:extLst>
          </p:nvPr>
        </p:nvGraphicFramePr>
        <p:xfrm>
          <a:off x="533400" y="3977640"/>
          <a:ext cx="8077200" cy="365760"/>
        </p:xfrm>
        <a:graphic>
          <a:graphicData uri="http://schemas.openxmlformats.org/drawingml/2006/table">
            <a:tbl>
              <a:tblPr/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Will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you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SELL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because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’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GONE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FRANCE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257739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Tone</a:t>
            </a:r>
            <a:endParaRPr lang="en-IN" altLang="en-US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400" dirty="0"/>
              <a:t>A unit of speech bounded by pauses has movement, of music and rhythm, associated with the pitch of voice. This certain pattern of voice movement is called 'tone'.</a:t>
            </a:r>
          </a:p>
          <a:p>
            <a:r>
              <a:rPr lang="en-IN" altLang="en-US" sz="2400" dirty="0"/>
              <a:t>By means of tones, speakers signal whether to refer, proclaim, agree, disagree, question or hesitate, or indicate completion and continuation of turn-taking, in speech. </a:t>
            </a:r>
          </a:p>
        </p:txBody>
      </p:sp>
    </p:spTree>
    <p:extLst>
      <p:ext uri="{BB962C8B-B14F-4D97-AF65-F5344CB8AC3E}">
        <p14:creationId xmlns:p14="http://schemas.microsoft.com/office/powerpoint/2010/main" val="3251360888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Types</a:t>
            </a:r>
            <a:br>
              <a:rPr lang="en-US" altLang="en-US"/>
            </a:br>
            <a:endParaRPr lang="en-IN" altLang="en-US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fall </a:t>
            </a:r>
          </a:p>
          <a:p>
            <a:r>
              <a:rPr lang="en-IN" altLang="en-US" dirty="0"/>
              <a:t>low-rise </a:t>
            </a:r>
          </a:p>
          <a:p>
            <a:r>
              <a:rPr lang="en-IN" altLang="en-US" dirty="0"/>
              <a:t>high-rise </a:t>
            </a:r>
          </a:p>
          <a:p>
            <a:r>
              <a:rPr lang="en-IN" altLang="en-US" dirty="0"/>
              <a:t>fall-rise </a:t>
            </a:r>
          </a:p>
        </p:txBody>
      </p:sp>
    </p:spTree>
    <p:extLst>
      <p:ext uri="{BB962C8B-B14F-4D97-AF65-F5344CB8AC3E}">
        <p14:creationId xmlns:p14="http://schemas.microsoft.com/office/powerpoint/2010/main" val="4068937311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7477125" cy="915987"/>
          </a:xfrm>
        </p:spPr>
        <p:txBody>
          <a:bodyPr/>
          <a:lstStyle/>
          <a:p>
            <a:r>
              <a:rPr lang="en-IN" altLang="en-US" b="1"/>
              <a:t>Fall (A Falling Tone)</a:t>
            </a:r>
            <a:endParaRPr lang="en-IN" altLang="en-US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63525" y="1676400"/>
            <a:ext cx="7386638" cy="4419600"/>
          </a:xfrm>
        </p:spPr>
        <p:txBody>
          <a:bodyPr>
            <a:normAutofit/>
          </a:bodyPr>
          <a:lstStyle/>
          <a:p>
            <a:r>
              <a:rPr lang="en-IN" altLang="en-US" sz="2800" dirty="0"/>
              <a:t>A falling tone is by far the most common used tone of all. It signals a sense of finality, completion, belief in the content of the utterance, and so on.</a:t>
            </a:r>
          </a:p>
          <a:p>
            <a:r>
              <a:rPr lang="en-IN" altLang="en-US" sz="2800" dirty="0"/>
              <a:t> A speaker, by choosing a falling tone, also indicates to the addressee that that is all he has to say, and offers a chance (turn-taking) to the addressee to comment on, agree or disagree with, or add to his utterance.</a:t>
            </a:r>
          </a:p>
        </p:txBody>
      </p:sp>
    </p:spTree>
    <p:extLst>
      <p:ext uri="{BB962C8B-B14F-4D97-AF65-F5344CB8AC3E}">
        <p14:creationId xmlns:p14="http://schemas.microsoft.com/office/powerpoint/2010/main" val="3501048265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19075" y="0"/>
            <a:ext cx="7477125" cy="714375"/>
          </a:xfrm>
        </p:spPr>
        <p:txBody>
          <a:bodyPr>
            <a:normAutofit fontScale="90000"/>
          </a:bodyPr>
          <a:lstStyle/>
          <a:p>
            <a:r>
              <a:rPr lang="en-US" altLang="en-US" sz="3600"/>
              <a:t>Example</a:t>
            </a:r>
            <a:r>
              <a:rPr lang="en-US" altLang="en-US" sz="4400"/>
              <a:t> </a:t>
            </a:r>
            <a:endParaRPr lang="en-IN" altLang="en-US" sz="440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63525" y="1524000"/>
            <a:ext cx="7386638" cy="5119688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IN" altLang="en-US" sz="1800" dirty="0"/>
              <a:t>Consequences of his unacceptable </a:t>
            </a:r>
            <a:r>
              <a:rPr lang="en-IN" altLang="en-US" sz="1800" dirty="0" err="1"/>
              <a:t>behavior</a:t>
            </a:r>
            <a:r>
              <a:rPr lang="en-IN" altLang="en-US" sz="1800" dirty="0"/>
              <a:t>. </a:t>
            </a:r>
          </a:p>
          <a:p>
            <a:r>
              <a:rPr lang="en-IN" altLang="en-US" sz="1800" dirty="0"/>
              <a:t>I'll re</a:t>
            </a:r>
            <a:r>
              <a:rPr lang="en-IN" altLang="en-US" sz="1800" u="sng" dirty="0"/>
              <a:t>port</a:t>
            </a:r>
            <a:r>
              <a:rPr lang="en-IN" altLang="en-US" sz="1800" dirty="0"/>
              <a:t> you to the </a:t>
            </a:r>
            <a:r>
              <a:rPr lang="en-IN" altLang="en-US" sz="1800" u="sng" dirty="0" err="1"/>
              <a:t>HEAD</a:t>
            </a:r>
            <a:r>
              <a:rPr lang="en-IN" altLang="en-US" sz="1800" dirty="0" err="1"/>
              <a:t>master</a:t>
            </a:r>
            <a:endParaRPr lang="en-IN" altLang="en-US" sz="1800" dirty="0"/>
          </a:p>
          <a:p>
            <a:pPr>
              <a:buFontTx/>
              <a:buNone/>
            </a:pPr>
            <a:r>
              <a:rPr lang="en-IN" altLang="en-US" sz="1800" dirty="0"/>
              <a:t>A falling tone may be used in referring expressions as well. </a:t>
            </a:r>
          </a:p>
          <a:p>
            <a:r>
              <a:rPr lang="en-IN" altLang="en-US" sz="1800" dirty="0"/>
              <a:t>I've </a:t>
            </a:r>
            <a:r>
              <a:rPr lang="en-IN" altLang="en-US" sz="1800" u="sng" dirty="0"/>
              <a:t>spo</a:t>
            </a:r>
            <a:r>
              <a:rPr lang="en-IN" altLang="en-US" sz="1800" dirty="0"/>
              <a:t>ken with the </a:t>
            </a:r>
            <a:r>
              <a:rPr lang="en-IN" altLang="en-US" sz="1800" u="sng" dirty="0" err="1"/>
              <a:t>CLEA</a:t>
            </a:r>
            <a:r>
              <a:rPr lang="en-IN" altLang="en-US" sz="1800" dirty="0" err="1"/>
              <a:t>ner</a:t>
            </a:r>
            <a:r>
              <a:rPr lang="en-IN" altLang="en-US" sz="1800" dirty="0"/>
              <a:t>.</a:t>
            </a:r>
          </a:p>
          <a:p>
            <a:pPr>
              <a:buFontTx/>
              <a:buNone/>
            </a:pPr>
            <a:r>
              <a:rPr lang="en-IN" altLang="en-US" sz="1800" dirty="0"/>
              <a:t>Questions that begin with </a:t>
            </a:r>
            <a:r>
              <a:rPr lang="en-IN" altLang="en-US" sz="1800" dirty="0" err="1"/>
              <a:t>wh</a:t>
            </a:r>
            <a:r>
              <a:rPr lang="en-IN" altLang="en-US" sz="1800" dirty="0"/>
              <a:t>-questions are generally pronounced with a falling tone: </a:t>
            </a:r>
          </a:p>
          <a:p>
            <a:r>
              <a:rPr lang="en-IN" altLang="en-US" sz="1800" u="sng" dirty="0"/>
              <a:t>Where</a:t>
            </a:r>
            <a:r>
              <a:rPr lang="en-IN" altLang="en-US" sz="1800" dirty="0"/>
              <a:t> is the </a:t>
            </a:r>
            <a:r>
              <a:rPr lang="en-IN" altLang="en-US" sz="1800" u="sng" dirty="0" err="1"/>
              <a:t>PEN</a:t>
            </a:r>
            <a:r>
              <a:rPr lang="en-IN" altLang="en-US" sz="1800" dirty="0" err="1"/>
              <a:t>cil</a:t>
            </a:r>
            <a:r>
              <a:rPr lang="en-IN" altLang="en-US" sz="1800" dirty="0"/>
              <a:t>?</a:t>
            </a:r>
          </a:p>
          <a:p>
            <a:pPr>
              <a:buFontTx/>
              <a:buNone/>
            </a:pPr>
            <a:r>
              <a:rPr lang="en-IN" altLang="en-US" sz="1800" dirty="0"/>
              <a:t>Imperative statements have a falling tone. </a:t>
            </a:r>
          </a:p>
          <a:p>
            <a:r>
              <a:rPr lang="en-IN" altLang="en-US" sz="1800" dirty="0"/>
              <a:t>i) </a:t>
            </a:r>
            <a:r>
              <a:rPr lang="en-IN" altLang="en-US" sz="1800" u="sng" dirty="0"/>
              <a:t>Go</a:t>
            </a:r>
            <a:r>
              <a:rPr lang="en-IN" altLang="en-US" sz="1800" dirty="0"/>
              <a:t> and </a:t>
            </a:r>
            <a:r>
              <a:rPr lang="en-IN" altLang="en-US" sz="1800" u="sng" dirty="0"/>
              <a:t>see</a:t>
            </a:r>
            <a:r>
              <a:rPr lang="en-IN" altLang="en-US" sz="1800" dirty="0"/>
              <a:t> a </a:t>
            </a:r>
            <a:r>
              <a:rPr lang="en-IN" altLang="en-US" sz="1800" u="sng" dirty="0" err="1"/>
              <a:t>DOC</a:t>
            </a:r>
            <a:r>
              <a:rPr lang="en-IN" altLang="en-US" sz="1800" dirty="0" err="1"/>
              <a:t>tor</a:t>
            </a:r>
            <a:r>
              <a:rPr lang="en-IN" altLang="en-US" sz="1800" dirty="0"/>
              <a:t>. </a:t>
            </a:r>
          </a:p>
          <a:p>
            <a:pPr>
              <a:buFontTx/>
              <a:buNone/>
            </a:pPr>
            <a:r>
              <a:rPr lang="en-IN" altLang="en-US" sz="1800" dirty="0"/>
              <a:t>Requests or orders have a falling tone too. </a:t>
            </a:r>
          </a:p>
          <a:p>
            <a:r>
              <a:rPr lang="en-IN" altLang="en-US" sz="1800" dirty="0"/>
              <a:t>i) </a:t>
            </a:r>
            <a:r>
              <a:rPr lang="en-IN" altLang="en-US" sz="1800" u="sng" dirty="0"/>
              <a:t>Please</a:t>
            </a:r>
            <a:r>
              <a:rPr lang="en-IN" altLang="en-US" sz="1800" dirty="0"/>
              <a:t> sit </a:t>
            </a:r>
            <a:r>
              <a:rPr lang="en-IN" altLang="en-US" sz="1800" u="sng" dirty="0"/>
              <a:t>DOWN</a:t>
            </a:r>
            <a:r>
              <a:rPr lang="en-IN" altLang="en-US" sz="1800" dirty="0"/>
              <a:t> </a:t>
            </a:r>
          </a:p>
          <a:p>
            <a:pPr>
              <a:buFontTx/>
              <a:buNone/>
            </a:pPr>
            <a:r>
              <a:rPr lang="en-IN" altLang="en-US" sz="1800" dirty="0"/>
              <a:t>Exclamations: </a:t>
            </a:r>
          </a:p>
          <a:p>
            <a:r>
              <a:rPr lang="en-IN" altLang="en-US" sz="1800" u="sng" dirty="0"/>
              <a:t>Watch</a:t>
            </a:r>
            <a:r>
              <a:rPr lang="en-IN" altLang="en-US" sz="1800" dirty="0"/>
              <a:t> </a:t>
            </a:r>
            <a:r>
              <a:rPr lang="en-IN" altLang="en-US" sz="1800" u="sng" dirty="0"/>
              <a:t>OUT!</a:t>
            </a:r>
            <a:endParaRPr lang="en-IN" altLang="en-US" sz="1800" dirty="0"/>
          </a:p>
          <a:p>
            <a:pPr>
              <a:buFontTx/>
              <a:buNone/>
            </a:pPr>
            <a:r>
              <a:rPr lang="en-IN" altLang="en-US" sz="1800" dirty="0"/>
              <a:t>Yes/No questions and tag questions seeking or expecting confirmation</a:t>
            </a:r>
          </a:p>
          <a:p>
            <a:r>
              <a:rPr lang="en-IN" altLang="en-US" sz="1800" dirty="0"/>
              <a:t>a) You </a:t>
            </a:r>
            <a:r>
              <a:rPr lang="en-IN" altLang="en-US" sz="1800" u="sng" dirty="0"/>
              <a:t>like</a:t>
            </a:r>
            <a:r>
              <a:rPr lang="en-IN" altLang="en-US" sz="1800" dirty="0"/>
              <a:t> it, </a:t>
            </a:r>
            <a:r>
              <a:rPr lang="en-IN" altLang="en-US" sz="1800" u="sng" dirty="0"/>
              <a:t>DON'T</a:t>
            </a:r>
            <a:r>
              <a:rPr lang="en-IN" altLang="en-US" sz="1800" dirty="0"/>
              <a:t> you? </a:t>
            </a:r>
            <a:br>
              <a:rPr lang="en-IN" altLang="en-US" sz="1800" dirty="0"/>
            </a:br>
            <a:r>
              <a:rPr lang="en-IN" altLang="en-US" sz="1800" dirty="0"/>
              <a:t>b) </a:t>
            </a:r>
            <a:r>
              <a:rPr lang="en-IN" altLang="en-US" sz="1800" u="sng" dirty="0"/>
              <a:t>YEES.</a:t>
            </a:r>
            <a:endParaRPr lang="en-IN" altLang="en-US" sz="1800" dirty="0"/>
          </a:p>
          <a:p>
            <a:pPr>
              <a:buFontTx/>
              <a:buNone/>
            </a:pPr>
            <a:r>
              <a:rPr lang="en-IN" altLang="en-US" sz="1800" dirty="0"/>
              <a:t>Here it is used when it is sure that the answer is yes. </a:t>
            </a:r>
          </a:p>
          <a:p>
            <a:r>
              <a:rPr lang="en-IN" altLang="en-US" sz="1800" u="sng" dirty="0"/>
              <a:t>Have</a:t>
            </a:r>
            <a:r>
              <a:rPr lang="en-IN" altLang="en-US" sz="1800" dirty="0"/>
              <a:t> you </a:t>
            </a:r>
            <a:r>
              <a:rPr lang="en-IN" altLang="en-US" sz="1800" u="sng" dirty="0"/>
              <a:t>MET</a:t>
            </a:r>
            <a:r>
              <a:rPr lang="en-IN" altLang="en-US" sz="1800" dirty="0"/>
              <a:t> him? </a:t>
            </a:r>
            <a:br>
              <a:rPr lang="en-IN" altLang="en-US" sz="1800" dirty="0"/>
            </a:br>
            <a:r>
              <a:rPr lang="en-IN" altLang="en-US" sz="1800" dirty="0"/>
              <a:t>b) </a:t>
            </a:r>
            <a:r>
              <a:rPr lang="en-IN" altLang="en-US" sz="1800" u="sng" dirty="0"/>
              <a:t>YES.</a:t>
            </a:r>
            <a:endParaRPr lang="en-IN" altLang="en-US" sz="1800" dirty="0"/>
          </a:p>
          <a:p>
            <a:endParaRPr lang="en-I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1715002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Low Rise (A </a:t>
            </a:r>
            <a:r>
              <a:rPr lang="en-IN" sz="3200" dirty="0"/>
              <a:t>Rising</a:t>
            </a:r>
            <a:r>
              <a:rPr lang="en-IN" sz="4800" dirty="0"/>
              <a:t> Tone)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IN" sz="2000" dirty="0"/>
              <a:t>This tone is used in genuine 'Yes/No' questions where the speaker is sure that he does not know the answer, and that the addressee knows the answer. Such Yes/No questions are uttered with a rising tone. For instance, consider the following question uttered with a rising tone, the answer of which could be either of the three options: </a:t>
            </a:r>
          </a:p>
          <a:p>
            <a:pPr lvl="2">
              <a:buFontTx/>
              <a:buNone/>
              <a:defRPr/>
            </a:pPr>
            <a:r>
              <a:rPr lang="en-IN" sz="2000" dirty="0"/>
              <a:t>   A) </a:t>
            </a:r>
            <a:r>
              <a:rPr lang="en-IN" sz="2000" u="sng" dirty="0"/>
              <a:t>Isn't</a:t>
            </a:r>
            <a:r>
              <a:rPr lang="en-IN" sz="2000" dirty="0"/>
              <a:t> he </a:t>
            </a:r>
            <a:r>
              <a:rPr lang="en-IN" sz="2000" u="sng" dirty="0"/>
              <a:t>NICE</a:t>
            </a:r>
            <a:r>
              <a:rPr lang="en-IN" sz="2000" dirty="0"/>
              <a:t> </a:t>
            </a:r>
          </a:p>
          <a:p>
            <a:pPr lvl="2">
              <a:buFontTx/>
              <a:buNone/>
              <a:defRPr/>
            </a:pPr>
            <a:r>
              <a:rPr lang="en-IN" sz="2000" dirty="0"/>
              <a:t>   B) </a:t>
            </a:r>
            <a:r>
              <a:rPr lang="en-IN" sz="2000" dirty="0" err="1"/>
              <a:t>i</a:t>
            </a:r>
            <a:r>
              <a:rPr lang="en-IN" sz="2000" dirty="0"/>
              <a:t>) Yes. </a:t>
            </a:r>
            <a:br>
              <a:rPr lang="en-IN" sz="2000" dirty="0"/>
            </a:br>
            <a:r>
              <a:rPr lang="en-IN" sz="2000" dirty="0"/>
              <a:t>    ii) No. </a:t>
            </a:r>
            <a:br>
              <a:rPr lang="en-IN" sz="2000" dirty="0"/>
            </a:br>
            <a:r>
              <a:rPr lang="en-IN" sz="2000" dirty="0"/>
              <a:t>    iii) I don't know.</a:t>
            </a:r>
          </a:p>
          <a:p>
            <a:pPr>
              <a:defRPr/>
            </a:pPr>
            <a:r>
              <a:rPr lang="en-IN" sz="2000" dirty="0"/>
              <a:t>Compare the above example with the following example, which is uttered with a falling tone, and which can only have one appropriate answer in the context: </a:t>
            </a:r>
          </a:p>
          <a:p>
            <a:pPr lvl="2">
              <a:buFontTx/>
              <a:buNone/>
              <a:defRPr/>
            </a:pPr>
            <a:r>
              <a:rPr lang="en-IN" sz="2000" dirty="0"/>
              <a:t>   a) </a:t>
            </a:r>
            <a:r>
              <a:rPr lang="en-IN" sz="2000" u="sng" dirty="0"/>
              <a:t>Isn't</a:t>
            </a:r>
            <a:r>
              <a:rPr lang="en-IN" sz="2000" dirty="0"/>
              <a:t> he </a:t>
            </a:r>
            <a:r>
              <a:rPr lang="en-IN" sz="2000" u="sng" dirty="0"/>
              <a:t>NICE</a:t>
            </a:r>
            <a:r>
              <a:rPr lang="en-IN" sz="2000" dirty="0"/>
              <a:t> </a:t>
            </a:r>
          </a:p>
          <a:p>
            <a:pPr lvl="2">
              <a:buFontTx/>
              <a:buNone/>
              <a:defRPr/>
            </a:pPr>
            <a:r>
              <a:rPr lang="en-IN" sz="2000" dirty="0"/>
              <a:t>   b) </a:t>
            </a:r>
            <a:r>
              <a:rPr lang="en-IN" sz="2000" u="sng" dirty="0"/>
              <a:t>YES.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High Rise (A Rising Tone)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sz="2400" dirty="0"/>
              <a:t>If the tonic stress is uttered with extra pitch height, as in the following intonation units, we may think that the speaker is asking for a repetition or clarification, or indicating disbelief. </a:t>
            </a:r>
          </a:p>
          <a:p>
            <a:pPr>
              <a:defRPr/>
            </a:pPr>
            <a:r>
              <a:rPr lang="en-US" sz="2400" dirty="0"/>
              <a:t>Examples </a:t>
            </a:r>
            <a:endParaRPr lang="en-IN" sz="2400" dirty="0"/>
          </a:p>
          <a:p>
            <a:pPr lvl="1">
              <a:defRPr/>
            </a:pPr>
            <a:r>
              <a:rPr lang="en-IN" sz="2000" dirty="0"/>
              <a:t>a) I'm </a:t>
            </a:r>
            <a:r>
              <a:rPr lang="en-IN" sz="2000" u="sng" dirty="0"/>
              <a:t>ta</a:t>
            </a:r>
            <a:r>
              <a:rPr lang="en-IN" sz="2000" dirty="0"/>
              <a:t>king up </a:t>
            </a:r>
            <a:r>
              <a:rPr lang="en-IN" sz="2000" u="sng" dirty="0"/>
              <a:t>graphology </a:t>
            </a:r>
            <a:r>
              <a:rPr lang="en-IN" sz="2000" dirty="0"/>
              <a:t> this </a:t>
            </a:r>
            <a:r>
              <a:rPr lang="en-IN" sz="2000" u="sng" dirty="0"/>
              <a:t>vacation</a:t>
            </a:r>
            <a:r>
              <a:rPr lang="en-IN" sz="2000" dirty="0"/>
              <a:t>. </a:t>
            </a:r>
            <a:br>
              <a:rPr lang="en-IN" sz="2000" dirty="0"/>
            </a:br>
            <a:r>
              <a:rPr lang="en-IN" sz="2000" dirty="0"/>
              <a:t>b) </a:t>
            </a:r>
            <a:r>
              <a:rPr lang="en-IN" sz="2000" u="sng" dirty="0"/>
              <a:t>Ta</a:t>
            </a:r>
            <a:r>
              <a:rPr lang="en-IN" sz="2000" dirty="0"/>
              <a:t>king up </a:t>
            </a:r>
            <a:r>
              <a:rPr lang="en-IN" sz="2000" u="sng" dirty="0"/>
              <a:t>WHAT?</a:t>
            </a:r>
            <a:r>
              <a:rPr lang="en-IN" sz="2000" dirty="0"/>
              <a:t> (clarification) </a:t>
            </a:r>
          </a:p>
          <a:p>
            <a:pPr lvl="1">
              <a:defRPr/>
            </a:pPr>
            <a:r>
              <a:rPr lang="en-IN" sz="2000" dirty="0"/>
              <a:t>a) She </a:t>
            </a:r>
            <a:r>
              <a:rPr lang="en-IN" sz="2000" u="sng" dirty="0"/>
              <a:t>passed</a:t>
            </a:r>
            <a:r>
              <a:rPr lang="en-IN" sz="2000" dirty="0"/>
              <a:t> her </a:t>
            </a:r>
            <a:r>
              <a:rPr lang="en-IN" sz="2000" dirty="0" err="1"/>
              <a:t>DRIving</a:t>
            </a:r>
            <a:r>
              <a:rPr lang="en-IN" sz="2000" dirty="0"/>
              <a:t> </a:t>
            </a:r>
            <a:r>
              <a:rPr lang="en-IN" sz="2000" u="sng" dirty="0"/>
              <a:t>test.</a:t>
            </a:r>
            <a:r>
              <a:rPr lang="en-IN" sz="2000" dirty="0"/>
              <a:t> </a:t>
            </a:r>
            <a:br>
              <a:rPr lang="en-IN" sz="2000" dirty="0"/>
            </a:br>
            <a:r>
              <a:rPr lang="en-IN" sz="2000" dirty="0"/>
              <a:t>b) She </a:t>
            </a:r>
            <a:r>
              <a:rPr lang="en-IN" sz="2000" u="sng" dirty="0"/>
              <a:t>PASSED?</a:t>
            </a:r>
            <a:r>
              <a:rPr lang="en-IN" sz="2000" dirty="0"/>
              <a:t> (disbelief)</a:t>
            </a:r>
          </a:p>
          <a:p>
            <a:pPr>
              <a:defRPr/>
            </a:pPr>
            <a:endParaRPr lang="en-IN" sz="2400" dirty="0"/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19075" y="0"/>
            <a:ext cx="7477125" cy="1000125"/>
          </a:xfrm>
        </p:spPr>
        <p:txBody>
          <a:bodyPr/>
          <a:lstStyle/>
          <a:p>
            <a:r>
              <a:rPr lang="en-IN" altLang="en-US"/>
              <a:t>Fall Rise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525" y="1600200"/>
            <a:ext cx="7386638" cy="4495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IN" sz="2800" dirty="0"/>
              <a:t>Fall-rise signals dependency, continuity, and non-finality. It generally occurs in sentence non-final intonation units.</a:t>
            </a:r>
          </a:p>
          <a:p>
            <a:pPr>
              <a:defRPr/>
            </a:pPr>
            <a:r>
              <a:rPr lang="en-IN" sz="2800" dirty="0"/>
              <a:t> Consider the following in which the former of the intonation units are uttered with a fall-rise tone (the slash indicates a pause): </a:t>
            </a:r>
          </a:p>
          <a:p>
            <a:pPr>
              <a:buNone/>
              <a:defRPr/>
            </a:pPr>
            <a:r>
              <a:rPr lang="en-US" sz="2800" dirty="0"/>
              <a:t> </a:t>
            </a:r>
            <a:endParaRPr lang="en-IN" sz="2800" dirty="0"/>
          </a:p>
          <a:p>
            <a:pPr lvl="1">
              <a:defRPr/>
            </a:pPr>
            <a:r>
              <a:rPr lang="en-IN" u="sng" dirty="0">
                <a:ea typeface="+mn-ea"/>
              </a:rPr>
              <a:t>Pri</a:t>
            </a:r>
            <a:r>
              <a:rPr lang="en-IN" dirty="0">
                <a:ea typeface="+mn-ea"/>
              </a:rPr>
              <a:t>vate </a:t>
            </a:r>
            <a:r>
              <a:rPr lang="en-IN" dirty="0" err="1">
                <a:ea typeface="+mn-ea"/>
              </a:rPr>
              <a:t>enter</a:t>
            </a:r>
            <a:r>
              <a:rPr lang="en-IN" u="sng" dirty="0" err="1">
                <a:ea typeface="+mn-ea"/>
              </a:rPr>
              <a:t>PRISE</a:t>
            </a:r>
            <a:r>
              <a:rPr lang="en-IN" dirty="0">
                <a:ea typeface="+mn-ea"/>
              </a:rPr>
              <a:t> / is </a:t>
            </a:r>
            <a:r>
              <a:rPr lang="en-IN" u="sng" dirty="0">
                <a:ea typeface="+mn-ea"/>
              </a:rPr>
              <a:t>al</a:t>
            </a:r>
            <a:r>
              <a:rPr lang="en-IN" dirty="0">
                <a:ea typeface="+mn-ea"/>
              </a:rPr>
              <a:t>ways </a:t>
            </a:r>
            <a:r>
              <a:rPr lang="en-IN" u="sng" dirty="0" err="1">
                <a:ea typeface="+mn-ea"/>
              </a:rPr>
              <a:t>EF</a:t>
            </a:r>
            <a:r>
              <a:rPr lang="en-IN" dirty="0" err="1">
                <a:ea typeface="+mn-ea"/>
              </a:rPr>
              <a:t>ficient</a:t>
            </a:r>
            <a:r>
              <a:rPr lang="en-IN" dirty="0">
                <a:ea typeface="+mn-ea"/>
              </a:rPr>
              <a:t>. </a:t>
            </a:r>
          </a:p>
          <a:p>
            <a:pPr lvl="1">
              <a:defRPr/>
            </a:pPr>
            <a:r>
              <a:rPr lang="en-IN" dirty="0">
                <a:ea typeface="+mn-ea"/>
              </a:rPr>
              <a:t>A </a:t>
            </a:r>
            <a:r>
              <a:rPr lang="en-IN" u="sng" dirty="0">
                <a:ea typeface="+mn-ea"/>
              </a:rPr>
              <a:t>quick</a:t>
            </a:r>
            <a:r>
              <a:rPr lang="en-IN" dirty="0">
                <a:ea typeface="+mn-ea"/>
              </a:rPr>
              <a:t> tour of the </a:t>
            </a:r>
            <a:r>
              <a:rPr lang="en-IN" u="sng" dirty="0" err="1">
                <a:ea typeface="+mn-ea"/>
              </a:rPr>
              <a:t>CI</a:t>
            </a:r>
            <a:r>
              <a:rPr lang="en-IN" dirty="0" err="1">
                <a:ea typeface="+mn-ea"/>
              </a:rPr>
              <a:t>ty</a:t>
            </a:r>
            <a:r>
              <a:rPr lang="en-IN" dirty="0">
                <a:ea typeface="+mn-ea"/>
              </a:rPr>
              <a:t> / would be </a:t>
            </a:r>
            <a:r>
              <a:rPr lang="en-IN" u="sng" dirty="0">
                <a:ea typeface="+mn-ea"/>
              </a:rPr>
              <a:t>NICE</a:t>
            </a:r>
            <a:r>
              <a:rPr lang="en-IN" dirty="0">
                <a:ea typeface="+mn-ea"/>
              </a:rPr>
              <a:t>. </a:t>
            </a:r>
          </a:p>
          <a:p>
            <a:pPr lvl="1">
              <a:defRPr/>
            </a:pPr>
            <a:r>
              <a:rPr lang="en-IN" dirty="0" err="1">
                <a:ea typeface="+mn-ea"/>
              </a:rPr>
              <a:t>Pre</a:t>
            </a:r>
            <a:r>
              <a:rPr lang="en-IN" u="sng" dirty="0" err="1">
                <a:ea typeface="+mn-ea"/>
              </a:rPr>
              <a:t>SU</a:t>
            </a:r>
            <a:r>
              <a:rPr lang="en-IN" dirty="0" err="1">
                <a:ea typeface="+mn-ea"/>
              </a:rPr>
              <a:t>mably</a:t>
            </a:r>
            <a:r>
              <a:rPr lang="en-IN" dirty="0">
                <a:ea typeface="+mn-ea"/>
              </a:rPr>
              <a:t> / he </a:t>
            </a:r>
            <a:r>
              <a:rPr lang="en-IN" u="sng" dirty="0">
                <a:ea typeface="+mn-ea"/>
              </a:rPr>
              <a:t>thinks</a:t>
            </a:r>
            <a:r>
              <a:rPr lang="en-IN" dirty="0">
                <a:ea typeface="+mn-ea"/>
              </a:rPr>
              <a:t> he </a:t>
            </a:r>
            <a:r>
              <a:rPr lang="en-IN" u="sng" dirty="0">
                <a:ea typeface="+mn-ea"/>
              </a:rPr>
              <a:t>CAN.</a:t>
            </a:r>
            <a:r>
              <a:rPr lang="en-IN" dirty="0">
                <a:ea typeface="+mn-ea"/>
              </a:rPr>
              <a:t> </a:t>
            </a:r>
          </a:p>
          <a:p>
            <a:pPr lvl="1">
              <a:defRPr/>
            </a:pPr>
            <a:r>
              <a:rPr lang="en-IN" u="sng" dirty="0">
                <a:ea typeface="+mn-ea"/>
              </a:rPr>
              <a:t>U</a:t>
            </a:r>
            <a:r>
              <a:rPr lang="en-IN" dirty="0">
                <a:ea typeface="+mn-ea"/>
              </a:rPr>
              <a:t>sually / he </a:t>
            </a:r>
            <a:r>
              <a:rPr lang="en-IN" u="sng" dirty="0">
                <a:ea typeface="+mn-ea"/>
              </a:rPr>
              <a:t>comes</a:t>
            </a:r>
            <a:r>
              <a:rPr lang="en-IN" dirty="0">
                <a:ea typeface="+mn-ea"/>
              </a:rPr>
              <a:t> on </a:t>
            </a:r>
            <a:r>
              <a:rPr lang="en-IN" u="sng" dirty="0" err="1">
                <a:ea typeface="+mn-ea"/>
              </a:rPr>
              <a:t>SUN</a:t>
            </a:r>
            <a:r>
              <a:rPr lang="en-IN" dirty="0" err="1">
                <a:ea typeface="+mn-ea"/>
              </a:rPr>
              <a:t>day</a:t>
            </a:r>
            <a:r>
              <a:rPr lang="en-IN" dirty="0">
                <a:ea typeface="+mn-ea"/>
              </a:rPr>
              <a:t>.</a:t>
            </a:r>
          </a:p>
          <a:p>
            <a:pPr>
              <a:defRPr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11699014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endParaRPr lang="en-US" sz="5400" dirty="0"/>
          </a:p>
          <a:p>
            <a:pPr algn="ctr">
              <a:buNone/>
            </a:pPr>
            <a:r>
              <a:rPr 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THANKYOU</a:t>
            </a:r>
            <a:endParaRPr lang="en-US" sz="5400" dirty="0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Three Branches of Phonetics </a:t>
            </a:r>
            <a:r>
              <a:rPr lang="en-US" sz="1400" dirty="0"/>
              <a:t>(1/2)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Three Branches of Phonetics</a:t>
            </a:r>
            <a:r>
              <a:rPr lang="en-US" dirty="0"/>
              <a:t> </a:t>
            </a:r>
            <a:r>
              <a:rPr lang="en-US" sz="1400" dirty="0"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Acoustic Phonetics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This is the study of the sound waves made by the human vocal organs for communication and how the sounds are transmitted. </a:t>
            </a:r>
          </a:p>
          <a:p>
            <a:endParaRPr lang="en-US" dirty="0"/>
          </a:p>
          <a:p>
            <a:r>
              <a:rPr lang="en-US" b="1" dirty="0"/>
              <a:t>Auditory Phonetics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	</a:t>
            </a:r>
            <a:r>
              <a:rPr lang="en-US" dirty="0"/>
              <a:t>How we perceive and hear sounds and </a:t>
            </a:r>
          </a:p>
          <a:p>
            <a:pPr>
              <a:buNone/>
            </a:pPr>
            <a:r>
              <a:rPr lang="en-US" dirty="0"/>
              <a:t>		How the ear, brain and auditory nerve perceives the sounds</a:t>
            </a:r>
          </a:p>
          <a:p>
            <a:pPr>
              <a:buNone/>
            </a:pPr>
            <a:r>
              <a:rPr lang="en-US" dirty="0"/>
              <a:t>		The physiological processes involved in the reception of speech</a:t>
            </a:r>
          </a:p>
          <a:p>
            <a:endParaRPr lang="en-US" dirty="0"/>
          </a:p>
          <a:p>
            <a:r>
              <a:rPr lang="en-US" b="1" dirty="0" err="1"/>
              <a:t>Articulatory</a:t>
            </a:r>
            <a:r>
              <a:rPr lang="en-US" b="1" dirty="0"/>
              <a:t> Phonetics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Movement of various parts of the vocal tract during speech. (voiceless). 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57800"/>
            <a:ext cx="7772400" cy="53340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IN" dirty="0"/>
              <a:t>do we need to study Phonetics?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10765"/>
          <a:stretch>
            <a:fillRect/>
          </a:stretch>
        </p:blipFill>
        <p:spPr bwMode="auto">
          <a:xfrm rot="19484273">
            <a:off x="1930655" y="1530830"/>
            <a:ext cx="4048023" cy="26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495800"/>
            <a:ext cx="22764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772400" cy="5867400"/>
          </a:xfrm>
        </p:spPr>
        <p:txBody>
          <a:bodyPr>
            <a:normAutofit/>
          </a:bodyPr>
          <a:lstStyle/>
          <a:p>
            <a:r>
              <a:rPr lang="en-IN" dirty="0"/>
              <a:t>		</a:t>
            </a:r>
            <a:r>
              <a:rPr lang="en-IN" dirty="0" err="1"/>
              <a:t>Ghoti</a:t>
            </a:r>
            <a:r>
              <a:rPr lang="en-IN" dirty="0"/>
              <a:t>	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			         Fish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Right Arrow 2"/>
          <p:cNvSpPr/>
          <p:nvPr/>
        </p:nvSpPr>
        <p:spPr>
          <a:xfrm>
            <a:off x="4572000" y="35052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495800"/>
            <a:ext cx="23812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2" name="AutoShape 4" descr="https://learnenglish.britishcouncil.org/sites/podcasts/files/styles/header_small/public/image/iStock_000011521682XSmall.jpg?itok=zV6Dk6v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648200"/>
            <a:ext cx="25336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dultesljobs.com/wp-content/uploads/2013/03/englsih-pronunciation-ghot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881" y="343725"/>
            <a:ext cx="8275119" cy="56760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English pronunciation is not dependent on the word spelling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Some quirkiness...</a:t>
            </a:r>
          </a:p>
        </p:txBody>
      </p:sp>
    </p:spTree>
  </p:cSld>
  <p:clrMapOvr>
    <a:masterClrMapping/>
  </p:clrMapOvr>
  <p:transition spd="med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818</TotalTime>
  <Words>1771</Words>
  <Application>Microsoft Office PowerPoint</Application>
  <PresentationFormat>On-screen Show (4:3)</PresentationFormat>
  <Paragraphs>320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黑体</vt:lpstr>
      <vt:lpstr>宋体</vt:lpstr>
      <vt:lpstr>Arial</vt:lpstr>
      <vt:lpstr>Calibri</vt:lpstr>
      <vt:lpstr>Times New Roman</vt:lpstr>
      <vt:lpstr>Verdana</vt:lpstr>
      <vt:lpstr>Wingdings 2</vt:lpstr>
      <vt:lpstr>Flow</vt:lpstr>
      <vt:lpstr>Phonetics  &amp; Intonation</vt:lpstr>
      <vt:lpstr>Overview</vt:lpstr>
      <vt:lpstr>Definition</vt:lpstr>
      <vt:lpstr>Three Branches of Phonetics (1/2)</vt:lpstr>
      <vt:lpstr>Three Branches of Phonetics (2/2)</vt:lpstr>
      <vt:lpstr>PowerPoint Presentation</vt:lpstr>
      <vt:lpstr>  Ghoti                Fish   </vt:lpstr>
      <vt:lpstr>PowerPoint Presentation</vt:lpstr>
      <vt:lpstr>English pronunciation is not dependent on the word spelling</vt:lpstr>
      <vt:lpstr>‘A’: one alphabet, many pronunciations</vt:lpstr>
      <vt:lpstr>Same Pronunciation...</vt:lpstr>
      <vt:lpstr>Same word, different pronunciations...</vt:lpstr>
      <vt:lpstr>Phonetic Symbols</vt:lpstr>
      <vt:lpstr>PowerPoint Presentation</vt:lpstr>
      <vt:lpstr>Phonetic Symbols</vt:lpstr>
      <vt:lpstr>PowerPoint Presentation</vt:lpstr>
      <vt:lpstr>INTONATION</vt:lpstr>
      <vt:lpstr>What is intonation?  Intonation is a term used to refer to the distinctive use of different patterns of pitch that carry meaningful information.  </vt:lpstr>
      <vt:lpstr>Let’s consider the following example:</vt:lpstr>
      <vt:lpstr>Pitch</vt:lpstr>
      <vt:lpstr>STRESS</vt:lpstr>
      <vt:lpstr>Understanding Syllables</vt:lpstr>
      <vt:lpstr>PowerPoint Presentation</vt:lpstr>
      <vt:lpstr>PowerPoint Presentation</vt:lpstr>
      <vt:lpstr>Word Stress Quiz</vt:lpstr>
      <vt:lpstr>Identify the stressed syllable</vt:lpstr>
      <vt:lpstr>Indicate if any change in Stress</vt:lpstr>
      <vt:lpstr>Sentence Stress in English</vt:lpstr>
      <vt:lpstr>PowerPoint Presentation</vt:lpstr>
      <vt:lpstr>Rules for Sentence Stress in English</vt:lpstr>
      <vt:lpstr>PowerPoint Presentation</vt:lpstr>
      <vt:lpstr>Tone</vt:lpstr>
      <vt:lpstr>Types </vt:lpstr>
      <vt:lpstr>Fall (A Falling Tone)</vt:lpstr>
      <vt:lpstr>Example </vt:lpstr>
      <vt:lpstr>Low Rise (A Rising Tone)</vt:lpstr>
      <vt:lpstr>High Rise (A Rising Tone) </vt:lpstr>
      <vt:lpstr>Fall Rise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Phoenetics</dc:title>
  <dc:creator>Mohini Billore</dc:creator>
  <cp:lastModifiedBy>Admin</cp:lastModifiedBy>
  <cp:revision>94</cp:revision>
  <dcterms:created xsi:type="dcterms:W3CDTF">2006-08-16T00:00:00Z</dcterms:created>
  <dcterms:modified xsi:type="dcterms:W3CDTF">2021-01-01T04:11:05Z</dcterms:modified>
</cp:coreProperties>
</file>