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AE8E8"/>
            </a:gs>
            <a:gs pos="50000">
              <a:srgbClr val="E3E1E1"/>
            </a:gs>
            <a:gs pos="100000">
              <a:srgbClr val="BBB9B9"/>
            </a:gs>
          </a:gsLst>
          <a:lin ang="54000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descr="How to Write a Precis?" id="86" name="Google Shape;86;p13"/>
          <p:cNvPicPr preferRelativeResize="0"/>
          <p:nvPr/>
        </p:nvPicPr>
        <p:blipFill rotWithShape="1">
          <a:blip r:embed="rId3">
            <a:alphaModFix/>
          </a:blip>
          <a:srcRect b="0" l="0" r="0" t="0"/>
          <a:stretch/>
        </p:blipFill>
        <p:spPr>
          <a:xfrm>
            <a:off x="1" y="0"/>
            <a:ext cx="12191999" cy="5257800"/>
          </a:xfrm>
          <a:prstGeom prst="rect">
            <a:avLst/>
          </a:prstGeom>
          <a:noFill/>
          <a:ln>
            <a:noFill/>
          </a:ln>
        </p:spPr>
      </p:pic>
      <p:sp>
        <p:nvSpPr>
          <p:cNvPr id="87" name="Google Shape;87;p13"/>
          <p:cNvSpPr/>
          <p:nvPr/>
        </p:nvSpPr>
        <p:spPr>
          <a:xfrm>
            <a:off x="3843130" y="5624789"/>
            <a:ext cx="4465983" cy="755374"/>
          </a:xfrm>
          <a:prstGeom prst="roundRect">
            <a:avLst>
              <a:gd fmla="val 16667" name="adj"/>
            </a:avLst>
          </a:prstGeom>
          <a:solidFill>
            <a:srgbClr val="D0CEC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222A35"/>
                </a:solidFill>
                <a:latin typeface="Times New Roman"/>
                <a:ea typeface="Times New Roman"/>
                <a:cs typeface="Times New Roman"/>
                <a:sym typeface="Times New Roman"/>
              </a:rPr>
              <a:t>Dr. Gajanan T. Hivale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9" name="Google Shape;14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 Conciseness&#10; A précis must be essentially brief and&#10;precise.&#10; It should be coherent piece of writing&#10;presenting argume..." id="150" name="Google Shape;150;p22"/>
          <p:cNvPicPr preferRelativeResize="0"/>
          <p:nvPr/>
        </p:nvPicPr>
        <p:blipFill rotWithShape="1">
          <a:blip r:embed="rId3">
            <a:alphaModFix/>
          </a:blip>
          <a:srcRect b="0" l="0" r="0" t="0"/>
          <a:stretch/>
        </p:blipFill>
        <p:spPr>
          <a:xfrm>
            <a:off x="838200" y="251790"/>
            <a:ext cx="10515600" cy="60297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6" name="Google Shape;15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 Remember following points while writing précis&#10; Use your own language.&#10; Arrange the ideas, events, arguments in a&#10;sequ..." id="157" name="Google Shape;157;p23"/>
          <p:cNvPicPr preferRelativeResize="0"/>
          <p:nvPr/>
        </p:nvPicPr>
        <p:blipFill rotWithShape="1">
          <a:blip r:embed="rId3">
            <a:alphaModFix/>
          </a:blip>
          <a:srcRect b="0" l="0" r="0" t="0"/>
          <a:stretch/>
        </p:blipFill>
        <p:spPr>
          <a:xfrm>
            <a:off x="838200" y="265043"/>
            <a:ext cx="10515600" cy="59119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3" name="Google Shape;16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 Ten steps to precis writing&#10; Read the given passage carefully for better&#10;understanding and put down main theme and&#10;suit..." id="164" name="Google Shape;164;p24"/>
          <p:cNvPicPr preferRelativeResize="0"/>
          <p:nvPr/>
        </p:nvPicPr>
        <p:blipFill rotWithShape="1">
          <a:blip r:embed="rId3">
            <a:alphaModFix/>
          </a:blip>
          <a:srcRect b="0" l="0" r="0" t="0"/>
          <a:stretch/>
        </p:blipFill>
        <p:spPr>
          <a:xfrm>
            <a:off x="838200" y="365125"/>
            <a:ext cx="10515600" cy="59429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0" name="Google Shape;17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 Compare your draft with the original to check&#10;for any omission and irrelevancies.&#10; Check the length of précis. If it is..." id="171" name="Google Shape;171;p25"/>
          <p:cNvPicPr preferRelativeResize="0"/>
          <p:nvPr/>
        </p:nvPicPr>
        <p:blipFill rotWithShape="1">
          <a:blip r:embed="rId3">
            <a:alphaModFix/>
          </a:blip>
          <a:srcRect b="0" l="0" r="0" t="0"/>
          <a:stretch/>
        </p:blipFill>
        <p:spPr>
          <a:xfrm>
            <a:off x="742122" y="365125"/>
            <a:ext cx="10611678" cy="59429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Comprehension Passage:</a:t>
            </a:r>
            <a:r>
              <a:rPr lang="en-US">
                <a:latin typeface="Times New Roman"/>
                <a:ea typeface="Times New Roman"/>
                <a:cs typeface="Times New Roman"/>
                <a:sym typeface="Times New Roman"/>
              </a:rPr>
              <a:t> </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Everybody knows what a “good” man means and how he should be. Our definition of a good man is the one who does not smoke, or drink or avoids the usage of bad language. A good man is ideally expected to converse in front of men as he would in front of women. He is also expected to attend the Church regularly and have correct opinions on all subjects. He has a wholesome horror of wrong-doing and realizes that it is our painful duty to reprimand sin. He is not anticipated to have wrong thinking and has the authority to protect the young. His duties are not just restricted to the professional front but also needs to spend quality time doing good deeds. He must be patriotic and a keen believer of military training, he should promote industry, must be sober and have virtue among wage earners and their children. He must be a role model for all and it is expected that he leads a way which the younger generation would willingly follow. Above all, of course, his “morals” in the narrow sense must be admirable.</a:t>
            </a:r>
            <a:endParaRPr/>
          </a:p>
          <a:p>
            <a:pPr indent="-228600" lvl="0" marL="228600" rtl="0" algn="just">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Precis Writing:</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Title:</a:t>
            </a:r>
            <a:r>
              <a:rPr lang="en-US">
                <a:latin typeface="Times New Roman"/>
                <a:ea typeface="Times New Roman"/>
                <a:cs typeface="Times New Roman"/>
                <a:sym typeface="Times New Roman"/>
              </a:rPr>
              <a:t> Attributes of a Good Man</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characteristics of a good man are known and he is expected to be religiously profound, must not smoke, drink or use bad language. His behaviour must be the same for all genders and he is expected to be a role model for the young ones. He must know his duties and avoid taking up the path of sin. He must be good not only in the professional space but also help people in need. He must be someone who can be admired and is praiseworthy.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2" name="Google Shape;18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Giving thanks for the gift of life - Boston Children's Discoveries" id="183" name="Google Shape;183;p27"/>
          <p:cNvPicPr preferRelativeResize="0"/>
          <p:nvPr/>
        </p:nvPicPr>
        <p:blipFill rotWithShape="1">
          <a:blip r:embed="rId3">
            <a:alphaModFix/>
          </a:blip>
          <a:srcRect b="0" l="0" r="0" t="0"/>
          <a:stretch/>
        </p:blipFill>
        <p:spPr>
          <a:xfrm>
            <a:off x="838200" y="365125"/>
            <a:ext cx="10515600" cy="58118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3" name="Google Shape;9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 Definition&#10;A précis may be defined as a restatement&#10;in shortened form of the main ideas and&#10;points in a piece of writing.&#10; " id="94" name="Google Shape;94;p14"/>
          <p:cNvPicPr preferRelativeResize="0"/>
          <p:nvPr/>
        </p:nvPicPr>
        <p:blipFill rotWithShape="1">
          <a:blip r:embed="rId3">
            <a:alphaModFix/>
          </a:blip>
          <a:srcRect b="0" l="0" r="0" t="0"/>
          <a:stretch/>
        </p:blipFill>
        <p:spPr>
          <a:xfrm>
            <a:off x="838200" y="325368"/>
            <a:ext cx="10611678" cy="59429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0" name="Google Shape;10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A Précis&#10; A précis contains one-third of the number&#10;of words in the original passage.&#10; For writing précis clear understa..." id="101" name="Google Shape;101;p15"/>
          <p:cNvPicPr preferRelativeResize="0"/>
          <p:nvPr/>
        </p:nvPicPr>
        <p:blipFill rotWithShape="1">
          <a:blip r:embed="rId3">
            <a:alphaModFix/>
          </a:blip>
          <a:srcRect b="0" l="0" r="0" t="0"/>
          <a:stretch/>
        </p:blipFill>
        <p:spPr>
          <a:xfrm>
            <a:off x="838200" y="265043"/>
            <a:ext cx="10638183" cy="609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7" name="Google Shape;10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A Précis&#10; It is a piece of continuous writing.&#10; It has proper organization of ideas, logical&#10;sequencing of the points.&#10;..." id="108" name="Google Shape;108;p16"/>
          <p:cNvPicPr preferRelativeResize="0"/>
          <p:nvPr/>
        </p:nvPicPr>
        <p:blipFill rotWithShape="1">
          <a:blip r:embed="rId3">
            <a:alphaModFix/>
          </a:blip>
          <a:srcRect b="0" l="0" r="0" t="0"/>
          <a:stretch/>
        </p:blipFill>
        <p:spPr>
          <a:xfrm>
            <a:off x="838200" y="365125"/>
            <a:ext cx="10611678" cy="59296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4" name="Google Shape;11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A Précis&#10; Note: Précis is not a creative writing; it is&#10;merely a condensed reproduction of the&#10;original writer’s ideas.&#10;..." id="115" name="Google Shape;115;p17"/>
          <p:cNvPicPr preferRelativeResize="0"/>
          <p:nvPr/>
        </p:nvPicPr>
        <p:blipFill rotWithShape="1">
          <a:blip r:embed="rId3">
            <a:alphaModFix/>
          </a:blip>
          <a:srcRect b="0" l="0" r="0" t="0"/>
          <a:stretch/>
        </p:blipFill>
        <p:spPr>
          <a:xfrm>
            <a:off x="838200" y="265043"/>
            <a:ext cx="10515600" cy="60827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1" name="Google Shape;12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Writing good précis requires&#10; clear understanding of the given passage&#10;and&#10; the ability to reproduce its main ideas&#10;effe..." id="122" name="Google Shape;122;p18"/>
          <p:cNvPicPr preferRelativeResize="0"/>
          <p:nvPr/>
        </p:nvPicPr>
        <p:blipFill rotWithShape="1">
          <a:blip r:embed="rId3">
            <a:alphaModFix/>
          </a:blip>
          <a:srcRect b="0" l="0" r="0" t="0"/>
          <a:stretch/>
        </p:blipFill>
        <p:spPr>
          <a:xfrm>
            <a:off x="838200" y="251791"/>
            <a:ext cx="10515600" cy="60429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8" name="Google Shape;12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 Qualities of good précis&#10;1. Completeness&#10;2. Clarity&#10;3. Conciseness&#10; " id="129" name="Google Shape;129;p19"/>
          <p:cNvPicPr preferRelativeResize="0"/>
          <p:nvPr/>
        </p:nvPicPr>
        <p:blipFill rotWithShape="1">
          <a:blip r:embed="rId3">
            <a:alphaModFix/>
          </a:blip>
          <a:srcRect b="0" l="0" r="0" t="0"/>
          <a:stretch/>
        </p:blipFill>
        <p:spPr>
          <a:xfrm>
            <a:off x="838200" y="265043"/>
            <a:ext cx="10624930" cy="60297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5" name="Google Shape;13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 completeness&#10; A précis should cover the essential&#10;contents of the given passage.&#10; It should not omit any important fac..." id="136" name="Google Shape;136;p20"/>
          <p:cNvPicPr preferRelativeResize="0"/>
          <p:nvPr/>
        </p:nvPicPr>
        <p:blipFill rotWithShape="1">
          <a:blip r:embed="rId3">
            <a:alphaModFix/>
          </a:blip>
          <a:srcRect b="0" l="0" r="0" t="0"/>
          <a:stretch/>
        </p:blipFill>
        <p:spPr>
          <a:xfrm>
            <a:off x="742122" y="251791"/>
            <a:ext cx="10721008" cy="60429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2" name="Google Shape;14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 Clarity&#10; A précis should express the meaning of&#10;the original passage clearly.&#10; It must be free from ambiguities and&#10;re..." id="143" name="Google Shape;143;p21"/>
          <p:cNvPicPr preferRelativeResize="0"/>
          <p:nvPr/>
        </p:nvPicPr>
        <p:blipFill rotWithShape="1">
          <a:blip r:embed="rId3">
            <a:alphaModFix/>
          </a:blip>
          <a:srcRect b="0" l="0" r="0" t="0"/>
          <a:stretch/>
        </p:blipFill>
        <p:spPr>
          <a:xfrm>
            <a:off x="838200" y="238539"/>
            <a:ext cx="10624930" cy="60429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