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42"/>
      <p:bold r:id="rId43"/>
      <p:italic r:id="rId44"/>
      <p:boldItalic r:id="rId45"/>
    </p:embeddedFont>
    <p:embeddedFont>
      <p:font typeface="Garamond" panose="02020404030301010803" pitchFamily="18" charset="0"/>
      <p:regular r:id="rId46"/>
      <p:bold r:id="rId47"/>
      <p:italic r:id="rId48"/>
      <p:boldItalic r:id="rId49"/>
    </p:embeddedFont>
    <p:embeddedFont>
      <p:font typeface="Gill Sans MT" panose="020B0502020104020203" pitchFamily="34" charset="0"/>
      <p:regular r:id="rId50"/>
      <p:bold r:id="rId51"/>
      <p:italic r:id="rId52"/>
      <p:boldItalic r:id="rId53"/>
    </p:embeddedFont>
    <p:embeddedFont>
      <p:font typeface="Rockwell" panose="02060603020205020403" pitchFamily="18" charset="0"/>
      <p:regular r:id="rId54"/>
      <p:bold r:id="rId55"/>
      <p:italic r:id="rId56"/>
      <p:boldItalic r:id="rId57"/>
    </p:embeddedFont>
    <p:embeddedFont>
      <p:font typeface="Tahoma" panose="020B0604030504040204" pitchFamily="34" charset="0"/>
      <p:regular r:id="rId58"/>
      <p:bold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9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2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Title and Content over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57200" y="3941763"/>
            <a:ext cx="8229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2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lip Art and Text" type="clipArtAndTx">
  <p:cSld name="Title, Clip Art and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>
            <a:spLocks noGrp="1"/>
          </p:cNvSpPr>
          <p:nvPr>
            <p:ph type="clipArt" idx="2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680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Title, Content and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210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9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1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8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29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7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monstrations.wolfram.com/LowerExcitedStatesOfHeliumAt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676400" y="1752600"/>
            <a:ext cx="6019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LASER TECHNOLOGY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sz="half" idx="1"/>
          </p:nvPr>
        </p:nvSpPr>
        <p:spPr>
          <a:xfrm>
            <a:off x="4038600" y="3200400"/>
            <a:ext cx="464820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1690"/>
              <a:buFont typeface="Noto Sans Symbols"/>
              <a:buNone/>
            </a:pPr>
            <a:r>
              <a:rPr lang="en-US" sz="2600"/>
              <a:t>By</a:t>
            </a:r>
            <a:endParaRPr/>
          </a:p>
          <a:p>
            <a:pPr marL="342900" lvl="0" indent="-342900" algn="ctr" rtl="0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None/>
            </a:pPr>
            <a:r>
              <a:rPr lang="en-US" sz="2600"/>
              <a:t>Dr P S Reddy</a:t>
            </a:r>
            <a:endParaRPr sz="2600"/>
          </a:p>
          <a:p>
            <a:pPr marL="342900" lvl="0" indent="-342900" algn="ctr" rtl="0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None/>
            </a:pPr>
            <a:r>
              <a:rPr lang="en-US" sz="2600"/>
              <a:t>Department of Physics</a:t>
            </a:r>
            <a:endParaRPr/>
          </a:p>
          <a:p>
            <a:pPr marL="342900" lvl="0" indent="-342900" algn="ctr" rtl="0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None/>
            </a:pPr>
            <a:r>
              <a:rPr lang="en-US" sz="2600"/>
              <a:t>NIT Goa</a:t>
            </a:r>
            <a:endParaRPr sz="2600"/>
          </a:p>
          <a:p>
            <a:pPr marL="342900" lvl="0" indent="-235584" algn="l" rtl="0">
              <a:spcBef>
                <a:spcPts val="520"/>
              </a:spcBef>
              <a:spcAft>
                <a:spcPts val="0"/>
              </a:spcAft>
              <a:buSzPts val="1690"/>
              <a:buNone/>
            </a:pP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66"/>
                </a:solidFill>
              </a:rPr>
              <a:t>Three-level Laser System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4646613" y="1600200"/>
            <a:ext cx="404018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Initially excited to a short-lived high-energy state 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Then quickly decay to the intermediate metastable level.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Population inversion is created between lower </a:t>
            </a:r>
            <a:r>
              <a:rPr lang="en-US" sz="2800">
                <a:solidFill>
                  <a:srgbClr val="00CC66"/>
                </a:solidFill>
              </a:rPr>
              <a:t>ground state</a:t>
            </a:r>
            <a:r>
              <a:rPr lang="en-US" sz="2800"/>
              <a:t> and a higher-energy </a:t>
            </a:r>
            <a:r>
              <a:rPr lang="en-US" sz="2800">
                <a:solidFill>
                  <a:srgbClr val="00CC66"/>
                </a:solidFill>
              </a:rPr>
              <a:t>metastable state</a:t>
            </a:r>
            <a:r>
              <a:rPr lang="en-US" sz="2800"/>
              <a:t>. </a:t>
            </a:r>
            <a:endParaRPr/>
          </a:p>
        </p:txBody>
      </p:sp>
      <p:pic>
        <p:nvPicPr>
          <p:cNvPr id="221" name="Google Shape;221;p26" descr="3-level laser system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341438"/>
            <a:ext cx="4408488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3330575" y="339725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5425" y="4946650"/>
            <a:ext cx="114300" cy="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1831975" y="2219325"/>
            <a:ext cx="681831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1938" y="4781550"/>
            <a:ext cx="157162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313" y="1052513"/>
            <a:ext cx="3683000" cy="49672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/>
          <p:nvPr/>
        </p:nvSpPr>
        <p:spPr>
          <a:xfrm>
            <a:off x="4356100" y="2524125"/>
            <a:ext cx="4267200" cy="34956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70563" y="1452563"/>
            <a:ext cx="1322387" cy="808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03800" y="3633788"/>
            <a:ext cx="2808288" cy="63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76825" y="4283075"/>
            <a:ext cx="2735263" cy="63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00563" y="5138738"/>
            <a:ext cx="1800225" cy="49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16688" y="5138738"/>
            <a:ext cx="1871662" cy="423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4427538" y="2992438"/>
            <a:ext cx="1495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laser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66"/>
                </a:solidFill>
              </a:rPr>
              <a:t>Four-level Laser System</a:t>
            </a:r>
            <a:endParaRPr/>
          </a:p>
        </p:txBody>
      </p:sp>
      <p:pic>
        <p:nvPicPr>
          <p:cNvPr id="242" name="Google Shape;242;p28" descr="4-level laser syste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4213" y="1484313"/>
            <a:ext cx="3622675" cy="46116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>
            <a:spLocks noGrp="1"/>
          </p:cNvSpPr>
          <p:nvPr>
            <p:ph type="body" idx="2"/>
          </p:nvPr>
        </p:nvSpPr>
        <p:spPr>
          <a:xfrm>
            <a:off x="4640263" y="2351088"/>
            <a:ext cx="4037012" cy="352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30"/>
              <a:buFont typeface="Noto Sans Symbols"/>
              <a:buNone/>
            </a:pPr>
            <a:endParaRPr sz="2200"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en-US" sz="2600">
                <a:solidFill>
                  <a:srgbClr val="FF0000"/>
                </a:solidFill>
              </a:rPr>
              <a:t>Laser transition takes place between the third and second excited states.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None/>
            </a:pPr>
            <a:endParaRPr sz="260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en-US" sz="2600">
                <a:solidFill>
                  <a:srgbClr val="FF0000"/>
                </a:solidFill>
              </a:rPr>
              <a:t>Rapid depopulation of the lower laser level</a:t>
            </a:r>
            <a:r>
              <a:rPr lang="en-US" sz="2200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3" y="1412875"/>
            <a:ext cx="3382962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4787900" y="1412875"/>
            <a:ext cx="3676650" cy="4530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8175" y="2120900"/>
            <a:ext cx="1725613" cy="64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8175" y="2598738"/>
            <a:ext cx="1346200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43563" y="3670300"/>
            <a:ext cx="1427162" cy="69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43563" y="4016375"/>
            <a:ext cx="1685925" cy="64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3563" y="4341813"/>
            <a:ext cx="1722437" cy="69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81675" y="5410200"/>
            <a:ext cx="1500188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781675" y="5032375"/>
            <a:ext cx="1584325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5518150" y="1663700"/>
            <a:ext cx="19542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Nd:YAG laser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5718175" y="3260725"/>
            <a:ext cx="1647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He-Ne laser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Laser Output</a:t>
            </a:r>
            <a:endParaRPr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533400" y="1322388"/>
            <a:ext cx="8377238" cy="4343400"/>
            <a:chOff x="-3" y="-3"/>
            <a:chExt cx="5766" cy="1619"/>
          </a:xfrm>
        </p:grpSpPr>
        <p:grpSp>
          <p:nvGrpSpPr>
            <p:cNvPr id="264" name="Google Shape;264;p30"/>
            <p:cNvGrpSpPr/>
            <p:nvPr/>
          </p:nvGrpSpPr>
          <p:grpSpPr>
            <a:xfrm>
              <a:off x="0" y="0"/>
              <a:ext cx="5760" cy="1613"/>
              <a:chOff x="0" y="0"/>
              <a:chExt cx="5760" cy="1613"/>
            </a:xfrm>
          </p:grpSpPr>
          <p:grpSp>
            <p:nvGrpSpPr>
              <p:cNvPr id="265" name="Google Shape;265;p30"/>
              <p:cNvGrpSpPr/>
              <p:nvPr/>
            </p:nvGrpSpPr>
            <p:grpSpPr>
              <a:xfrm>
                <a:off x="0" y="0"/>
                <a:ext cx="2880" cy="173"/>
                <a:chOff x="0" y="0"/>
                <a:chExt cx="2880" cy="173"/>
              </a:xfrm>
            </p:grpSpPr>
            <p:sp>
              <p:nvSpPr>
                <p:cNvPr id="266" name="Google Shape;266;p30"/>
                <p:cNvSpPr/>
                <p:nvPr/>
              </p:nvSpPr>
              <p:spPr>
                <a:xfrm>
                  <a:off x="0" y="0"/>
                  <a:ext cx="2880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Continuous Output (CW)</a:t>
                  </a:r>
                  <a:endParaRPr sz="1800" b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7" name="Google Shape;267;p30"/>
                <p:cNvSpPr/>
                <p:nvPr/>
              </p:nvSpPr>
              <p:spPr>
                <a:xfrm>
                  <a:off x="0" y="0"/>
                  <a:ext cx="2880" cy="17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8" name="Google Shape;268;p30"/>
              <p:cNvGrpSpPr/>
              <p:nvPr/>
            </p:nvGrpSpPr>
            <p:grpSpPr>
              <a:xfrm>
                <a:off x="2880" y="0"/>
                <a:ext cx="2880" cy="173"/>
                <a:chOff x="2880" y="0"/>
                <a:chExt cx="2880" cy="173"/>
              </a:xfrm>
            </p:grpSpPr>
            <p:sp>
              <p:nvSpPr>
                <p:cNvPr id="269" name="Google Shape;269;p30"/>
                <p:cNvSpPr/>
                <p:nvPr/>
              </p:nvSpPr>
              <p:spPr>
                <a:xfrm>
                  <a:off x="2880" y="0"/>
                  <a:ext cx="2880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Pulsed Output (P)</a:t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" name="Google Shape;270;p30"/>
                <p:cNvSpPr/>
                <p:nvPr/>
              </p:nvSpPr>
              <p:spPr>
                <a:xfrm>
                  <a:off x="2880" y="0"/>
                  <a:ext cx="2880" cy="17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" name="Google Shape;271;p30"/>
              <p:cNvGrpSpPr/>
              <p:nvPr/>
            </p:nvGrpSpPr>
            <p:grpSpPr>
              <a:xfrm>
                <a:off x="0" y="173"/>
                <a:ext cx="2880" cy="1440"/>
                <a:chOff x="0" y="173"/>
                <a:chExt cx="2880" cy="1440"/>
              </a:xfrm>
            </p:grpSpPr>
            <p:sp>
              <p:nvSpPr>
                <p:cNvPr id="272" name="Google Shape;272;p30"/>
                <p:cNvSpPr/>
                <p:nvPr/>
              </p:nvSpPr>
              <p:spPr>
                <a:xfrm>
                  <a:off x="0" y="173"/>
                  <a:ext cx="2880" cy="1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                       </a:t>
                  </a:r>
                  <a:endParaRPr/>
                </a:p>
              </p:txBody>
            </p:sp>
            <p:sp>
              <p:nvSpPr>
                <p:cNvPr id="273" name="Google Shape;273;p30"/>
                <p:cNvSpPr/>
                <p:nvPr/>
              </p:nvSpPr>
              <p:spPr>
                <a:xfrm>
                  <a:off x="0" y="173"/>
                  <a:ext cx="2880" cy="144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" name="Google Shape;274;p30"/>
              <p:cNvGrpSpPr/>
              <p:nvPr/>
            </p:nvGrpSpPr>
            <p:grpSpPr>
              <a:xfrm>
                <a:off x="2880" y="173"/>
                <a:ext cx="2880" cy="1440"/>
                <a:chOff x="2880" y="173"/>
                <a:chExt cx="2880" cy="1440"/>
              </a:xfrm>
            </p:grpSpPr>
            <p:sp>
              <p:nvSpPr>
                <p:cNvPr id="275" name="Google Shape;275;p30"/>
                <p:cNvSpPr/>
                <p:nvPr/>
              </p:nvSpPr>
              <p:spPr>
                <a:xfrm>
                  <a:off x="2880" y="173"/>
                  <a:ext cx="2880" cy="1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30"/>
                <p:cNvSpPr/>
                <p:nvPr/>
              </p:nvSpPr>
              <p:spPr>
                <a:xfrm>
                  <a:off x="2880" y="173"/>
                  <a:ext cx="2880" cy="144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7" name="Google Shape;277;p30"/>
            <p:cNvSpPr/>
            <p:nvPr/>
          </p:nvSpPr>
          <p:spPr>
            <a:xfrm>
              <a:off x="-3" y="-3"/>
              <a:ext cx="5766" cy="1619"/>
            </a:xfrm>
            <a:prstGeom prst="rect">
              <a:avLst/>
            </a:prstGeom>
            <a:noFill/>
            <a:ln w="11100" cap="flat" cmpd="sng">
              <a:solidFill>
                <a:srgbClr val="A0A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0"/>
          <p:cNvSpPr txBox="1"/>
          <p:nvPr/>
        </p:nvSpPr>
        <p:spPr>
          <a:xfrm flipH="1">
            <a:off x="381000" y="5360988"/>
            <a:ext cx="541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30"/>
          <p:cNvGrpSpPr/>
          <p:nvPr/>
        </p:nvGrpSpPr>
        <p:grpSpPr>
          <a:xfrm>
            <a:off x="459480" y="2228850"/>
            <a:ext cx="3428240" cy="3429000"/>
            <a:chOff x="193" y="864"/>
            <a:chExt cx="2255" cy="2160"/>
          </a:xfrm>
        </p:grpSpPr>
        <p:cxnSp>
          <p:nvCxnSpPr>
            <p:cNvPr id="280" name="Google Shape;280;p30"/>
            <p:cNvCxnSpPr/>
            <p:nvPr/>
          </p:nvCxnSpPr>
          <p:spPr>
            <a:xfrm>
              <a:off x="528" y="864"/>
              <a:ext cx="0" cy="192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1" name="Google Shape;281;p30"/>
            <p:cNvSpPr txBox="1"/>
            <p:nvPr/>
          </p:nvSpPr>
          <p:spPr>
            <a:xfrm rot="16200000">
              <a:off x="-496" y="1604"/>
              <a:ext cx="1680" cy="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Energy </a:t>
              </a:r>
              <a:endParaRPr dirty="0"/>
            </a:p>
          </p:txBody>
        </p:sp>
        <p:cxnSp>
          <p:nvCxnSpPr>
            <p:cNvPr id="282" name="Google Shape;282;p30"/>
            <p:cNvCxnSpPr/>
            <p:nvPr/>
          </p:nvCxnSpPr>
          <p:spPr>
            <a:xfrm>
              <a:off x="528" y="2784"/>
              <a:ext cx="192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" name="Google Shape;283;p30"/>
            <p:cNvSpPr txBox="1"/>
            <p:nvPr/>
          </p:nvSpPr>
          <p:spPr>
            <a:xfrm>
              <a:off x="1104" y="2736"/>
              <a:ext cx="124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/>
            </a:p>
          </p:txBody>
        </p:sp>
        <p:cxnSp>
          <p:nvCxnSpPr>
            <p:cNvPr id="284" name="Google Shape;284;p30"/>
            <p:cNvCxnSpPr/>
            <p:nvPr/>
          </p:nvCxnSpPr>
          <p:spPr>
            <a:xfrm>
              <a:off x="528" y="1680"/>
              <a:ext cx="1776" cy="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" name="Google Shape;285;p30"/>
          <p:cNvGrpSpPr/>
          <p:nvPr/>
        </p:nvGrpSpPr>
        <p:grpSpPr>
          <a:xfrm>
            <a:off x="4648200" y="2152650"/>
            <a:ext cx="3657600" cy="3048000"/>
            <a:chOff x="2928" y="864"/>
            <a:chExt cx="2304" cy="1920"/>
          </a:xfrm>
        </p:grpSpPr>
        <p:sp>
          <p:nvSpPr>
            <p:cNvPr id="286" name="Google Shape;286;p30"/>
            <p:cNvSpPr txBox="1"/>
            <p:nvPr/>
          </p:nvSpPr>
          <p:spPr>
            <a:xfrm rot="-5400000">
              <a:off x="2232" y="1608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Energy </a:t>
              </a:r>
              <a:endParaRPr/>
            </a:p>
          </p:txBody>
        </p:sp>
        <p:cxnSp>
          <p:nvCxnSpPr>
            <p:cNvPr id="287" name="Google Shape;287;p30"/>
            <p:cNvCxnSpPr/>
            <p:nvPr/>
          </p:nvCxnSpPr>
          <p:spPr>
            <a:xfrm>
              <a:off x="3312" y="864"/>
              <a:ext cx="0" cy="192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3312" y="2784"/>
              <a:ext cx="192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3936" y="1728"/>
              <a:ext cx="0" cy="1056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4224" y="1728"/>
              <a:ext cx="0" cy="1056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4512" y="1728"/>
              <a:ext cx="0" cy="1056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0"/>
            <p:cNvCxnSpPr/>
            <p:nvPr/>
          </p:nvCxnSpPr>
          <p:spPr>
            <a:xfrm>
              <a:off x="4800" y="1728"/>
              <a:ext cx="0" cy="1056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0"/>
            <p:cNvCxnSpPr/>
            <p:nvPr/>
          </p:nvCxnSpPr>
          <p:spPr>
            <a:xfrm>
              <a:off x="5088" y="1728"/>
              <a:ext cx="0" cy="1056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30"/>
            <p:cNvCxnSpPr/>
            <p:nvPr/>
          </p:nvCxnSpPr>
          <p:spPr>
            <a:xfrm>
              <a:off x="3648" y="1728"/>
              <a:ext cx="0" cy="1056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0"/>
          <p:cNvSpPr txBox="1"/>
          <p:nvPr/>
        </p:nvSpPr>
        <p:spPr>
          <a:xfrm>
            <a:off x="6096000" y="520065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components of a laser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Medium	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Excitation mechanism 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Cavity (or) resonator</a:t>
            </a:r>
            <a:endParaRPr/>
          </a:p>
          <a:p>
            <a:pPr marL="342900" lvl="0" indent="-219075" algn="l" rtl="0">
              <a:spcBef>
                <a:spcPts val="600"/>
              </a:spcBef>
              <a:spcAft>
                <a:spcPts val="0"/>
              </a:spcAft>
              <a:buSzPts val="195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Excitation mechanism</a:t>
            </a:r>
            <a:endParaRPr/>
          </a:p>
        </p:txBody>
      </p:sp>
      <p:pic>
        <p:nvPicPr>
          <p:cNvPr id="308" name="Google Shape;30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828800"/>
            <a:ext cx="6477000" cy="424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3" descr="http://www.tau.ac.il/~phchlab/experiments/Sucrose/laser%20cavity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3" y="2286000"/>
            <a:ext cx="6869112" cy="3673475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14" name="Google Shape;314;p33"/>
          <p:cNvSpPr txBox="1"/>
          <p:nvPr/>
        </p:nvSpPr>
        <p:spPr>
          <a:xfrm>
            <a:off x="477368" y="310388"/>
            <a:ext cx="7870602" cy="150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4C26"/>
                </a:solidFill>
                <a:latin typeface="Rockwell"/>
                <a:ea typeface="Rockwell"/>
                <a:cs typeface="Rockwell"/>
                <a:sym typeface="Rockwell"/>
              </a:rPr>
              <a:t>  Resonator</a:t>
            </a:r>
            <a:endParaRPr/>
          </a:p>
          <a:p>
            <a:pPr marL="457200" marR="0" lvl="1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4C26"/>
                </a:solidFill>
                <a:latin typeface="Rockwell"/>
                <a:ea typeface="Rockwell"/>
                <a:cs typeface="Rockwell"/>
                <a:sym typeface="Rockwell"/>
              </a:rPr>
              <a:t>  Confines light within the excitable medium, thus tttassuring stimulated emission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2667000" y="2667000"/>
            <a:ext cx="388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Lasing Action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5" descr="laser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88392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2209800" y="1981200"/>
            <a:ext cx="4800600" cy="111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LASER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idx="1"/>
          </p:nvPr>
        </p:nvSpPr>
        <p:spPr>
          <a:xfrm>
            <a:off x="2743200" y="3048000"/>
            <a:ext cx="3200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5720"/>
              <a:buFont typeface="Noto Sans Symbols"/>
              <a:buNone/>
            </a:pPr>
            <a:r>
              <a:rPr lang="en-US" sz="8800"/>
              <a:t>    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66"/>
                </a:solidFill>
              </a:rPr>
              <a:t>Laser Types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According to the </a:t>
            </a:r>
            <a:r>
              <a:rPr lang="en-US">
                <a:solidFill>
                  <a:srgbClr val="FF0066"/>
                </a:solidFill>
              </a:rPr>
              <a:t>active material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	 Gas ,Solid-state, Dye, Semiconductor lasers, Excimer and Doped fiber lasers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According to the </a:t>
            </a:r>
            <a:r>
              <a:rPr lang="en-US">
                <a:solidFill>
                  <a:srgbClr val="FF0066"/>
                </a:solidFill>
              </a:rPr>
              <a:t>wavelength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	infra-red, visible, ultra-violet (UV) or x-ray lasers.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Gas Lasers</a:t>
            </a:r>
            <a:endParaRPr/>
          </a:p>
        </p:txBody>
      </p:sp>
      <p:sp>
        <p:nvSpPr>
          <p:cNvPr id="336" name="Google Shape;336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Atomic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Molecular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Ionic 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762000"/>
            <a:ext cx="6553200" cy="428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538" y="5410200"/>
            <a:ext cx="7993062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 txBox="1"/>
          <p:nvPr/>
        </p:nvSpPr>
        <p:spPr>
          <a:xfrm>
            <a:off x="3203575" y="425450"/>
            <a:ext cx="189071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He-Ne laser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CO2 gas laser</a:t>
            </a:r>
            <a:endParaRPr/>
          </a:p>
        </p:txBody>
      </p:sp>
      <p:pic>
        <p:nvPicPr>
          <p:cNvPr id="349" name="Google Shape;349;p39" descr="CO2_Laser_1_Bi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2822448" y="2065369"/>
            <a:ext cx="3499104" cy="12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Ionic Laser</a:t>
            </a:r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Font typeface="Noto Sans Symbols"/>
              <a:buNone/>
            </a:pPr>
            <a:endParaRPr/>
          </a:p>
        </p:txBody>
      </p:sp>
      <p:pic>
        <p:nvPicPr>
          <p:cNvPr id="356" name="Google Shape;356;p40" descr="cutub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447800"/>
            <a:ext cx="68961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1" descr="Lasercons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6013" y="914400"/>
            <a:ext cx="7056437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2" descr="dye_la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981075"/>
            <a:ext cx="58324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2"/>
          <p:cNvSpPr/>
          <p:nvPr/>
        </p:nvSpPr>
        <p:spPr>
          <a:xfrm>
            <a:off x="2700338" y="4611688"/>
            <a:ext cx="3619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diagram of a dye laser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8" name="Google Shape;368;p42"/>
          <p:cNvSpPr/>
          <p:nvPr/>
        </p:nvSpPr>
        <p:spPr>
          <a:xfrm>
            <a:off x="3348038" y="338138"/>
            <a:ext cx="18637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DYE LASER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685800" y="5105400"/>
            <a:ext cx="8066088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dye laser can be considered to be basically a four-level system.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energy absorbed by the dye creates a population inversion, moving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electrons into an excited state.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/>
          <p:nvPr/>
        </p:nvSpPr>
        <p:spPr>
          <a:xfrm>
            <a:off x="685800" y="304800"/>
            <a:ext cx="495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Semiconductor lasers </a:t>
            </a:r>
            <a:endParaRPr sz="2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5" name="Google Shape;375;p43"/>
          <p:cNvSpPr/>
          <p:nvPr/>
        </p:nvSpPr>
        <p:spPr>
          <a:xfrm>
            <a:off x="3543300" y="2971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3" descr="lad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428875"/>
            <a:ext cx="265112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3"/>
          <p:cNvSpPr/>
          <p:nvPr/>
        </p:nvSpPr>
        <p:spPr>
          <a:xfrm>
            <a:off x="381000" y="1295400"/>
            <a:ext cx="785495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photon production by electron hole pair recombination as in LED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above a treshold current, stimulated emission occurs -&gt; lasing</a:t>
            </a:r>
            <a:endParaRPr/>
          </a:p>
        </p:txBody>
      </p:sp>
      <p:cxnSp>
        <p:nvCxnSpPr>
          <p:cNvPr id="378" name="Google Shape;378;p43"/>
          <p:cNvCxnSpPr/>
          <p:nvPr/>
        </p:nvCxnSpPr>
        <p:spPr>
          <a:xfrm>
            <a:off x="792163" y="4105275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79" name="Google Shape;379;p43"/>
          <p:cNvSpPr/>
          <p:nvPr/>
        </p:nvSpPr>
        <p:spPr>
          <a:xfrm>
            <a:off x="2011363" y="4181475"/>
            <a:ext cx="8794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 =n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0" name="Google Shape;380;p43" descr="cdpl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895600"/>
            <a:ext cx="3141663" cy="259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3"/>
          <p:cNvSpPr/>
          <p:nvPr/>
        </p:nvSpPr>
        <p:spPr>
          <a:xfrm>
            <a:off x="4572000" y="2362200"/>
            <a:ext cx="38719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CD player: GaAs, 5mW, 840 nm</a:t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381000" y="5410200"/>
            <a:ext cx="510222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Laser printer: AlGaAs, 50mW, 760 nm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Telecom:	GaInAlP, 20 mW, 1300 nm</a:t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1828800" y="6248400"/>
            <a:ext cx="4459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compact, cheap, variable wavelength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Energy levels in the Excimer Laser </a:t>
            </a:r>
            <a:endParaRPr/>
          </a:p>
        </p:txBody>
      </p:sp>
      <p:pic>
        <p:nvPicPr>
          <p:cNvPr id="389" name="Google Shape;389;p44" descr="6-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923925" y="2255837"/>
            <a:ext cx="31051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 txBox="1">
            <a:spLocks noGrp="1"/>
          </p:cNvSpPr>
          <p:nvPr>
            <p:ph type="body" idx="2"/>
          </p:nvPr>
        </p:nvSpPr>
        <p:spPr>
          <a:xfrm>
            <a:off x="6223000" y="1600200"/>
            <a:ext cx="24638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5584" algn="l" rtl="0">
              <a:spcBef>
                <a:spcPts val="0"/>
              </a:spcBef>
              <a:spcAft>
                <a:spcPts val="0"/>
              </a:spcAft>
              <a:buSzPts val="1690"/>
              <a:buNone/>
            </a:pPr>
            <a:endParaRPr sz="2600"/>
          </a:p>
          <a:p>
            <a:pPr marL="342900" lvl="0" indent="-235584" algn="l" rtl="0">
              <a:spcBef>
                <a:spcPts val="520"/>
              </a:spcBef>
              <a:spcAft>
                <a:spcPts val="0"/>
              </a:spcAft>
              <a:buSzPts val="1690"/>
              <a:buNone/>
            </a:pPr>
            <a:endParaRPr sz="2600"/>
          </a:p>
          <a:p>
            <a:pPr marL="342900" lvl="0" indent="-235584" algn="l" rtl="0">
              <a:spcBef>
                <a:spcPts val="520"/>
              </a:spcBef>
              <a:spcAft>
                <a:spcPts val="0"/>
              </a:spcAft>
              <a:buSzPts val="1690"/>
              <a:buNone/>
            </a:pPr>
            <a:endParaRPr sz="2600"/>
          </a:p>
          <a:p>
            <a:pPr marL="342900" lvl="0" indent="-235584" algn="l" rtl="0">
              <a:spcBef>
                <a:spcPts val="520"/>
              </a:spcBef>
              <a:spcAft>
                <a:spcPts val="0"/>
              </a:spcAft>
              <a:buSzPts val="1690"/>
              <a:buNone/>
            </a:pPr>
            <a:endParaRPr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R:noble gas atom</a:t>
            </a:r>
            <a:endParaRPr/>
          </a:p>
          <a:p>
            <a:pPr marL="342900" lvl="0" indent="-235584" algn="l" rtl="0">
              <a:spcBef>
                <a:spcPts val="520"/>
              </a:spcBef>
              <a:spcAft>
                <a:spcPts val="0"/>
              </a:spcAft>
              <a:buSzPts val="1690"/>
              <a:buNone/>
            </a:pPr>
            <a:endParaRPr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H:halogen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Excimer laser Diagram</a:t>
            </a:r>
            <a:endParaRPr/>
          </a:p>
        </p:txBody>
      </p:sp>
      <p:sp>
        <p:nvSpPr>
          <p:cNvPr id="396" name="Google Shape;396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9075" algn="l" rtl="0">
              <a:spcBef>
                <a:spcPts val="0"/>
              </a:spcBef>
              <a:spcAft>
                <a:spcPts val="0"/>
              </a:spcAft>
              <a:buSzPts val="1950"/>
              <a:buNone/>
            </a:pPr>
            <a:endParaRPr/>
          </a:p>
        </p:txBody>
      </p:sp>
      <p:pic>
        <p:nvPicPr>
          <p:cNvPr id="397" name="Google Shape;397;p45" descr="Excimer500La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600200"/>
            <a:ext cx="7239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 idx="4294967295"/>
          </p:nvPr>
        </p:nvSpPr>
        <p:spPr>
          <a:xfrm>
            <a:off x="0" y="460375"/>
            <a:ext cx="7767638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/>
              <a:t>Incandescent vs. Laser Light</a:t>
            </a:r>
            <a:endParaRPr/>
          </a:p>
        </p:txBody>
      </p:sp>
      <p:pic>
        <p:nvPicPr>
          <p:cNvPr id="133" name="Google Shape;133;p19" descr="light"/>
          <p:cNvPicPr preferRelativeResize="0"/>
          <p:nvPr/>
        </p:nvPicPr>
        <p:blipFill rotWithShape="1">
          <a:blip r:embed="rId3">
            <a:alphaModFix/>
          </a:blip>
          <a:srcRect r="59166"/>
          <a:stretch/>
        </p:blipFill>
        <p:spPr>
          <a:xfrm>
            <a:off x="609600" y="1600200"/>
            <a:ext cx="22860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81000" y="3810000"/>
            <a:ext cx="37338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AutoNum type="arabicPeriod"/>
            </a:pPr>
            <a:r>
              <a:rPr lang="en-US" sz="24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Many wavelengths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AutoNum type="arabicPeriod"/>
            </a:pPr>
            <a:r>
              <a:rPr lang="en-US" sz="24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Multidirectional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AutoNum type="arabicPeriod"/>
            </a:pPr>
            <a:r>
              <a:rPr lang="en-US" sz="24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Incoherent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876800" y="3352800"/>
            <a:ext cx="3505200" cy="243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Monochromatic</a:t>
            </a:r>
            <a:endParaRPr/>
          </a:p>
          <a:p>
            <a:pPr marL="457200" marR="0" lvl="0" indent="-457200" algn="l" rtl="0">
              <a:spcBef>
                <a:spcPts val="9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Directional</a:t>
            </a:r>
            <a:endParaRPr/>
          </a:p>
          <a:p>
            <a:pPr marL="457200" marR="0" lvl="0" indent="-457200" algn="l" rtl="0">
              <a:spcBef>
                <a:spcPts val="9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Coherent</a:t>
            </a:r>
            <a:endParaRPr/>
          </a:p>
          <a:p>
            <a:pPr marL="457200" marR="0" lvl="0" indent="-457200" algn="l" rtl="0">
              <a:spcBef>
                <a:spcPts val="9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Long wave drives</a:t>
            </a:r>
            <a:endParaRPr/>
          </a:p>
          <a:p>
            <a:pPr marL="457200" marR="0" lvl="0" indent="-457200" algn="l" rtl="0">
              <a:spcBef>
                <a:spcPts val="9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High Intensity</a:t>
            </a:r>
            <a:endParaRPr/>
          </a:p>
          <a:p>
            <a:pPr marL="457200" marR="0" lvl="0" indent="-457200" algn="l" rtl="0">
              <a:spcBef>
                <a:spcPts val="900"/>
              </a:spcBef>
              <a:spcAft>
                <a:spcPts val="0"/>
              </a:spcAft>
              <a:buNone/>
            </a:pPr>
            <a:endParaRPr sz="1800" b="1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 descr="light"/>
          <p:cNvPicPr preferRelativeResize="0"/>
          <p:nvPr/>
        </p:nvPicPr>
        <p:blipFill rotWithShape="1">
          <a:blip r:embed="rId3">
            <a:alphaModFix/>
          </a:blip>
          <a:srcRect l="45000" r="4166"/>
          <a:stretch/>
        </p:blipFill>
        <p:spPr>
          <a:xfrm>
            <a:off x="4495800" y="1447800"/>
            <a:ext cx="3810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365"/>
              <a:buChar char="■"/>
            </a:pPr>
            <a:r>
              <a:rPr lang="en-US" sz="2100"/>
              <a:t>Er dopant added to core</a:t>
            </a:r>
            <a:endParaRPr/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SzPts val="1365"/>
              <a:buChar char="■"/>
            </a:pPr>
            <a:r>
              <a:rPr lang="en-US" sz="2100"/>
              <a:t>Pump at 980nm with laser diode</a:t>
            </a:r>
            <a:endParaRPr/>
          </a:p>
        </p:txBody>
      </p:sp>
      <p:sp>
        <p:nvSpPr>
          <p:cNvPr id="403" name="Google Shape;403;p46"/>
          <p:cNvSpPr/>
          <p:nvPr/>
        </p:nvSpPr>
        <p:spPr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Erbium-doped fiber amplifier (EDFA)</a:t>
            </a:r>
            <a:endParaRPr/>
          </a:p>
        </p:txBody>
      </p:sp>
      <p:pic>
        <p:nvPicPr>
          <p:cNvPr id="404" name="Google Shape;40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0050" y="3643313"/>
            <a:ext cx="4578350" cy="146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410" name="Google Shape;410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Scientific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Military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Medical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Industrial and commercial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Communication </a:t>
            </a:r>
            <a:endParaRPr/>
          </a:p>
          <a:p>
            <a:pPr marL="342900" lvl="0" indent="-219075" algn="l" rtl="0">
              <a:spcBef>
                <a:spcPts val="600"/>
              </a:spcBef>
              <a:spcAft>
                <a:spcPts val="0"/>
              </a:spcAft>
              <a:buSzPts val="195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Scientific </a:t>
            </a:r>
            <a:endParaRPr/>
          </a:p>
        </p:txBody>
      </p:sp>
      <p:sp>
        <p:nvSpPr>
          <p:cNvPr id="416" name="Google Shape;416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Spectroscopy</a:t>
            </a:r>
            <a:endParaRPr u="sng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Lunar laser ranging 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Photochemistry </a:t>
            </a:r>
            <a:endParaRPr u="sng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Laser cooling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Nuclear fusion </a:t>
            </a:r>
            <a:br>
              <a:rPr lang="en-US" u="sng"/>
            </a:br>
            <a:endParaRPr u="sng"/>
          </a:p>
        </p:txBody>
      </p:sp>
      <p:pic>
        <p:nvPicPr>
          <p:cNvPr id="417" name="Google Shape;417;p48" descr="fusion_rea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750" y="1381125"/>
            <a:ext cx="47434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Military</a:t>
            </a:r>
            <a:endParaRPr/>
          </a:p>
        </p:txBody>
      </p:sp>
      <p:sp>
        <p:nvSpPr>
          <p:cNvPr id="422" name="Google Shape;422;p49"/>
          <p:cNvSpPr txBox="1">
            <a:spLocks noGrp="1"/>
          </p:cNvSpPr>
          <p:nvPr>
            <p:ph type="body" idx="1"/>
          </p:nvPr>
        </p:nvSpPr>
        <p:spPr>
          <a:xfrm>
            <a:off x="-252413" y="1628775"/>
            <a:ext cx="55086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30"/>
              <a:buFont typeface="Noto Sans Symbols"/>
              <a:buNone/>
            </a:pPr>
            <a:endParaRPr sz="220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r>
              <a:rPr lang="en-US" sz="2200"/>
              <a:t>          . Death ray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r>
              <a:rPr lang="en-US" sz="2200"/>
              <a:t>          . Defensive applications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r>
              <a:rPr lang="en-US" sz="2200"/>
              <a:t>          . Strategic defense initiative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r>
              <a:rPr lang="en-US" sz="2200"/>
              <a:t>          . Laser sight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r>
              <a:rPr lang="en-US" sz="2200"/>
              <a:t>          . Illuminator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r>
              <a:rPr lang="en-US" sz="2200"/>
              <a:t>          . Rangefinder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r>
              <a:rPr lang="en-US" sz="2200"/>
              <a:t>          . Target designator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br>
              <a:rPr lang="en-US" sz="2200"/>
            </a:br>
            <a:endParaRPr sz="2200"/>
          </a:p>
        </p:txBody>
      </p:sp>
      <p:pic>
        <p:nvPicPr>
          <p:cNvPr id="423" name="Google Shape;42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463" y="1628775"/>
            <a:ext cx="4103687" cy="392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Medical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90"/>
              <a:buFont typeface="Noto Sans Symbols"/>
              <a:buNone/>
            </a:pPr>
            <a:endParaRPr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None/>
            </a:pPr>
            <a:r>
              <a:rPr lang="en-US" sz="2600"/>
              <a:t>        . eye surgery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None/>
            </a:pPr>
            <a:r>
              <a:rPr lang="en-US" sz="2600"/>
              <a:t>        . cosmetic surgery</a:t>
            </a:r>
            <a:endParaRPr/>
          </a:p>
        </p:txBody>
      </p:sp>
      <p:pic>
        <p:nvPicPr>
          <p:cNvPr id="430" name="Google Shape;430;p50" descr="Foto ilustrativa do laser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03738" y="1708150"/>
            <a:ext cx="3219450" cy="172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>
            <a:spLocks noGrp="1"/>
          </p:cNvSpPr>
          <p:nvPr>
            <p:ph type="title"/>
          </p:nvPr>
        </p:nvSpPr>
        <p:spPr>
          <a:xfrm>
            <a:off x="304800" y="7938"/>
            <a:ext cx="8537575" cy="29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800"/>
            </a:br>
            <a:r>
              <a:rPr lang="en-US" sz="3800"/>
              <a:t>Laser Resurfacing (CO</a:t>
            </a:r>
            <a:r>
              <a:rPr lang="en-US" sz="3800" baseline="-25000"/>
              <a:t>2</a:t>
            </a:r>
            <a:r>
              <a:rPr lang="en-US" sz="3800"/>
              <a:t>)</a:t>
            </a:r>
            <a:br>
              <a:rPr lang="en-US"/>
            </a:br>
            <a:r>
              <a:rPr lang="en-US" sz="2500" i="1"/>
              <a:t>Laser skin resurfacing refers to a </a:t>
            </a:r>
            <a:r>
              <a:rPr lang="en-US" sz="2500" i="1">
                <a:solidFill>
                  <a:srgbClr val="660066"/>
                </a:solidFill>
              </a:rPr>
              <a:t>skin peeling</a:t>
            </a:r>
            <a:r>
              <a:rPr lang="en-US" sz="2500" i="1"/>
              <a:t>  procedure which uses a specific wavelength of light to selectively eliminate</a:t>
            </a:r>
            <a:r>
              <a:rPr lang="en-US" sz="2500"/>
              <a:t>:</a:t>
            </a:r>
            <a:r>
              <a:rPr lang="en-US" sz="2100"/>
              <a:t> </a:t>
            </a:r>
            <a:br>
              <a:rPr lang="en-US" sz="2100"/>
            </a:br>
            <a:endParaRPr sz="2100"/>
          </a:p>
        </p:txBody>
      </p:sp>
      <p:sp>
        <p:nvSpPr>
          <p:cNvPr id="437" name="Google Shape;437;p51"/>
          <p:cNvSpPr txBox="1">
            <a:spLocks noGrp="1"/>
          </p:cNvSpPr>
          <p:nvPr>
            <p:ph type="body" idx="1"/>
          </p:nvPr>
        </p:nvSpPr>
        <p:spPr>
          <a:xfrm>
            <a:off x="1066800" y="3124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>
                <a:solidFill>
                  <a:srgbClr val="660066"/>
                </a:solidFill>
              </a:rPr>
              <a:t>Fine lines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en-US" sz="2600">
                <a:solidFill>
                  <a:srgbClr val="660066"/>
                </a:solidFill>
              </a:rPr>
              <a:t>Wrinkles, 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en-US" sz="2600">
                <a:solidFill>
                  <a:srgbClr val="660066"/>
                </a:solidFill>
              </a:rPr>
              <a:t>Acne scars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en-US" sz="2600">
                <a:solidFill>
                  <a:srgbClr val="660066"/>
                </a:solidFill>
              </a:rPr>
              <a:t>Unwanted Skin Blemishes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Char char="■"/>
            </a:pPr>
            <a:r>
              <a:rPr lang="en-US" sz="2600">
                <a:solidFill>
                  <a:srgbClr val="660066"/>
                </a:solidFill>
              </a:rPr>
              <a:t>Keloid Scars</a:t>
            </a:r>
            <a:r>
              <a:rPr lang="en-US" sz="2600">
                <a:solidFill>
                  <a:srgbClr val="FFFF99"/>
                </a:solidFill>
              </a:rPr>
              <a:t>  </a:t>
            </a:r>
            <a:endParaRPr/>
          </a:p>
        </p:txBody>
      </p:sp>
      <p:pic>
        <p:nvPicPr>
          <p:cNvPr id="438" name="Google Shape;438;p51" descr="CO2 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08488" y="2855913"/>
            <a:ext cx="3646487" cy="3206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39" name="Google Shape;439;p51"/>
          <p:cNvGrpSpPr/>
          <p:nvPr/>
        </p:nvGrpSpPr>
        <p:grpSpPr>
          <a:xfrm>
            <a:off x="4953000" y="6324600"/>
            <a:ext cx="3676651" cy="304800"/>
            <a:chOff x="3120" y="3984"/>
            <a:chExt cx="2316" cy="192"/>
          </a:xfrm>
        </p:grpSpPr>
        <p:sp>
          <p:nvSpPr>
            <p:cNvPr id="440" name="Google Shape;440;p51"/>
            <p:cNvSpPr/>
            <p:nvPr/>
          </p:nvSpPr>
          <p:spPr>
            <a:xfrm>
              <a:off x="3120" y="3984"/>
              <a:ext cx="2316" cy="192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1" name="Google Shape;441;p51"/>
            <p:cNvGrpSpPr/>
            <p:nvPr/>
          </p:nvGrpSpPr>
          <p:grpSpPr>
            <a:xfrm>
              <a:off x="3120" y="3984"/>
              <a:ext cx="2298" cy="173"/>
              <a:chOff x="3120" y="3984"/>
              <a:chExt cx="2298" cy="173"/>
            </a:xfrm>
          </p:grpSpPr>
          <p:sp>
            <p:nvSpPr>
              <p:cNvPr id="442" name="Google Shape;442;p51"/>
              <p:cNvSpPr/>
              <p:nvPr/>
            </p:nvSpPr>
            <p:spPr>
              <a:xfrm>
                <a:off x="3120" y="3984"/>
                <a:ext cx="2298" cy="173"/>
              </a:xfrm>
              <a:prstGeom prst="roundRect">
                <a:avLst>
                  <a:gd name="adj" fmla="val 579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3" name="Google Shape;443;p51"/>
              <p:cNvGrpSpPr/>
              <p:nvPr/>
            </p:nvGrpSpPr>
            <p:grpSpPr>
              <a:xfrm>
                <a:off x="3120" y="3984"/>
                <a:ext cx="2281" cy="161"/>
                <a:chOff x="3120" y="3984"/>
                <a:chExt cx="2281" cy="161"/>
              </a:xfrm>
            </p:grpSpPr>
            <p:sp>
              <p:nvSpPr>
                <p:cNvPr id="444" name="Google Shape;444;p51"/>
                <p:cNvSpPr/>
                <p:nvPr/>
              </p:nvSpPr>
              <p:spPr>
                <a:xfrm>
                  <a:off x="3120" y="3984"/>
                  <a:ext cx="2281" cy="161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45" name="Google Shape;445;p51"/>
                <p:cNvGrpSpPr/>
                <p:nvPr/>
              </p:nvGrpSpPr>
              <p:grpSpPr>
                <a:xfrm>
                  <a:off x="3120" y="3984"/>
                  <a:ext cx="2264" cy="148"/>
                  <a:chOff x="3120" y="3984"/>
                  <a:chExt cx="2264" cy="148"/>
                </a:xfrm>
              </p:grpSpPr>
              <p:sp>
                <p:nvSpPr>
                  <p:cNvPr id="446" name="Google Shape;446;p51"/>
                  <p:cNvSpPr/>
                  <p:nvPr/>
                </p:nvSpPr>
                <p:spPr>
                  <a:xfrm>
                    <a:off x="3120" y="3984"/>
                    <a:ext cx="2264" cy="148"/>
                  </a:xfrm>
                  <a:prstGeom prst="roundRect">
                    <a:avLst>
                      <a:gd name="adj" fmla="val 67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47" name="Google Shape;447;p51"/>
                  <p:cNvGrpSpPr/>
                  <p:nvPr/>
                </p:nvGrpSpPr>
                <p:grpSpPr>
                  <a:xfrm>
                    <a:off x="3120" y="3984"/>
                    <a:ext cx="2249" cy="134"/>
                    <a:chOff x="3120" y="3984"/>
                    <a:chExt cx="2249" cy="134"/>
                  </a:xfrm>
                </p:grpSpPr>
                <p:sp>
                  <p:nvSpPr>
                    <p:cNvPr id="448" name="Google Shape;448;p51"/>
                    <p:cNvSpPr/>
                    <p:nvPr/>
                  </p:nvSpPr>
                  <p:spPr>
                    <a:xfrm>
                      <a:off x="3120" y="3984"/>
                      <a:ext cx="2249" cy="134"/>
                    </a:xfrm>
                    <a:prstGeom prst="roundRect">
                      <a:avLst>
                        <a:gd name="adj" fmla="val 745"/>
                      </a:avLst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449" name="Google Shape;449;p51"/>
                    <p:cNvGrpSpPr/>
                    <p:nvPr/>
                  </p:nvGrpSpPr>
                  <p:grpSpPr>
                    <a:xfrm>
                      <a:off x="3120" y="3984"/>
                      <a:ext cx="2236" cy="121"/>
                      <a:chOff x="3120" y="3984"/>
                      <a:chExt cx="2236" cy="121"/>
                    </a:xfrm>
                  </p:grpSpPr>
                  <p:sp>
                    <p:nvSpPr>
                      <p:cNvPr id="450" name="Google Shape;450;p51"/>
                      <p:cNvSpPr/>
                      <p:nvPr/>
                    </p:nvSpPr>
                    <p:spPr>
                      <a:xfrm>
                        <a:off x="3120" y="3984"/>
                        <a:ext cx="2236" cy="121"/>
                      </a:xfrm>
                      <a:prstGeom prst="roundRect">
                        <a:avLst>
                          <a:gd name="adj" fmla="val 833"/>
                        </a:avLst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451" name="Google Shape;451;p51"/>
                      <p:cNvGrpSpPr/>
                      <p:nvPr/>
                    </p:nvGrpSpPr>
                    <p:grpSpPr>
                      <a:xfrm>
                        <a:off x="3120" y="3984"/>
                        <a:ext cx="2221" cy="112"/>
                        <a:chOff x="3120" y="3984"/>
                        <a:chExt cx="2221" cy="112"/>
                      </a:xfrm>
                    </p:grpSpPr>
                    <p:sp>
                      <p:nvSpPr>
                        <p:cNvPr id="452" name="Google Shape;452;p51"/>
                        <p:cNvSpPr/>
                        <p:nvPr/>
                      </p:nvSpPr>
                      <p:spPr>
                        <a:xfrm>
                          <a:off x="3120" y="3984"/>
                          <a:ext cx="2221" cy="112"/>
                        </a:xfrm>
                        <a:prstGeom prst="roundRect">
                          <a:avLst>
                            <a:gd name="adj" fmla="val 889"/>
                          </a:avLst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453" name="Google Shape;453;p51"/>
                        <p:cNvGrpSpPr/>
                        <p:nvPr/>
                      </p:nvGrpSpPr>
                      <p:grpSpPr>
                        <a:xfrm>
                          <a:off x="3120" y="3984"/>
                          <a:ext cx="2208" cy="100"/>
                          <a:chOff x="3120" y="3984"/>
                          <a:chExt cx="2208" cy="100"/>
                        </a:xfrm>
                      </p:grpSpPr>
                      <p:sp>
                        <p:nvSpPr>
                          <p:cNvPr id="454" name="Google Shape;454;p51"/>
                          <p:cNvSpPr/>
                          <p:nvPr/>
                        </p:nvSpPr>
                        <p:spPr>
                          <a:xfrm>
                            <a:off x="3120" y="3984"/>
                            <a:ext cx="2208" cy="100"/>
                          </a:xfrm>
                          <a:prstGeom prst="roundRect">
                            <a:avLst>
                              <a:gd name="adj" fmla="val 1000"/>
                            </a:avLst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455" name="Google Shape;455;p51"/>
                          <p:cNvGrpSpPr/>
                          <p:nvPr/>
                        </p:nvGrpSpPr>
                        <p:grpSpPr>
                          <a:xfrm>
                            <a:off x="3120" y="3984"/>
                            <a:ext cx="2196" cy="92"/>
                            <a:chOff x="3120" y="3984"/>
                            <a:chExt cx="2196" cy="92"/>
                          </a:xfrm>
                        </p:grpSpPr>
                        <p:sp>
                          <p:nvSpPr>
                            <p:cNvPr id="456" name="Google Shape;456;p51"/>
                            <p:cNvSpPr/>
                            <p:nvPr/>
                          </p:nvSpPr>
                          <p:spPr>
                            <a:xfrm>
                              <a:off x="3120" y="3984"/>
                              <a:ext cx="2196" cy="92"/>
                            </a:xfrm>
                            <a:prstGeom prst="roundRect">
                              <a:avLst>
                                <a:gd name="adj" fmla="val 1083"/>
                              </a:avLst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chemeClr val="dk1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grpSp>
                          <p:nvGrpSpPr>
                            <p:cNvPr id="457" name="Google Shape;457;p51"/>
                            <p:cNvGrpSpPr/>
                            <p:nvPr/>
                          </p:nvGrpSpPr>
                          <p:grpSpPr>
                            <a:xfrm>
                              <a:off x="3120" y="3984"/>
                              <a:ext cx="2183" cy="84"/>
                              <a:chOff x="3120" y="3984"/>
                              <a:chExt cx="2183" cy="84"/>
                            </a:xfrm>
                          </p:grpSpPr>
                          <p:sp>
                            <p:nvSpPr>
                              <p:cNvPr id="458" name="Google Shape;458;p51"/>
                              <p:cNvSpPr/>
                              <p:nvPr/>
                            </p:nvSpPr>
                            <p:spPr>
                              <a:xfrm>
                                <a:off x="3120" y="3984"/>
                                <a:ext cx="2183" cy="84"/>
                              </a:xfrm>
                              <a:prstGeom prst="roundRect">
                                <a:avLst>
                                  <a:gd name="adj" fmla="val 1190"/>
                                </a:avLst>
                              </a:prstGeom>
                              <a:noFill/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45700" rIns="91425" bIns="45700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sz="1800">
                                  <a:solidFill>
                                    <a:schemeClr val="dk1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459" name="Google Shape;459;p51"/>
                              <p:cNvGrpSpPr/>
                              <p:nvPr/>
                            </p:nvGrpSpPr>
                            <p:grpSpPr>
                              <a:xfrm>
                                <a:off x="3120" y="3984"/>
                                <a:ext cx="2175" cy="77"/>
                                <a:chOff x="3120" y="3984"/>
                                <a:chExt cx="2175" cy="77"/>
                              </a:xfrm>
                            </p:grpSpPr>
                            <p:sp>
                              <p:nvSpPr>
                                <p:cNvPr id="460" name="Google Shape;460;p51"/>
                                <p:cNvSpPr/>
                                <p:nvPr/>
                              </p:nvSpPr>
                              <p:spPr>
                                <a:xfrm>
                                  <a:off x="3120" y="3984"/>
                                  <a:ext cx="2175" cy="77"/>
                                </a:xfrm>
                                <a:prstGeom prst="roundRect">
                                  <a:avLst>
                                    <a:gd name="adj" fmla="val 1315"/>
                                  </a:avLst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45700" rIns="91425" bIns="45700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sz="1800">
                                    <a:solidFill>
                                      <a:schemeClr val="dk1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461" name="Google Shape;461;p51"/>
                                <p:cNvGrpSpPr/>
                                <p:nvPr/>
                              </p:nvGrpSpPr>
                              <p:grpSpPr>
                                <a:xfrm>
                                  <a:off x="3120" y="3984"/>
                                  <a:ext cx="2165" cy="71"/>
                                  <a:chOff x="3120" y="3984"/>
                                  <a:chExt cx="2165" cy="71"/>
                                </a:xfrm>
                              </p:grpSpPr>
                              <p:sp>
                                <p:nvSpPr>
                                  <p:cNvPr id="462" name="Google Shape;462;p51"/>
                                  <p:cNvSpPr/>
                                  <p:nvPr/>
                                </p:nvSpPr>
                                <p:spPr>
                                  <a:xfrm>
                                    <a:off x="3120" y="3984"/>
                                    <a:ext cx="2165" cy="71"/>
                                  </a:xfrm>
                                  <a:prstGeom prst="roundRect">
                                    <a:avLst>
                                      <a:gd name="adj" fmla="val 1426"/>
                                    </a:avLst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45700" rIns="91425" bIns="45700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sz="1800">
                                      <a:solidFill>
                                        <a:schemeClr val="dk1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463" name="Google Shape;463;p5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120" y="3984"/>
                                    <a:ext cx="2154" cy="66"/>
                                    <a:chOff x="3120" y="3984"/>
                                    <a:chExt cx="2154" cy="66"/>
                                  </a:xfrm>
                                </p:grpSpPr>
                                <p:sp>
                                  <p:nvSpPr>
                                    <p:cNvPr id="464" name="Google Shape;464;p5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120" y="3984"/>
                                      <a:ext cx="2154" cy="66"/>
                                    </a:xfrm>
                                    <a:prstGeom prst="roundRect">
                                      <a:avLst>
                                        <a:gd name="adj" fmla="val 1514"/>
                                      </a:avLst>
                                    </a:prstGeom>
                                    <a:noFill/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45700" rIns="91425" bIns="45700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sz="1800">
                                        <a:solidFill>
                                          <a:schemeClr val="dk1"/>
                                        </a:solidFill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465" name="Google Shape;465;p5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120" y="3984"/>
                                      <a:ext cx="2147" cy="59"/>
                                      <a:chOff x="3120" y="3984"/>
                                      <a:chExt cx="2147" cy="59"/>
                                    </a:xfrm>
                                  </p:grpSpPr>
                                  <p:sp>
                                    <p:nvSpPr>
                                      <p:cNvPr id="466" name="Google Shape;466;p5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120" y="3984"/>
                                        <a:ext cx="2147" cy="59"/>
                                      </a:xfrm>
                                      <a:prstGeom prst="roundRect">
                                        <a:avLst>
                                          <a:gd name="adj" fmla="val 1722"/>
                                        </a:avLst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</p:spPr>
                                    <p:txBody>
                                      <a:bodyPr spcFirstLastPara="1" wrap="square" lIns="91425" tIns="45700" rIns="91425" bIns="45700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marR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 sz="1800">
                                          <a:solidFill>
                                            <a:schemeClr val="dk1"/>
                                          </a:solidFill>
                                          <a:latin typeface="Arial"/>
                                          <a:ea typeface="Arial"/>
                                          <a:cs typeface="Arial"/>
                                          <a:sym typeface="Arial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467" name="Google Shape;467;p51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120" y="3984"/>
                                        <a:ext cx="2140" cy="55"/>
                                        <a:chOff x="3120" y="3984"/>
                                        <a:chExt cx="2140" cy="55"/>
                                      </a:xfrm>
                                    </p:grpSpPr>
                                    <p:sp>
                                      <p:nvSpPr>
                                        <p:cNvPr id="468" name="Google Shape;468;p51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20" y="3984"/>
                                          <a:ext cx="2140" cy="55"/>
                                        </a:xfrm>
                                        <a:prstGeom prst="roundRect">
                                          <a:avLst>
                                            <a:gd name="adj" fmla="val 1852"/>
                                          </a:avLst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</p:spPr>
                                      <p:txBody>
                                        <a:bodyPr spcFirstLastPara="1" wrap="square" lIns="91425" tIns="45700" rIns="91425" bIns="45700" anchor="ctr" anchorCtr="0">
                                          <a:noAutofit/>
                                        </a:bodyPr>
                                        <a:lstStyle/>
                                        <a:p>
                                          <a:pPr marL="0" marR="0" lvl="0" indent="0" algn="l" rtl="0"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None/>
                                          </a:pPr>
                                          <a:endParaRPr sz="1800">
                                            <a:solidFill>
                                              <a:schemeClr val="dk1"/>
                                            </a:solidFill>
                                            <a:latin typeface="Arial"/>
                                            <a:ea typeface="Arial"/>
                                            <a:cs typeface="Arial"/>
                                            <a:sym typeface="Arial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9" name="Google Shape;469;p51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120" y="3984"/>
                                          <a:ext cx="2137" cy="52"/>
                                          <a:chOff x="3120" y="3984"/>
                                          <a:chExt cx="2137" cy="52"/>
                                        </a:xfrm>
                                      </p:grpSpPr>
                                      <p:sp>
                                        <p:nvSpPr>
                                          <p:cNvPr id="470" name="Google Shape;470;p51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20" y="3984"/>
                                            <a:ext cx="2137" cy="52"/>
                                          </a:xfrm>
                                          <a:prstGeom prst="roundRect">
                                            <a:avLst>
                                              <a:gd name="adj" fmla="val 1921"/>
                                            </a:avLst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</p:spPr>
                                        <p:txBody>
                                          <a:bodyPr spcFirstLastPara="1" wrap="square" lIns="91425" tIns="45700" rIns="91425" bIns="45700" anchor="ctr" anchorCtr="0"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 lvl="0" indent="0" algn="l" rtl="0"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None/>
                                            </a:pPr>
                                            <a:endParaRPr sz="1800">
                                              <a:solidFill>
                                                <a:schemeClr val="dk1"/>
                                              </a:solidFill>
                                              <a:latin typeface="Arial"/>
                                              <a:ea typeface="Arial"/>
                                              <a:cs typeface="Arial"/>
                                              <a:sym typeface="Arial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471" name="Google Shape;471;p51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120" y="3984"/>
                                            <a:ext cx="2132" cy="50"/>
                                            <a:chOff x="3120" y="3984"/>
                                            <a:chExt cx="2132" cy="50"/>
                                          </a:xfrm>
                                        </p:grpSpPr>
                                        <p:sp>
                                          <p:nvSpPr>
                                            <p:cNvPr id="472" name="Google Shape;472;p51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120" y="3984"/>
                                              <a:ext cx="2132" cy="50"/>
                                            </a:xfrm>
                                            <a:prstGeom prst="roundRect">
                                              <a:avLst>
                                                <a:gd name="adj" fmla="val 2000"/>
                                              </a:avLst>
                                            </a:prstGeom>
                                            <a:noFill/>
                                            <a:ln>
                                              <a:noFill/>
                                            </a:ln>
                                          </p:spPr>
                                          <p:txBody>
                                            <a:bodyPr spcFirstLastPara="1" wrap="square" lIns="91425" tIns="45700" rIns="91425" bIns="45700" anchor="ctr" anchorCtr="0"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marL="0" marR="0" lvl="0" indent="0" algn="l" rtl="0"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0"/>
                                                </a:spcAft>
                                                <a:buNone/>
                                              </a:pPr>
                                              <a:endParaRPr sz="1800">
                                                <a:solidFill>
                                                  <a:schemeClr val="dk1"/>
                                                </a:solidFill>
                                                <a:latin typeface="Arial"/>
                                                <a:ea typeface="Arial"/>
                                                <a:cs typeface="Arial"/>
                                                <a:sym typeface="Arial"/>
                                              </a:endParaRPr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473" name="Google Shape;473;p51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120" y="3984"/>
                                              <a:ext cx="2129" cy="46"/>
                                              <a:chOff x="3120" y="3984"/>
                                              <a:chExt cx="2129" cy="46"/>
                                            </a:xfrm>
                                          </p:grpSpPr>
                                          <p:sp>
                                            <p:nvSpPr>
                                              <p:cNvPr id="474" name="Google Shape;474;p51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120" y="3984"/>
                                                <a:ext cx="2129" cy="46"/>
                                              </a:xfrm>
                                              <a:prstGeom prst="roundRect">
                                                <a:avLst>
                                                  <a:gd name="adj" fmla="val 2171"/>
                                                </a:avLst>
                                              </a:prstGeom>
                                              <a:noFill/>
                                              <a:ln>
                                                <a:noFill/>
                                              </a:ln>
                                            </p:spPr>
                                            <p:txBody>
                                              <a:bodyPr spcFirstLastPara="1" wrap="square" lIns="91425" tIns="45700" rIns="91425" bIns="45700" anchor="ctr" anchorCtr="0"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marL="0" marR="0" lvl="0" indent="0" algn="l" rtl="0"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0"/>
                                                  </a:spcAft>
                                                  <a:buNone/>
                                                </a:pPr>
                                                <a:endParaRPr sz="18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Arial"/>
                                                  <a:ea typeface="Arial"/>
                                                  <a:cs typeface="Arial"/>
                                                  <a:sym typeface="Arial"/>
                                                </a:endParaRPr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475" name="Google Shape;475;p51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3120" y="3984"/>
                                                <a:ext cx="2126" cy="45"/>
                                                <a:chOff x="3120" y="3984"/>
                                                <a:chExt cx="2126" cy="45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476" name="Google Shape;476;p51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120" y="3984"/>
                                                  <a:ext cx="2126" cy="45"/>
                                                </a:xfrm>
                                                <a:prstGeom prst="roundRect">
                                                  <a:avLst>
                                                    <a:gd name="adj" fmla="val 2269"/>
                                                  </a:avLst>
                                                </a:prstGeom>
                                                <a:noFill/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txBody>
                                                <a:bodyPr spcFirstLastPara="1" wrap="square" lIns="91425" tIns="45700" rIns="91425" bIns="45700" anchor="ctr" anchorCtr="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marL="0" marR="0" lvl="0" indent="0" algn="l" rtl="0"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0"/>
                                                    </a:spcAft>
                                                    <a:buNone/>
                                                  </a:pPr>
                                                  <a:endParaRPr sz="18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Arial"/>
                                                    <a:ea typeface="Arial"/>
                                                    <a:cs typeface="Arial"/>
                                                    <a:sym typeface="Arial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477" name="Google Shape;477;p51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3120" y="3984"/>
                                                  <a:ext cx="2125" cy="43"/>
                                                  <a:chOff x="3120" y="3984"/>
                                                  <a:chExt cx="2125" cy="43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478" name="Google Shape;478;p51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120" y="3984"/>
                                                    <a:ext cx="2125" cy="43"/>
                                                  </a:xfrm>
                                                  <a:prstGeom prst="roundRect">
                                                    <a:avLst>
                                                      <a:gd name="adj" fmla="val 2380"/>
                                                    </a:avLst>
                                                  </a:prstGeom>
                                                  <a:noFill/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txBody>
                                                  <a:bodyPr spcFirstLastPara="1" wrap="square" lIns="91425" tIns="45700" rIns="91425" bIns="45700" anchor="ctr" anchorCtr="0"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 lvl="0" indent="0" algn="l" rtl="0"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0"/>
                                                      </a:spcAft>
                                                      <a:buNone/>
                                                    </a:pPr>
                                                    <a:endParaRPr sz="18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Arial"/>
                                                      <a:ea typeface="Arial"/>
                                                      <a:cs typeface="Arial"/>
                                                      <a:sym typeface="Arial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grpSp>
                                                <p:nvGrpSpPr>
                                                  <p:cNvPr id="479" name="Google Shape;479;p51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3120" y="3984"/>
                                                    <a:ext cx="2125" cy="42"/>
                                                    <a:chOff x="3120" y="3984"/>
                                                    <a:chExt cx="2125" cy="42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480" name="Google Shape;480;p51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3120" y="3984"/>
                                                      <a:ext cx="2125" cy="42"/>
                                                    </a:xfrm>
                                                    <a:prstGeom prst="roundRect">
                                                      <a:avLst>
                                                        <a:gd name="adj" fmla="val 2380"/>
                                                      </a:avLst>
                                                    </a:prstGeom>
                                                    <a:noFill/>
                                                    <a:ln>
                                                      <a:noFill/>
                                                    </a:ln>
                                                  </p:spPr>
                                                  <p:txBody>
                                                    <a:bodyPr spcFirstLastPara="1" wrap="square" lIns="91425" tIns="45700" rIns="91425" bIns="45700" anchor="ctr" anchorCtr="0"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 lvl="0" indent="0" algn="l" rtl="0"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0"/>
                                                        </a:spcAft>
                                                        <a:buNone/>
                                                      </a:pPr>
                                                      <a:endParaRPr sz="18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Arial"/>
                                                        <a:ea typeface="Arial"/>
                                                        <a:cs typeface="Arial"/>
                                                        <a:sym typeface="Arial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481" name="Google Shape;481;p51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3120" y="3984"/>
                                                      <a:ext cx="2125" cy="42"/>
                                                    </a:xfrm>
                                                    <a:prstGeom prst="roundRect">
                                                      <a:avLst>
                                                        <a:gd name="adj" fmla="val 2380"/>
                                                      </a:avLst>
                                                    </a:prstGeom>
                                                    <a:noFill/>
                                                    <a:ln>
                                                      <a:noFill/>
                                                    </a:ln>
                                                  </p:spPr>
                                                  <p:txBody>
                                                    <a:bodyPr spcFirstLastPara="1" wrap="square" lIns="90000" tIns="46800" rIns="90000" bIns="46800" anchor="t" anchorCtr="0"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 lvl="0" indent="0" algn="l" rtl="0"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0"/>
                                                        </a:spcAft>
                                                        <a:buNone/>
                                                      </a:pPr>
                                                      <a:r>
                                                        <a:rPr lang="en-US" sz="1600" i="1">
                                                          <a:solidFill>
                                                            <a:srgbClr val="FFCC66"/>
                                                          </a:solidFill>
                                                          <a:latin typeface="Times New Roman"/>
                                                          <a:ea typeface="Times New Roman"/>
                                                          <a:cs typeface="Times New Roman"/>
                                                          <a:sym typeface="Times New Roman"/>
                                                        </a:rPr>
                                                        <a:t>Procedure performed by Dr. David Harvey</a:t>
                                                      </a:r>
                                                      <a:endParaRPr sz="18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Arial"/>
                                                        <a:ea typeface="Arial"/>
                                                        <a:cs typeface="Arial"/>
                                                        <a:sym typeface="Arial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/>
        </p:nvSpPr>
        <p:spPr>
          <a:xfrm>
            <a:off x="661056" y="1631964"/>
            <a:ext cx="3906390" cy="441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4C26"/>
                </a:solidFill>
                <a:latin typeface="Rockwell"/>
                <a:ea typeface="Rockwell"/>
                <a:cs typeface="Rockwell"/>
                <a:sym typeface="Rockwell"/>
              </a:rPr>
              <a:t>  “Laser Scalpel”</a:t>
            </a:r>
            <a:endParaRPr/>
          </a:p>
          <a:p>
            <a:pPr marL="0" marR="0" lvl="0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4C26"/>
                </a:solidFill>
                <a:latin typeface="Rockwell"/>
                <a:ea typeface="Rockwell"/>
                <a:cs typeface="Rockwell"/>
                <a:sym typeface="Rockwell"/>
              </a:rPr>
              <a:t>  Increased precision</a:t>
            </a:r>
            <a:endParaRPr/>
          </a:p>
          <a:p>
            <a:pPr marL="0" marR="0" lvl="0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4C26"/>
                </a:solidFill>
                <a:latin typeface="Rockwell"/>
                <a:ea typeface="Rockwell"/>
                <a:cs typeface="Rockwell"/>
                <a:sym typeface="Rockwell"/>
              </a:rPr>
              <a:t>  Microsurgery</a:t>
            </a:r>
            <a:endParaRPr/>
          </a:p>
          <a:p>
            <a:pPr marL="0" marR="0" lvl="0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4C26"/>
                </a:solidFill>
                <a:latin typeface="Rockwell"/>
                <a:ea typeface="Rockwell"/>
                <a:cs typeface="Rockwell"/>
                <a:sym typeface="Rockwell"/>
              </a:rPr>
              <a:t>  Improve operations tttvia endoscopes</a:t>
            </a:r>
            <a:endParaRPr/>
          </a:p>
          <a:p>
            <a:pPr marL="0" marR="0" lvl="0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4C26"/>
                </a:solidFill>
                <a:latin typeface="Rockwell"/>
                <a:ea typeface="Rockwell"/>
                <a:cs typeface="Rockwell"/>
                <a:sym typeface="Rockwell"/>
              </a:rPr>
              <a:t>  Diagnostic imaging</a:t>
            </a:r>
            <a:endParaRPr/>
          </a:p>
          <a:p>
            <a:pPr marL="0" marR="0" lvl="0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4C26"/>
                </a:solidFill>
                <a:latin typeface="Rockwell"/>
                <a:ea typeface="Rockwell"/>
                <a:cs typeface="Rockwell"/>
                <a:sym typeface="Rockwell"/>
              </a:rPr>
              <a:t>  Numerous other tttapplications	</a:t>
            </a:r>
            <a:endParaRPr/>
          </a:p>
        </p:txBody>
      </p:sp>
      <p:pic>
        <p:nvPicPr>
          <p:cNvPr id="487" name="Google Shape;48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463" y="2133600"/>
            <a:ext cx="4032250" cy="3502025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Industry &amp; Commercial</a:t>
            </a:r>
            <a:br>
              <a:rPr lang="en-US" sz="3800"/>
            </a:br>
            <a:endParaRPr sz="3800"/>
          </a:p>
        </p:txBody>
      </p:sp>
      <p:sp>
        <p:nvSpPr>
          <p:cNvPr id="492" name="Google Shape;492;p53"/>
          <p:cNvSpPr txBox="1">
            <a:spLocks noGrp="1"/>
          </p:cNvSpPr>
          <p:nvPr>
            <p:ph idx="1"/>
          </p:nvPr>
        </p:nvSpPr>
        <p:spPr>
          <a:xfrm>
            <a:off x="5334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cutting, welding, marking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CD player, DVD player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Laser printers, laser pointers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Photolithography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. Laser light display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endParaRPr/>
          </a:p>
        </p:txBody>
      </p:sp>
      <p:pic>
        <p:nvPicPr>
          <p:cNvPr id="494" name="Google Shape;494;p53" descr="th_0612ilsmetalcut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1577975"/>
            <a:ext cx="2743200" cy="37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Communication</a:t>
            </a:r>
            <a:endParaRPr/>
          </a:p>
        </p:txBody>
      </p:sp>
      <p:sp>
        <p:nvSpPr>
          <p:cNvPr id="500" name="Google Shape;500;p54"/>
          <p:cNvSpPr txBox="1"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Doped fibers for amplification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Laser diodes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Optical connectivity's</a:t>
            </a:r>
            <a:endParaRPr/>
          </a:p>
          <a:p>
            <a:pPr marL="342900" lvl="0" indent="-219075" algn="l" rtl="0">
              <a:spcBef>
                <a:spcPts val="600"/>
              </a:spcBef>
              <a:spcAft>
                <a:spcPts val="0"/>
              </a:spcAft>
              <a:buSzPts val="1950"/>
              <a:buNone/>
            </a:pPr>
            <a:endParaRPr/>
          </a:p>
          <a:p>
            <a:pPr marL="342900" lvl="0" indent="-219075" algn="l" rtl="0">
              <a:spcBef>
                <a:spcPts val="600"/>
              </a:spcBef>
              <a:spcAft>
                <a:spcPts val="0"/>
              </a:spcAft>
              <a:buSzPts val="1950"/>
              <a:buNone/>
            </a:pPr>
            <a:endParaRPr/>
          </a:p>
        </p:txBody>
      </p:sp>
      <p:pic>
        <p:nvPicPr>
          <p:cNvPr id="501" name="Google Shape;501;p54" descr="lasercom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2667000"/>
            <a:ext cx="5495925" cy="345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/>
          <p:nvPr/>
        </p:nvSpPr>
        <p:spPr>
          <a:xfrm>
            <a:off x="533400" y="2667001"/>
            <a:ext cx="76962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http://demonstrations.wolfram.com/LowerExcitedStatesOfHeliumAtom</a:t>
            </a:r>
            <a:r>
              <a:rPr lang="en-US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Interaction of radiation with matter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Absorption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Spontaneous Emission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Stimulated Emission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66"/>
                </a:solidFill>
              </a:rPr>
              <a:t>Absorption</a:t>
            </a:r>
            <a:endParaRPr>
              <a:solidFill>
                <a:srgbClr val="660066"/>
              </a:solidFill>
            </a:endParaRPr>
          </a:p>
        </p:txBody>
      </p:sp>
      <p:pic>
        <p:nvPicPr>
          <p:cNvPr id="149" name="Google Shape;149;p21" descr="absorpt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25663" y="1625600"/>
            <a:ext cx="446087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>
            <a:spLocks noGrp="1"/>
          </p:cNvSpPr>
          <p:nvPr>
            <p:ph type="body" idx="2"/>
          </p:nvPr>
        </p:nvSpPr>
        <p:spPr>
          <a:xfrm>
            <a:off x="457200" y="4872038"/>
            <a:ext cx="822960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Energy is absorbed by an atom, the electrons are </a:t>
            </a:r>
            <a:r>
              <a:rPr lang="en-US" sz="2600">
                <a:solidFill>
                  <a:srgbClr val="FF0066"/>
                </a:solidFill>
              </a:rPr>
              <a:t>excited</a:t>
            </a:r>
            <a:r>
              <a:rPr lang="en-US" sz="2600"/>
              <a:t> into vacant energy shells. 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66"/>
                </a:solidFill>
              </a:rPr>
              <a:t>Spontaneous Emission</a:t>
            </a:r>
            <a:endParaRPr>
              <a:solidFill>
                <a:srgbClr val="660066"/>
              </a:solidFill>
            </a:endParaRPr>
          </a:p>
        </p:txBody>
      </p:sp>
      <p:pic>
        <p:nvPicPr>
          <p:cNvPr id="156" name="Google Shape;156;p22" descr="spotaneous emiss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8175" y="1412875"/>
            <a:ext cx="5256213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57200" y="4941888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The atom decays from level  2 to level 1  through the emission of a photon with the energy </a:t>
            </a:r>
            <a:r>
              <a:rPr lang="en-US" sz="2600" i="1"/>
              <a:t>hv</a:t>
            </a:r>
            <a:r>
              <a:rPr lang="en-US" sz="2600"/>
              <a:t>. It is a completely </a:t>
            </a:r>
            <a:r>
              <a:rPr lang="en-US" sz="2600">
                <a:solidFill>
                  <a:srgbClr val="FF0000"/>
                </a:solidFill>
              </a:rPr>
              <a:t>random</a:t>
            </a:r>
            <a:r>
              <a:rPr lang="en-US" sz="2600"/>
              <a:t> process.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66"/>
                </a:solidFill>
              </a:rPr>
              <a:t>Stimulated Emission</a:t>
            </a:r>
            <a:r>
              <a:rPr lang="en-US"/>
              <a:t> </a:t>
            </a:r>
            <a:endParaRPr/>
          </a:p>
        </p:txBody>
      </p:sp>
      <p:pic>
        <p:nvPicPr>
          <p:cNvPr id="163" name="Google Shape;163;p23" descr="stimulated emiss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3112558" y="1600200"/>
            <a:ext cx="2918884" cy="21891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457200" y="4872038"/>
            <a:ext cx="822960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90"/>
              <a:buFont typeface="Noto Sans Symbols"/>
              <a:buNone/>
            </a:pPr>
            <a:r>
              <a:rPr lang="en-US" sz="2600"/>
              <a:t>   atoms in an upper energy level can be triggered or stimulated in phase by an </a:t>
            </a:r>
            <a:r>
              <a:rPr lang="en-US" sz="2600">
                <a:solidFill>
                  <a:srgbClr val="FF0066"/>
                </a:solidFill>
              </a:rPr>
              <a:t>incoming photon</a:t>
            </a:r>
            <a:r>
              <a:rPr lang="en-US" sz="2600"/>
              <a:t> of a </a:t>
            </a:r>
            <a:r>
              <a:rPr lang="en-US" sz="2600">
                <a:solidFill>
                  <a:srgbClr val="FF0066"/>
                </a:solidFill>
              </a:rPr>
              <a:t>specific energy</a:t>
            </a:r>
            <a:r>
              <a:rPr lang="en-US" sz="2600"/>
              <a:t>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0066"/>
                </a:solidFill>
              </a:rPr>
              <a:t>Two-level Laser System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idx="1"/>
          </p:nvPr>
        </p:nvSpPr>
        <p:spPr>
          <a:xfrm>
            <a:off x="457200" y="1989138"/>
            <a:ext cx="8229600" cy="414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FF0066"/>
                </a:solidFill>
              </a:rPr>
              <a:t>Unimaginable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/>
              <a:t>   as absorption and stimulated processes neutralize one another. 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FF0066"/>
                </a:solidFill>
              </a:rPr>
              <a:t>The material becomes transparent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22288" y="333375"/>
            <a:ext cx="7577137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Two-, three-, and four-level systems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760413" y="2047875"/>
            <a:ext cx="17859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Two-level system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1008063" y="3571875"/>
            <a:ext cx="1292225" cy="1655763"/>
            <a:chOff x="736" y="1800"/>
            <a:chExt cx="814" cy="1043"/>
          </a:xfrm>
        </p:grpSpPr>
        <p:cxnSp>
          <p:nvCxnSpPr>
            <p:cNvPr id="177" name="Google Shape;177;p25"/>
            <p:cNvCxnSpPr/>
            <p:nvPr/>
          </p:nvCxnSpPr>
          <p:spPr>
            <a:xfrm>
              <a:off x="736" y="2843"/>
              <a:ext cx="814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5"/>
            <p:cNvCxnSpPr/>
            <p:nvPr/>
          </p:nvCxnSpPr>
          <p:spPr>
            <a:xfrm>
              <a:off x="736" y="1800"/>
              <a:ext cx="814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9" name="Google Shape;179;p25"/>
          <p:cNvCxnSpPr/>
          <p:nvPr/>
        </p:nvCxnSpPr>
        <p:spPr>
          <a:xfrm rot="10800000">
            <a:off x="1384300" y="3624263"/>
            <a:ext cx="0" cy="1566862"/>
          </a:xfrm>
          <a:prstGeom prst="straightConnector1">
            <a:avLst/>
          </a:pr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1922463" y="3619500"/>
            <a:ext cx="0" cy="1566863"/>
          </a:xfrm>
          <a:prstGeom prst="straightConnector1">
            <a:avLst/>
          </a:pr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5"/>
          <p:cNvSpPr txBox="1"/>
          <p:nvPr/>
        </p:nvSpPr>
        <p:spPr>
          <a:xfrm>
            <a:off x="1951038" y="3832225"/>
            <a:ext cx="12350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Laser Transition</a:t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119063" y="3832225"/>
            <a:ext cx="12525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Pump Transition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619125" y="5553075"/>
            <a:ext cx="235267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best, you get equal populations. No lasing.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595313" y="1117600"/>
            <a:ext cx="789622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took laser physicists a while to realize that four-level systems are best.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461125" y="2025650"/>
            <a:ext cx="178593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Four-level system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6284913" y="5857875"/>
            <a:ext cx="23526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Lasing is easy!</a:t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5859463" y="3006725"/>
            <a:ext cx="3040062" cy="2220913"/>
            <a:chOff x="3691" y="1894"/>
            <a:chExt cx="1915" cy="1399"/>
          </a:xfrm>
        </p:grpSpPr>
        <p:cxnSp>
          <p:nvCxnSpPr>
            <p:cNvPr id="188" name="Google Shape;188;p25"/>
            <p:cNvCxnSpPr/>
            <p:nvPr/>
          </p:nvCxnSpPr>
          <p:spPr>
            <a:xfrm>
              <a:off x="4226" y="1894"/>
              <a:ext cx="814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5"/>
            <p:cNvCxnSpPr/>
            <p:nvPr/>
          </p:nvCxnSpPr>
          <p:spPr>
            <a:xfrm>
              <a:off x="4226" y="2183"/>
              <a:ext cx="814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5"/>
            <p:cNvCxnSpPr/>
            <p:nvPr/>
          </p:nvCxnSpPr>
          <p:spPr>
            <a:xfrm>
              <a:off x="4226" y="3060"/>
              <a:ext cx="814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25"/>
            <p:cNvCxnSpPr/>
            <p:nvPr/>
          </p:nvCxnSpPr>
          <p:spPr>
            <a:xfrm>
              <a:off x="4226" y="3293"/>
              <a:ext cx="814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" name="Google Shape;192;p25"/>
            <p:cNvSpPr txBox="1"/>
            <p:nvPr/>
          </p:nvSpPr>
          <p:spPr>
            <a:xfrm>
              <a:off x="4815" y="2437"/>
              <a:ext cx="791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Laser Transition</a:t>
              </a:r>
              <a:endParaRPr/>
            </a:p>
          </p:txBody>
        </p:sp>
        <p:cxnSp>
          <p:nvCxnSpPr>
            <p:cNvPr id="193" name="Google Shape;193;p25"/>
            <p:cNvCxnSpPr/>
            <p:nvPr/>
          </p:nvCxnSpPr>
          <p:spPr>
            <a:xfrm rot="10800000">
              <a:off x="4468" y="1917"/>
              <a:ext cx="0" cy="1370"/>
            </a:xfrm>
            <a:prstGeom prst="straightConnector1">
              <a:avLst/>
            </a:prstGeom>
            <a:noFill/>
            <a:ln w="76200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Google Shape;194;p25"/>
            <p:cNvCxnSpPr/>
            <p:nvPr/>
          </p:nvCxnSpPr>
          <p:spPr>
            <a:xfrm>
              <a:off x="4500" y="1935"/>
              <a:ext cx="293" cy="21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5" name="Google Shape;195;p25"/>
            <p:cNvCxnSpPr/>
            <p:nvPr/>
          </p:nvCxnSpPr>
          <p:spPr>
            <a:xfrm>
              <a:off x="4807" y="2186"/>
              <a:ext cx="0" cy="841"/>
            </a:xfrm>
            <a:prstGeom prst="straightConnector1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196;p25"/>
            <p:cNvCxnSpPr/>
            <p:nvPr/>
          </p:nvCxnSpPr>
          <p:spPr>
            <a:xfrm flipH="1">
              <a:off x="4525" y="3083"/>
              <a:ext cx="301" cy="182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7" name="Google Shape;197;p25"/>
            <p:cNvSpPr txBox="1"/>
            <p:nvPr/>
          </p:nvSpPr>
          <p:spPr>
            <a:xfrm>
              <a:off x="3691" y="2296"/>
              <a:ext cx="789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Pump Transition</a:t>
              </a:r>
              <a:endParaRPr/>
            </a:p>
          </p:txBody>
        </p:sp>
      </p:grpSp>
      <p:sp>
        <p:nvSpPr>
          <p:cNvPr id="198" name="Google Shape;198;p25"/>
          <p:cNvSpPr txBox="1"/>
          <p:nvPr/>
        </p:nvSpPr>
        <p:spPr>
          <a:xfrm>
            <a:off x="7593013" y="4876800"/>
            <a:ext cx="13017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decay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7570788" y="3054350"/>
            <a:ext cx="13017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decay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505200" y="2057400"/>
            <a:ext cx="2100263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Three-level system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124200" y="5705475"/>
            <a:ext cx="2697163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you hit it hard, you get lasing.</a:t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>
            <a:off x="2981325" y="3187700"/>
            <a:ext cx="3067050" cy="2039938"/>
            <a:chOff x="1878" y="2008"/>
            <a:chExt cx="1932" cy="1285"/>
          </a:xfrm>
        </p:grpSpPr>
        <p:grpSp>
          <p:nvGrpSpPr>
            <p:cNvPr id="203" name="Google Shape;203;p25"/>
            <p:cNvGrpSpPr/>
            <p:nvPr/>
          </p:nvGrpSpPr>
          <p:grpSpPr>
            <a:xfrm>
              <a:off x="2432" y="2008"/>
              <a:ext cx="814" cy="1285"/>
              <a:chOff x="2245" y="1558"/>
              <a:chExt cx="814" cy="1285"/>
            </a:xfrm>
          </p:grpSpPr>
          <p:cxnSp>
            <p:nvCxnSpPr>
              <p:cNvPr id="204" name="Google Shape;204;p25"/>
              <p:cNvCxnSpPr/>
              <p:nvPr/>
            </p:nvCxnSpPr>
            <p:spPr>
              <a:xfrm>
                <a:off x="2245" y="2843"/>
                <a:ext cx="814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25"/>
              <p:cNvCxnSpPr/>
              <p:nvPr/>
            </p:nvCxnSpPr>
            <p:spPr>
              <a:xfrm>
                <a:off x="2245" y="1558"/>
                <a:ext cx="814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25"/>
              <p:cNvCxnSpPr/>
              <p:nvPr/>
            </p:nvCxnSpPr>
            <p:spPr>
              <a:xfrm>
                <a:off x="2245" y="1837"/>
                <a:ext cx="814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7" name="Google Shape;207;p25"/>
            <p:cNvCxnSpPr/>
            <p:nvPr/>
          </p:nvCxnSpPr>
          <p:spPr>
            <a:xfrm rot="10800000">
              <a:off x="2684" y="2022"/>
              <a:ext cx="0" cy="1261"/>
            </a:xfrm>
            <a:prstGeom prst="straightConnector1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Google Shape;208;p25"/>
            <p:cNvCxnSpPr/>
            <p:nvPr/>
          </p:nvCxnSpPr>
          <p:spPr>
            <a:xfrm>
              <a:off x="3023" y="2293"/>
              <a:ext cx="0" cy="987"/>
            </a:xfrm>
            <a:prstGeom prst="straightConnector1">
              <a:avLst/>
            </a:prstGeom>
            <a:noFill/>
            <a:ln w="76200" cap="flat" cmpd="sng">
              <a:solidFill>
                <a:srgbClr val="33CC3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9" name="Google Shape;209;p25"/>
            <p:cNvSpPr txBox="1"/>
            <p:nvPr/>
          </p:nvSpPr>
          <p:spPr>
            <a:xfrm>
              <a:off x="3032" y="2715"/>
              <a:ext cx="77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Laser Transition</a:t>
              </a:r>
              <a:endParaRPr/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1878" y="2805"/>
              <a:ext cx="789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Pump Transition</a:t>
              </a:r>
              <a:endParaRPr/>
            </a:p>
          </p:txBody>
        </p:sp>
        <p:cxnSp>
          <p:nvCxnSpPr>
            <p:cNvPr id="211" name="Google Shape;211;p25"/>
            <p:cNvCxnSpPr/>
            <p:nvPr/>
          </p:nvCxnSpPr>
          <p:spPr>
            <a:xfrm>
              <a:off x="2716" y="2050"/>
              <a:ext cx="311" cy="201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12" name="Google Shape;212;p25"/>
          <p:cNvSpPr txBox="1"/>
          <p:nvPr/>
        </p:nvSpPr>
        <p:spPr>
          <a:xfrm>
            <a:off x="4697413" y="3200400"/>
            <a:ext cx="13017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 decay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710</Words>
  <Application>Microsoft Office PowerPoint</Application>
  <PresentationFormat>On-screen Show (4:3)</PresentationFormat>
  <Paragraphs>166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Gill Sans MT</vt:lpstr>
      <vt:lpstr>Noto Sans Symbols</vt:lpstr>
      <vt:lpstr>Rockwell</vt:lpstr>
      <vt:lpstr>Garamond</vt:lpstr>
      <vt:lpstr>Arial</vt:lpstr>
      <vt:lpstr>Times New Roman</vt:lpstr>
      <vt:lpstr>Tahoma</vt:lpstr>
      <vt:lpstr>Comic Sans MS</vt:lpstr>
      <vt:lpstr>Gallery</vt:lpstr>
      <vt:lpstr>LASER TECHNOLOGY</vt:lpstr>
      <vt:lpstr>WHAT IS LASER</vt:lpstr>
      <vt:lpstr>Incandescent vs. Laser Light</vt:lpstr>
      <vt:lpstr>Interaction of radiation with matter</vt:lpstr>
      <vt:lpstr>Absorption</vt:lpstr>
      <vt:lpstr>Spontaneous Emission</vt:lpstr>
      <vt:lpstr>Stimulated Emission </vt:lpstr>
      <vt:lpstr>Two-level Laser System</vt:lpstr>
      <vt:lpstr>PowerPoint Presentation</vt:lpstr>
      <vt:lpstr>Three-level Laser System</vt:lpstr>
      <vt:lpstr>PowerPoint Presentation</vt:lpstr>
      <vt:lpstr>Four-level Laser System</vt:lpstr>
      <vt:lpstr>PowerPoint Presentation</vt:lpstr>
      <vt:lpstr>Laser Output</vt:lpstr>
      <vt:lpstr>Main components of a laser</vt:lpstr>
      <vt:lpstr>Excitation mechanism</vt:lpstr>
      <vt:lpstr>PowerPoint Presentation</vt:lpstr>
      <vt:lpstr>Lasing Action</vt:lpstr>
      <vt:lpstr>PowerPoint Presentation</vt:lpstr>
      <vt:lpstr>Laser Types</vt:lpstr>
      <vt:lpstr>Gas Lasers</vt:lpstr>
      <vt:lpstr>PowerPoint Presentation</vt:lpstr>
      <vt:lpstr>CO2 gas laser</vt:lpstr>
      <vt:lpstr>Ionic Laser</vt:lpstr>
      <vt:lpstr>PowerPoint Presentation</vt:lpstr>
      <vt:lpstr>PowerPoint Presentation</vt:lpstr>
      <vt:lpstr>PowerPoint Presentation</vt:lpstr>
      <vt:lpstr>Energy levels in the Excimer Laser </vt:lpstr>
      <vt:lpstr>Excimer laser Diagram</vt:lpstr>
      <vt:lpstr>PowerPoint Presentation</vt:lpstr>
      <vt:lpstr>Applications</vt:lpstr>
      <vt:lpstr>Scientific </vt:lpstr>
      <vt:lpstr>Military</vt:lpstr>
      <vt:lpstr>Medical</vt:lpstr>
      <vt:lpstr> Laser Resurfacing (CO2) Laser skin resurfacing refers to a skin peeling  procedure which uses a specific wavelength of light to selectively eliminate:  </vt:lpstr>
      <vt:lpstr>PowerPoint Presentation</vt:lpstr>
      <vt:lpstr>Industry &amp; Commercial </vt:lpstr>
      <vt:lpstr>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TECHNOLOGY</dc:title>
  <cp:lastModifiedBy>ZUBIN SHAH</cp:lastModifiedBy>
  <cp:revision>2</cp:revision>
  <dcterms:modified xsi:type="dcterms:W3CDTF">2021-04-03T03:15:36Z</dcterms:modified>
</cp:coreProperties>
</file>