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78DE488-A139-410F-9635-744A6B75A32A}">
  <a:tblStyle styleId="{C78DE488-A139-410F-9635-744A6B75A32A}"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A4B88ED8-F507-46F8-8700-1DF984D209B4}" styleName="Table_1">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8ECF4"/>
          </a:solidFill>
        </a:fill>
      </a:tcStyle>
    </a:wholeTbl>
    <a:band1H>
      <a:tcTxStyle/>
      <a:tcStyle>
        <a:fill>
          <a:solidFill>
            <a:srgbClr val="CFD7E7"/>
          </a:solidFill>
        </a:fill>
      </a:tcStyle>
    </a:band1H>
    <a:band2H>
      <a:tcTxStyle/>
    </a:band2H>
    <a:band1V>
      <a:tcTxStyle/>
      <a:tcStyle>
        <a:fill>
          <a:solidFill>
            <a:srgbClr val="CFD7E7"/>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20" Type="http://schemas.openxmlformats.org/officeDocument/2006/relationships/slide" Target="slides/slide14.xml"/><Relationship Id="rId42" Type="http://schemas.openxmlformats.org/officeDocument/2006/relationships/slide" Target="slides/slide36.xml"/><Relationship Id="rId41" Type="http://schemas.openxmlformats.org/officeDocument/2006/relationships/slide" Target="slides/slide35.xml"/><Relationship Id="rId22" Type="http://schemas.openxmlformats.org/officeDocument/2006/relationships/slide" Target="slides/slide16.xml"/><Relationship Id="rId44" Type="http://schemas.openxmlformats.org/officeDocument/2006/relationships/slide" Target="slides/slide38.xml"/><Relationship Id="rId21" Type="http://schemas.openxmlformats.org/officeDocument/2006/relationships/slide" Target="slides/slide15.xml"/><Relationship Id="rId43" Type="http://schemas.openxmlformats.org/officeDocument/2006/relationships/slide" Target="slides/slide37.xml"/><Relationship Id="rId24" Type="http://schemas.openxmlformats.org/officeDocument/2006/relationships/slide" Target="slides/slide18.xml"/><Relationship Id="rId46" Type="http://schemas.openxmlformats.org/officeDocument/2006/relationships/slide" Target="slides/slide40.xml"/><Relationship Id="rId23" Type="http://schemas.openxmlformats.org/officeDocument/2006/relationships/slide" Target="slides/slide17.xml"/><Relationship Id="rId45" Type="http://schemas.openxmlformats.org/officeDocument/2006/relationships/slide" Target="slides/slide39.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47" Type="http://schemas.openxmlformats.org/officeDocument/2006/relationships/slide" Target="slides/slide41.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slide" Target="slides/slide33.xml"/><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1pPr>
            <a:lvl2pPr indent="-228600" lvl="1" marL="9144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2pPr>
            <a:lvl3pPr indent="-228600" lvl="2" marL="13716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3pPr>
            <a:lvl4pPr indent="-228600" lvl="3" marL="18288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4pPr>
            <a:lvl5pPr indent="-228600" lvl="4" marL="22860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94" name="Google Shape;94;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
        <p:nvSpPr>
          <p:cNvPr id="95" name="Google Shape;95;p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latin typeface="Arial"/>
                <a:ea typeface="Arial"/>
                <a:cs typeface="Arial"/>
                <a:sym typeface="Arial"/>
              </a:rPr>
              <a:t>‹#›</a:t>
            </a:fld>
            <a:endParaRPr>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79" name="Google Shape;179;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92" name="Google Shape;192;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01" name="Google Shape;201;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07" name="Google Shape;207;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p1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latin typeface="Arial"/>
                <a:ea typeface="Arial"/>
                <a:cs typeface="Arial"/>
                <a:sym typeface="Arial"/>
              </a:rPr>
              <a:t>‹#›</a:t>
            </a:fld>
            <a:endParaRPr>
              <a:latin typeface="Arial"/>
              <a:ea typeface="Arial"/>
              <a:cs typeface="Arial"/>
              <a:sym typeface="Arial"/>
            </a:endParaRPr>
          </a:p>
        </p:txBody>
      </p:sp>
      <p:sp>
        <p:nvSpPr>
          <p:cNvPr id="213" name="Google Shape;213;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214" name="Google Shape;214;p14:notes"/>
          <p:cNvSpPr txBox="1"/>
          <p:nvPr>
            <p:ph idx="1" type="body"/>
          </p:nvPr>
        </p:nvSpPr>
        <p:spPr>
          <a:xfrm>
            <a:off x="914400" y="4343400"/>
            <a:ext cx="5029200" cy="4114800"/>
          </a:xfrm>
          <a:prstGeom prst="rect">
            <a:avLst/>
          </a:prstGeom>
          <a:solidFill>
            <a:srgbClr val="FFFFFF"/>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rtl="0" algn="l">
              <a:spcBef>
                <a:spcPts val="0"/>
              </a:spcBef>
              <a:spcAft>
                <a:spcPts val="0"/>
              </a:spcAft>
              <a:buNone/>
            </a:pPr>
            <a:r>
              <a:rPr lang="en-US" sz="800">
                <a:latin typeface="Arial"/>
                <a:ea typeface="Arial"/>
                <a:cs typeface="Arial"/>
                <a:sym typeface="Arial"/>
              </a:rPr>
              <a:t>Optical fiber has two basic types, multimode and singlemode. Multimode fiber means that light can travel many different paths (called modes) through the core of the fiber, which enter and leave the fiber at various angles. The highest angle that light is accepted into the core of the fiber defines the numerical aperture (NA).Two types of multimode fiber exist, distinguished by the index profile of their cores and how light travels in them. </a:t>
            </a:r>
            <a:endParaRPr/>
          </a:p>
          <a:p>
            <a:pPr indent="0" lvl="0" marL="0" rtl="0" algn="l">
              <a:spcBef>
                <a:spcPts val="240"/>
              </a:spcBef>
              <a:spcAft>
                <a:spcPts val="0"/>
              </a:spcAft>
              <a:buNone/>
            </a:pPr>
            <a:r>
              <a:rPr lang="en-US" sz="800">
                <a:latin typeface="Arial"/>
                <a:ea typeface="Arial"/>
                <a:cs typeface="Arial"/>
                <a:sym typeface="Arial"/>
              </a:rPr>
              <a:t>Step index multimode  fiber has a core composed of one type of glass. Light traveling in the fiber travels in straight lines, reflecting off the core/cladding interface. The numerical aperture is determined by the differences in the indices of refraction of the core and cladding and can be calculated by Snell's law. Since each mode or angle of light travels a different path link, a pulse of light is dispersed while traveling through the fiber, limiting the bandwidth of step index fiber. </a:t>
            </a:r>
            <a:endParaRPr/>
          </a:p>
          <a:p>
            <a:pPr indent="0" lvl="0" marL="0" rtl="0" algn="l">
              <a:spcBef>
                <a:spcPts val="240"/>
              </a:spcBef>
              <a:spcAft>
                <a:spcPts val="0"/>
              </a:spcAft>
              <a:buNone/>
            </a:pPr>
            <a:r>
              <a:rPr lang="en-US" sz="800">
                <a:latin typeface="Arial"/>
                <a:ea typeface="Arial"/>
                <a:cs typeface="Arial"/>
                <a:sym typeface="Arial"/>
              </a:rPr>
              <a:t>In graded index multimode fiber, the core is composed of many different layers of glass, chosen with indices of refraction to produce an index profile approximating a parabola. Since the light travels faster in lower index of refraction glass, the light will travel faster as it approaches the outside of the core. Likewise, the light traveling closest to the core center will travel the slowest. A properly constructed index profile will compensate for the different path lengths of each mode, increasing the bandwidth capacity of the fiber by as much as 100 times that of step index fiber.</a:t>
            </a:r>
            <a:endParaRPr/>
          </a:p>
          <a:p>
            <a:pPr indent="0" lvl="0" marL="0" rtl="0" algn="l">
              <a:spcBef>
                <a:spcPts val="240"/>
              </a:spcBef>
              <a:spcAft>
                <a:spcPts val="0"/>
              </a:spcAft>
              <a:buNone/>
            </a:pPr>
            <a:r>
              <a:rPr lang="en-US" sz="800">
                <a:latin typeface="Arial"/>
                <a:ea typeface="Arial"/>
                <a:cs typeface="Arial"/>
                <a:sym typeface="Arial"/>
              </a:rPr>
              <a:t>Singlemode fiber just shrinks the core size to a dimension about 6 times the wavelength of the fiber, causing all the light to travel in only one mode. Thus modal dispersion disappears and the bandwidth of the fiber increases by at least another factor of 100 over graded index fiber.</a:t>
            </a:r>
            <a:endParaRPr/>
          </a:p>
          <a:p>
            <a:pPr indent="0" lvl="0" marL="0" rtl="0" algn="l">
              <a:spcBef>
                <a:spcPts val="210"/>
              </a:spcBef>
              <a:spcAft>
                <a:spcPts val="0"/>
              </a:spcAft>
              <a:buNone/>
            </a:pPr>
            <a:r>
              <a:t/>
            </a:r>
            <a:endParaRPr sz="700">
              <a:latin typeface="Arial"/>
              <a:ea typeface="Arial"/>
              <a:cs typeface="Arial"/>
              <a:sym typeface="Arial"/>
            </a:endParaRPr>
          </a:p>
          <a:p>
            <a:pPr indent="0" lvl="0" marL="0" rtl="0" algn="l">
              <a:spcBef>
                <a:spcPts val="210"/>
              </a:spcBef>
              <a:spcAft>
                <a:spcPts val="0"/>
              </a:spcAft>
              <a:buNone/>
            </a:pPr>
            <a:r>
              <a:rPr lang="en-US" sz="700">
                <a:latin typeface="Arial"/>
                <a:ea typeface="Arial"/>
                <a:cs typeface="Arial"/>
                <a:sym typeface="Arial"/>
              </a:rPr>
              <a:t>FOTM, Chapter 2, DVVC, Chapter 11</a:t>
            </a:r>
            <a:endParaRPr/>
          </a:p>
          <a:p>
            <a:pPr indent="0" lvl="0" marL="0" rtl="0" algn="l">
              <a:spcBef>
                <a:spcPts val="210"/>
              </a:spcBef>
              <a:spcAft>
                <a:spcPts val="0"/>
              </a:spcAft>
              <a:buNone/>
            </a:pPr>
            <a:r>
              <a:t/>
            </a:r>
            <a:endParaRPr sz="700">
              <a:latin typeface="Arial"/>
              <a:ea typeface="Arial"/>
              <a:cs typeface="Arial"/>
              <a:sym typeface="Arial"/>
            </a:endParaRPr>
          </a:p>
          <a:p>
            <a:pPr indent="0" lvl="0" marL="0" rtl="0" algn="l">
              <a:spcBef>
                <a:spcPts val="210"/>
              </a:spcBef>
              <a:spcAft>
                <a:spcPts val="0"/>
              </a:spcAft>
              <a:buNone/>
            </a:pPr>
            <a:r>
              <a:rPr lang="en-US" sz="700">
                <a:latin typeface="Arial"/>
                <a:ea typeface="Arial"/>
                <a:cs typeface="Arial"/>
                <a:sym typeface="Arial"/>
              </a:rPr>
              <a:t>Illustrate: VFL with SM and MM fiber</a:t>
            </a:r>
            <a:endParaRPr sz="900">
              <a:latin typeface="Arial"/>
              <a:ea typeface="Arial"/>
              <a:cs typeface="Arial"/>
              <a:sym typeface="Aria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21" name="Google Shape;221;p1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
        <p:nvSpPr>
          <p:cNvPr id="222" name="Google Shape;222;p1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latin typeface="Arial"/>
                <a:ea typeface="Arial"/>
                <a:cs typeface="Arial"/>
                <a:sym typeface="Arial"/>
              </a:rPr>
              <a:t>‹#›</a:t>
            </a:fld>
            <a:endParaRPr>
              <a:latin typeface="Arial"/>
              <a:ea typeface="Arial"/>
              <a:cs typeface="Arial"/>
              <a:sym typeface="Aria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p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31" name="Google Shape;231;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p1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37" name="Google Shape;237;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p1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latin typeface="Arial"/>
                <a:ea typeface="Arial"/>
                <a:cs typeface="Arial"/>
                <a:sym typeface="Arial"/>
              </a:rPr>
              <a:t>‹#›</a:t>
            </a:fld>
            <a:endParaRPr>
              <a:latin typeface="Arial"/>
              <a:ea typeface="Arial"/>
              <a:cs typeface="Arial"/>
              <a:sym typeface="Arial"/>
            </a:endParaRPr>
          </a:p>
        </p:txBody>
      </p:sp>
      <p:sp>
        <p:nvSpPr>
          <p:cNvPr id="247" name="Google Shape;247;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248" name="Google Shape;248;p18:notes"/>
          <p:cNvSpPr txBox="1"/>
          <p:nvPr>
            <p:ph idx="1" type="body"/>
          </p:nvPr>
        </p:nvSpPr>
        <p:spPr>
          <a:xfrm>
            <a:off x="914400" y="4343400"/>
            <a:ext cx="5029200" cy="4114800"/>
          </a:xfrm>
          <a:prstGeom prst="rect">
            <a:avLst/>
          </a:prstGeom>
          <a:solidFill>
            <a:srgbClr val="FFFFFF"/>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rtl="0" algn="l">
              <a:spcBef>
                <a:spcPts val="0"/>
              </a:spcBef>
              <a:spcAft>
                <a:spcPts val="0"/>
              </a:spcAft>
              <a:buNone/>
            </a:pPr>
            <a:r>
              <a:rPr lang="en-US" sz="800">
                <a:latin typeface="Arial"/>
                <a:ea typeface="Arial"/>
                <a:cs typeface="Arial"/>
                <a:sym typeface="Arial"/>
              </a:rPr>
              <a:t>Optical fiber has two basic types, multimode and singlemode. Multimode fiber means that light can travel many different paths (called modes) through the core of the fiber, which enter and leave the fiber at various angles. The highest angle that light is accepted into the core of the fiber defines the numerical aperture (NA).Two types of multimode fiber exist, distinguished by the index profile of their cores and how light travels in them. </a:t>
            </a:r>
            <a:endParaRPr/>
          </a:p>
          <a:p>
            <a:pPr indent="0" lvl="0" marL="0" rtl="0" algn="l">
              <a:spcBef>
                <a:spcPts val="240"/>
              </a:spcBef>
              <a:spcAft>
                <a:spcPts val="0"/>
              </a:spcAft>
              <a:buNone/>
            </a:pPr>
            <a:r>
              <a:rPr lang="en-US" sz="800">
                <a:latin typeface="Arial"/>
                <a:ea typeface="Arial"/>
                <a:cs typeface="Arial"/>
                <a:sym typeface="Arial"/>
              </a:rPr>
              <a:t>Step index multimode  fiber has a core composed of one type of glass. Light traveling in the fiber travels in straight lines, reflecting off the core/cladding interface. The numerical aperture is determined by the differences in the indices of refraction of the core and cladding and can be calculated by Snell's law. Since each mode or angle of light travels a different path link, a pulse of light is dispersed while traveling through the fiber, limiting the bandwidth of step index fiber. </a:t>
            </a:r>
            <a:endParaRPr/>
          </a:p>
          <a:p>
            <a:pPr indent="0" lvl="0" marL="0" rtl="0" algn="l">
              <a:spcBef>
                <a:spcPts val="240"/>
              </a:spcBef>
              <a:spcAft>
                <a:spcPts val="0"/>
              </a:spcAft>
              <a:buNone/>
            </a:pPr>
            <a:r>
              <a:rPr lang="en-US" sz="800">
                <a:latin typeface="Arial"/>
                <a:ea typeface="Arial"/>
                <a:cs typeface="Arial"/>
                <a:sym typeface="Arial"/>
              </a:rPr>
              <a:t>In graded index multimode fiber, the core is composed of many different layers of glass, chosen with indices of refraction to produce an index profile approximating a parabola. Since the light travels faster in lower index of refraction glass, the light will travel faster as it approaches the outside of the core. Likewise, the light traveling closest to the core center will travel the slowest. A properly constructed index profile will compensate for the different path lengths of each mode, increasing the bandwidth capacity of the fiber by as much as 100 times that of step index fiber.</a:t>
            </a:r>
            <a:endParaRPr/>
          </a:p>
          <a:p>
            <a:pPr indent="0" lvl="0" marL="0" rtl="0" algn="l">
              <a:spcBef>
                <a:spcPts val="240"/>
              </a:spcBef>
              <a:spcAft>
                <a:spcPts val="0"/>
              </a:spcAft>
              <a:buNone/>
            </a:pPr>
            <a:r>
              <a:rPr lang="en-US" sz="800">
                <a:latin typeface="Arial"/>
                <a:ea typeface="Arial"/>
                <a:cs typeface="Arial"/>
                <a:sym typeface="Arial"/>
              </a:rPr>
              <a:t>Singlemode fiber just shrinks the core size to a dimension about 6 times the wavelength of the fiber, causing all the light to travel in only one mode. Thus modal dispersion disappears and the bandwidth of the fiber increases by at least another factor of 100 over graded index fiber.</a:t>
            </a:r>
            <a:endParaRPr/>
          </a:p>
          <a:p>
            <a:pPr indent="0" lvl="0" marL="0" rtl="0" algn="l">
              <a:spcBef>
                <a:spcPts val="210"/>
              </a:spcBef>
              <a:spcAft>
                <a:spcPts val="0"/>
              </a:spcAft>
              <a:buNone/>
            </a:pPr>
            <a:r>
              <a:t/>
            </a:r>
            <a:endParaRPr sz="700">
              <a:latin typeface="Arial"/>
              <a:ea typeface="Arial"/>
              <a:cs typeface="Arial"/>
              <a:sym typeface="Arial"/>
            </a:endParaRPr>
          </a:p>
          <a:p>
            <a:pPr indent="0" lvl="0" marL="0" rtl="0" algn="l">
              <a:spcBef>
                <a:spcPts val="210"/>
              </a:spcBef>
              <a:spcAft>
                <a:spcPts val="0"/>
              </a:spcAft>
              <a:buNone/>
            </a:pPr>
            <a:r>
              <a:rPr lang="en-US" sz="700">
                <a:latin typeface="Arial"/>
                <a:ea typeface="Arial"/>
                <a:cs typeface="Arial"/>
                <a:sym typeface="Arial"/>
              </a:rPr>
              <a:t>FOTM, Chapter 2, DVVC, Chapter 11</a:t>
            </a:r>
            <a:endParaRPr/>
          </a:p>
          <a:p>
            <a:pPr indent="0" lvl="0" marL="0" rtl="0" algn="l">
              <a:spcBef>
                <a:spcPts val="210"/>
              </a:spcBef>
              <a:spcAft>
                <a:spcPts val="0"/>
              </a:spcAft>
              <a:buNone/>
            </a:pPr>
            <a:r>
              <a:t/>
            </a:r>
            <a:endParaRPr sz="700">
              <a:latin typeface="Arial"/>
              <a:ea typeface="Arial"/>
              <a:cs typeface="Arial"/>
              <a:sym typeface="Arial"/>
            </a:endParaRPr>
          </a:p>
          <a:p>
            <a:pPr indent="0" lvl="0" marL="0" rtl="0" algn="l">
              <a:spcBef>
                <a:spcPts val="210"/>
              </a:spcBef>
              <a:spcAft>
                <a:spcPts val="0"/>
              </a:spcAft>
              <a:buNone/>
            </a:pPr>
            <a:r>
              <a:rPr lang="en-US" sz="700">
                <a:latin typeface="Arial"/>
                <a:ea typeface="Arial"/>
                <a:cs typeface="Arial"/>
                <a:sym typeface="Arial"/>
              </a:rPr>
              <a:t>Illustrate: VFL with SM and MM fiber</a:t>
            </a:r>
            <a:endParaRPr sz="900">
              <a:latin typeface="Arial"/>
              <a:ea typeface="Arial"/>
              <a:cs typeface="Arial"/>
              <a:sym typeface="Aria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p1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55" name="Google Shape;255;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01" name="Google Shape;101;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p2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63" name="Google Shape;263;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p2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72" name="Google Shape;272;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p2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79" name="Google Shape;279;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p2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88" name="Google Shape;288;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p2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96" name="Google Shape;296;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p2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04" name="Google Shape;304;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p2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13" name="Google Shape;313;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p2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21" name="Google Shape;321;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p2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28" name="Google Shape;328;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p2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36" name="Google Shape;336;p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07" name="Google Shape;107;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p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43" name="Google Shape;343;p3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
        <p:nvSpPr>
          <p:cNvPr id="344" name="Google Shape;344;p3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latin typeface="Arial"/>
                <a:ea typeface="Arial"/>
                <a:cs typeface="Arial"/>
                <a:sym typeface="Arial"/>
              </a:rPr>
              <a:t>‹#›</a:t>
            </a:fld>
            <a:endParaRPr>
              <a:latin typeface="Arial"/>
              <a:ea typeface="Arial"/>
              <a:cs typeface="Arial"/>
              <a:sym typeface="Arial"/>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p3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50" name="Google Shape;350;p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p3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56" name="Google Shape;356;p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p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68" name="Google Shape;368;p3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
        <p:nvSpPr>
          <p:cNvPr id="369" name="Google Shape;369;p3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latin typeface="Arial"/>
                <a:ea typeface="Arial"/>
                <a:cs typeface="Arial"/>
                <a:sym typeface="Arial"/>
              </a:rPr>
              <a:t>‹#›</a:t>
            </a:fld>
            <a:endParaRPr>
              <a:latin typeface="Arial"/>
              <a:ea typeface="Arial"/>
              <a:cs typeface="Arial"/>
              <a:sym typeface="Arial"/>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p3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75" name="Google Shape;375;p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p3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81" name="Google Shape;381;p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p3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87" name="Google Shape;387;p3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p3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97" name="Google Shape;397;p3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p3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403" name="Google Shape;403;p3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p3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409" name="Google Shape;409;p3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14" name="Google Shape;114;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 name="Shape 413"/>
        <p:cNvGrpSpPr/>
        <p:nvPr/>
      </p:nvGrpSpPr>
      <p:grpSpPr>
        <a:xfrm>
          <a:off x="0" y="0"/>
          <a:ext cx="0" cy="0"/>
          <a:chOff x="0" y="0"/>
          <a:chExt cx="0" cy="0"/>
        </a:xfrm>
      </p:grpSpPr>
      <p:sp>
        <p:nvSpPr>
          <p:cNvPr id="414" name="Google Shape;414;p4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415" name="Google Shape;415;p4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 name="Shape 419"/>
        <p:cNvGrpSpPr/>
        <p:nvPr/>
      </p:nvGrpSpPr>
      <p:grpSpPr>
        <a:xfrm>
          <a:off x="0" y="0"/>
          <a:ext cx="0" cy="0"/>
          <a:chOff x="0" y="0"/>
          <a:chExt cx="0" cy="0"/>
        </a:xfrm>
      </p:grpSpPr>
      <p:sp>
        <p:nvSpPr>
          <p:cNvPr id="420" name="Google Shape;420;p4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421" name="Google Shape;421;p4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42" name="Google Shape;142;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48" name="Google Shape;148;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55" name="Google Shape;155;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63" name="Google Shape;163;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70" name="Google Shape;170;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2"/>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7" name="Google Shape;17;p2"/>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8" name="Google Shape;18;p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b="0" i="0" sz="1200" u="none" cap="none" strike="noStrike">
                <a:solidFill>
                  <a:srgbClr val="888888"/>
                </a:solidFill>
                <a:latin typeface="Arial"/>
                <a:ea typeface="Arial"/>
                <a:cs typeface="Arial"/>
                <a:sym typeface="Arial"/>
              </a:defRPr>
            </a:lvl1pPr>
            <a:lvl2pPr indent="0" lvl="1" marL="0" marR="0" algn="r">
              <a:spcBef>
                <a:spcPts val="0"/>
              </a:spcBef>
              <a:spcAft>
                <a:spcPts val="0"/>
              </a:spcAft>
              <a:buNone/>
              <a:defRPr b="0" i="0" sz="1200" u="none" cap="none" strike="noStrike">
                <a:solidFill>
                  <a:srgbClr val="888888"/>
                </a:solidFill>
                <a:latin typeface="Arial"/>
                <a:ea typeface="Arial"/>
                <a:cs typeface="Arial"/>
                <a:sym typeface="Arial"/>
              </a:defRPr>
            </a:lvl2pPr>
            <a:lvl3pPr indent="0" lvl="2" marL="0" marR="0" algn="r">
              <a:spcBef>
                <a:spcPts val="0"/>
              </a:spcBef>
              <a:spcAft>
                <a:spcPts val="0"/>
              </a:spcAft>
              <a:buNone/>
              <a:defRPr b="0" i="0" sz="1200" u="none" cap="none" strike="noStrike">
                <a:solidFill>
                  <a:srgbClr val="888888"/>
                </a:solidFill>
                <a:latin typeface="Arial"/>
                <a:ea typeface="Arial"/>
                <a:cs typeface="Arial"/>
                <a:sym typeface="Arial"/>
              </a:defRPr>
            </a:lvl3pPr>
            <a:lvl4pPr indent="0" lvl="3" marL="0" marR="0" algn="r">
              <a:spcBef>
                <a:spcPts val="0"/>
              </a:spcBef>
              <a:spcAft>
                <a:spcPts val="0"/>
              </a:spcAft>
              <a:buNone/>
              <a:defRPr b="0" i="0" sz="1200" u="none" cap="none" strike="noStrike">
                <a:solidFill>
                  <a:srgbClr val="888888"/>
                </a:solidFill>
                <a:latin typeface="Arial"/>
                <a:ea typeface="Arial"/>
                <a:cs typeface="Arial"/>
                <a:sym typeface="Arial"/>
              </a:defRPr>
            </a:lvl4pPr>
            <a:lvl5pPr indent="0" lvl="4" marL="0" marR="0" algn="r">
              <a:spcBef>
                <a:spcPts val="0"/>
              </a:spcBef>
              <a:spcAft>
                <a:spcPts val="0"/>
              </a:spcAft>
              <a:buNone/>
              <a:defRPr b="0" i="0" sz="1200" u="none" cap="none" strike="noStrike">
                <a:solidFill>
                  <a:srgbClr val="888888"/>
                </a:solidFill>
                <a:latin typeface="Arial"/>
                <a:ea typeface="Arial"/>
                <a:cs typeface="Arial"/>
                <a:sym typeface="Arial"/>
              </a:defRPr>
            </a:lvl5pPr>
            <a:lvl6pPr indent="0" lvl="5" marL="0" marR="0" algn="r">
              <a:spcBef>
                <a:spcPts val="0"/>
              </a:spcBef>
              <a:spcAft>
                <a:spcPts val="0"/>
              </a:spcAft>
              <a:buNone/>
              <a:defRPr b="0" i="0" sz="1200" u="none" cap="none" strike="noStrike">
                <a:solidFill>
                  <a:srgbClr val="888888"/>
                </a:solidFill>
                <a:latin typeface="Arial"/>
                <a:ea typeface="Arial"/>
                <a:cs typeface="Arial"/>
                <a:sym typeface="Arial"/>
              </a:defRPr>
            </a:lvl6pPr>
            <a:lvl7pPr indent="0" lvl="6" marL="0" marR="0" algn="r">
              <a:spcBef>
                <a:spcPts val="0"/>
              </a:spcBef>
              <a:spcAft>
                <a:spcPts val="0"/>
              </a:spcAft>
              <a:buNone/>
              <a:defRPr b="0" i="0" sz="1200" u="none" cap="none" strike="noStrike">
                <a:solidFill>
                  <a:srgbClr val="888888"/>
                </a:solidFill>
                <a:latin typeface="Arial"/>
                <a:ea typeface="Arial"/>
                <a:cs typeface="Arial"/>
                <a:sym typeface="Arial"/>
              </a:defRPr>
            </a:lvl7pPr>
            <a:lvl8pPr indent="0" lvl="7" marL="0" marR="0" algn="r">
              <a:spcBef>
                <a:spcPts val="0"/>
              </a:spcBef>
              <a:spcAft>
                <a:spcPts val="0"/>
              </a:spcAft>
              <a:buNone/>
              <a:defRPr b="0" i="0" sz="1200" u="none" cap="none" strike="noStrike">
                <a:solidFill>
                  <a:srgbClr val="888888"/>
                </a:solidFill>
                <a:latin typeface="Arial"/>
                <a:ea typeface="Arial"/>
                <a:cs typeface="Arial"/>
                <a:sym typeface="Arial"/>
              </a:defRPr>
            </a:lvl8pPr>
            <a:lvl9pPr indent="0" lvl="8" marL="0" marR="0" algn="r">
              <a:spcBef>
                <a:spcPts val="0"/>
              </a:spcBef>
              <a:spcAft>
                <a:spcPts val="0"/>
              </a:spcAft>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3" name="Shape 73"/>
        <p:cNvGrpSpPr/>
        <p:nvPr/>
      </p:nvGrpSpPr>
      <p:grpSpPr>
        <a:xfrm>
          <a:off x="0" y="0"/>
          <a:ext cx="0" cy="0"/>
          <a:chOff x="0" y="0"/>
          <a:chExt cx="0" cy="0"/>
        </a:xfrm>
      </p:grpSpPr>
      <p:sp>
        <p:nvSpPr>
          <p:cNvPr id="74" name="Google Shape;74;p11"/>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75" name="Google Shape;75;p11"/>
          <p:cNvSpPr/>
          <p:nvPr>
            <p:ph idx="2" type="pic"/>
          </p:nvPr>
        </p:nvSpPr>
        <p:spPr>
          <a:xfrm>
            <a:off x="1792288" y="612775"/>
            <a:ext cx="5486400" cy="4114800"/>
          </a:xfrm>
          <a:prstGeom prst="rect">
            <a:avLst/>
          </a:prstGeom>
          <a:noFill/>
          <a:ln>
            <a:noFill/>
          </a:ln>
        </p:spPr>
        <p:txBody>
          <a:bodyPr anchorCtr="0" anchor="t" bIns="45700" lIns="91425" spcFirstLastPara="1" rIns="91425" wrap="square" tIns="45700">
            <a:noAutofit/>
          </a:bodyPr>
          <a:lstStyle>
            <a:lvl1pPr lvl="0" marR="0" rtl="0" algn="l">
              <a:spcBef>
                <a:spcPts val="64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76" name="Google Shape;76;p11"/>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77" name="Google Shape;77;p1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sz="1200">
                <a:solidFill>
                  <a:srgbClr val="888888"/>
                </a:solidFill>
                <a:latin typeface="Arial"/>
                <a:ea typeface="Arial"/>
                <a:cs typeface="Arial"/>
                <a:sym typeface="Arial"/>
              </a:defRPr>
            </a:lvl1pPr>
            <a:lvl2pPr indent="0" lvl="1" marL="0" marR="0" algn="r">
              <a:spcBef>
                <a:spcPts val="0"/>
              </a:spcBef>
              <a:spcAft>
                <a:spcPts val="0"/>
              </a:spcAft>
              <a:buNone/>
              <a:defRPr sz="1200">
                <a:solidFill>
                  <a:srgbClr val="888888"/>
                </a:solidFill>
                <a:latin typeface="Arial"/>
                <a:ea typeface="Arial"/>
                <a:cs typeface="Arial"/>
                <a:sym typeface="Arial"/>
              </a:defRPr>
            </a:lvl2pPr>
            <a:lvl3pPr indent="0" lvl="2" marL="0" marR="0" algn="r">
              <a:spcBef>
                <a:spcPts val="0"/>
              </a:spcBef>
              <a:spcAft>
                <a:spcPts val="0"/>
              </a:spcAft>
              <a:buNone/>
              <a:defRPr sz="1200">
                <a:solidFill>
                  <a:srgbClr val="888888"/>
                </a:solidFill>
                <a:latin typeface="Arial"/>
                <a:ea typeface="Arial"/>
                <a:cs typeface="Arial"/>
                <a:sym typeface="Arial"/>
              </a:defRPr>
            </a:lvl3pPr>
            <a:lvl4pPr indent="0" lvl="3" marL="0" marR="0" algn="r">
              <a:spcBef>
                <a:spcPts val="0"/>
              </a:spcBef>
              <a:spcAft>
                <a:spcPts val="0"/>
              </a:spcAft>
              <a:buNone/>
              <a:defRPr sz="1200">
                <a:solidFill>
                  <a:srgbClr val="888888"/>
                </a:solidFill>
                <a:latin typeface="Arial"/>
                <a:ea typeface="Arial"/>
                <a:cs typeface="Arial"/>
                <a:sym typeface="Arial"/>
              </a:defRPr>
            </a:lvl4pPr>
            <a:lvl5pPr indent="0" lvl="4" marL="0" marR="0" algn="r">
              <a:spcBef>
                <a:spcPts val="0"/>
              </a:spcBef>
              <a:spcAft>
                <a:spcPts val="0"/>
              </a:spcAft>
              <a:buNone/>
              <a:defRPr sz="1200">
                <a:solidFill>
                  <a:srgbClr val="888888"/>
                </a:solidFill>
                <a:latin typeface="Arial"/>
                <a:ea typeface="Arial"/>
                <a:cs typeface="Arial"/>
                <a:sym typeface="Arial"/>
              </a:defRPr>
            </a:lvl5pPr>
            <a:lvl6pPr indent="0" lvl="5" marL="0" marR="0" algn="r">
              <a:spcBef>
                <a:spcPts val="0"/>
              </a:spcBef>
              <a:spcAft>
                <a:spcPts val="0"/>
              </a:spcAft>
              <a:buNone/>
              <a:defRPr sz="1200">
                <a:solidFill>
                  <a:srgbClr val="888888"/>
                </a:solidFill>
                <a:latin typeface="Arial"/>
                <a:ea typeface="Arial"/>
                <a:cs typeface="Arial"/>
                <a:sym typeface="Arial"/>
              </a:defRPr>
            </a:lvl6pPr>
            <a:lvl7pPr indent="0" lvl="6" marL="0" marR="0" algn="r">
              <a:spcBef>
                <a:spcPts val="0"/>
              </a:spcBef>
              <a:spcAft>
                <a:spcPts val="0"/>
              </a:spcAft>
              <a:buNone/>
              <a:defRPr sz="1200">
                <a:solidFill>
                  <a:srgbClr val="888888"/>
                </a:solidFill>
                <a:latin typeface="Arial"/>
                <a:ea typeface="Arial"/>
                <a:cs typeface="Arial"/>
                <a:sym typeface="Arial"/>
              </a:defRPr>
            </a:lvl7pPr>
            <a:lvl8pPr indent="0" lvl="7" marL="0" marR="0" algn="r">
              <a:spcBef>
                <a:spcPts val="0"/>
              </a:spcBef>
              <a:spcAft>
                <a:spcPts val="0"/>
              </a:spcAft>
              <a:buNone/>
              <a:defRPr sz="1200">
                <a:solidFill>
                  <a:srgbClr val="888888"/>
                </a:solidFill>
                <a:latin typeface="Arial"/>
                <a:ea typeface="Arial"/>
                <a:cs typeface="Arial"/>
                <a:sym typeface="Arial"/>
              </a:defRPr>
            </a:lvl8pPr>
            <a:lvl9pPr indent="0" lvl="8" marL="0" marR="0" algn="r">
              <a:spcBef>
                <a:spcPts val="0"/>
              </a:spcBef>
              <a:spcAft>
                <a:spcPts val="0"/>
              </a:spcAft>
              <a:buNone/>
              <a:defRPr sz="1200">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0" name="Shape 80"/>
        <p:cNvGrpSpPr/>
        <p:nvPr/>
      </p:nvGrpSpPr>
      <p:grpSpPr>
        <a:xfrm>
          <a:off x="0" y="0"/>
          <a:ext cx="0" cy="0"/>
          <a:chOff x="0" y="0"/>
          <a:chExt cx="0" cy="0"/>
        </a:xfrm>
      </p:grpSpPr>
      <p:sp>
        <p:nvSpPr>
          <p:cNvPr id="81" name="Google Shape;81;p1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82" name="Google Shape;82;p12"/>
          <p:cNvSpPr txBox="1"/>
          <p:nvPr>
            <p:ph idx="1" type="body"/>
          </p:nvPr>
        </p:nvSpPr>
        <p:spPr>
          <a:xfrm rot="5400000">
            <a:off x="2309018" y="-251619"/>
            <a:ext cx="4525963" cy="82296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3" name="Google Shape;83;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sz="1200">
                <a:solidFill>
                  <a:srgbClr val="888888"/>
                </a:solidFill>
                <a:latin typeface="Arial"/>
                <a:ea typeface="Arial"/>
                <a:cs typeface="Arial"/>
                <a:sym typeface="Arial"/>
              </a:defRPr>
            </a:lvl1pPr>
            <a:lvl2pPr indent="0" lvl="1" marL="0" marR="0" algn="r">
              <a:spcBef>
                <a:spcPts val="0"/>
              </a:spcBef>
              <a:spcAft>
                <a:spcPts val="0"/>
              </a:spcAft>
              <a:buNone/>
              <a:defRPr sz="1200">
                <a:solidFill>
                  <a:srgbClr val="888888"/>
                </a:solidFill>
                <a:latin typeface="Arial"/>
                <a:ea typeface="Arial"/>
                <a:cs typeface="Arial"/>
                <a:sym typeface="Arial"/>
              </a:defRPr>
            </a:lvl2pPr>
            <a:lvl3pPr indent="0" lvl="2" marL="0" marR="0" algn="r">
              <a:spcBef>
                <a:spcPts val="0"/>
              </a:spcBef>
              <a:spcAft>
                <a:spcPts val="0"/>
              </a:spcAft>
              <a:buNone/>
              <a:defRPr sz="1200">
                <a:solidFill>
                  <a:srgbClr val="888888"/>
                </a:solidFill>
                <a:latin typeface="Arial"/>
                <a:ea typeface="Arial"/>
                <a:cs typeface="Arial"/>
                <a:sym typeface="Arial"/>
              </a:defRPr>
            </a:lvl3pPr>
            <a:lvl4pPr indent="0" lvl="3" marL="0" marR="0" algn="r">
              <a:spcBef>
                <a:spcPts val="0"/>
              </a:spcBef>
              <a:spcAft>
                <a:spcPts val="0"/>
              </a:spcAft>
              <a:buNone/>
              <a:defRPr sz="1200">
                <a:solidFill>
                  <a:srgbClr val="888888"/>
                </a:solidFill>
                <a:latin typeface="Arial"/>
                <a:ea typeface="Arial"/>
                <a:cs typeface="Arial"/>
                <a:sym typeface="Arial"/>
              </a:defRPr>
            </a:lvl4pPr>
            <a:lvl5pPr indent="0" lvl="4" marL="0" marR="0" algn="r">
              <a:spcBef>
                <a:spcPts val="0"/>
              </a:spcBef>
              <a:spcAft>
                <a:spcPts val="0"/>
              </a:spcAft>
              <a:buNone/>
              <a:defRPr sz="1200">
                <a:solidFill>
                  <a:srgbClr val="888888"/>
                </a:solidFill>
                <a:latin typeface="Arial"/>
                <a:ea typeface="Arial"/>
                <a:cs typeface="Arial"/>
                <a:sym typeface="Arial"/>
              </a:defRPr>
            </a:lvl5pPr>
            <a:lvl6pPr indent="0" lvl="5" marL="0" marR="0" algn="r">
              <a:spcBef>
                <a:spcPts val="0"/>
              </a:spcBef>
              <a:spcAft>
                <a:spcPts val="0"/>
              </a:spcAft>
              <a:buNone/>
              <a:defRPr sz="1200">
                <a:solidFill>
                  <a:srgbClr val="888888"/>
                </a:solidFill>
                <a:latin typeface="Arial"/>
                <a:ea typeface="Arial"/>
                <a:cs typeface="Arial"/>
                <a:sym typeface="Arial"/>
              </a:defRPr>
            </a:lvl6pPr>
            <a:lvl7pPr indent="0" lvl="6" marL="0" marR="0" algn="r">
              <a:spcBef>
                <a:spcPts val="0"/>
              </a:spcBef>
              <a:spcAft>
                <a:spcPts val="0"/>
              </a:spcAft>
              <a:buNone/>
              <a:defRPr sz="1200">
                <a:solidFill>
                  <a:srgbClr val="888888"/>
                </a:solidFill>
                <a:latin typeface="Arial"/>
                <a:ea typeface="Arial"/>
                <a:cs typeface="Arial"/>
                <a:sym typeface="Arial"/>
              </a:defRPr>
            </a:lvl7pPr>
            <a:lvl8pPr indent="0" lvl="7" marL="0" marR="0" algn="r">
              <a:spcBef>
                <a:spcPts val="0"/>
              </a:spcBef>
              <a:spcAft>
                <a:spcPts val="0"/>
              </a:spcAft>
              <a:buNone/>
              <a:defRPr sz="1200">
                <a:solidFill>
                  <a:srgbClr val="888888"/>
                </a:solidFill>
                <a:latin typeface="Arial"/>
                <a:ea typeface="Arial"/>
                <a:cs typeface="Arial"/>
                <a:sym typeface="Arial"/>
              </a:defRPr>
            </a:lvl8pPr>
            <a:lvl9pPr indent="0" lvl="8" marL="0" marR="0" algn="r">
              <a:spcBef>
                <a:spcPts val="0"/>
              </a:spcBef>
              <a:spcAft>
                <a:spcPts val="0"/>
              </a:spcAft>
              <a:buNone/>
              <a:defRPr sz="1200">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6" name="Shape 86"/>
        <p:cNvGrpSpPr/>
        <p:nvPr/>
      </p:nvGrpSpPr>
      <p:grpSpPr>
        <a:xfrm>
          <a:off x="0" y="0"/>
          <a:ext cx="0" cy="0"/>
          <a:chOff x="0" y="0"/>
          <a:chExt cx="0" cy="0"/>
        </a:xfrm>
      </p:grpSpPr>
      <p:sp>
        <p:nvSpPr>
          <p:cNvPr id="87" name="Google Shape;87;p13"/>
          <p:cNvSpPr txBox="1"/>
          <p:nvPr>
            <p:ph type="title"/>
          </p:nvPr>
        </p:nvSpPr>
        <p:spPr>
          <a:xfrm rot="5400000">
            <a:off x="4732337" y="2171700"/>
            <a:ext cx="5851525" cy="20574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88" name="Google Shape;88;p13"/>
          <p:cNvSpPr txBox="1"/>
          <p:nvPr>
            <p:ph idx="1" type="body"/>
          </p:nvPr>
        </p:nvSpPr>
        <p:spPr>
          <a:xfrm rot="5400000">
            <a:off x="541338" y="190501"/>
            <a:ext cx="5851525" cy="60198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9" name="Google Shape;89;p1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1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1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sz="1200">
                <a:solidFill>
                  <a:srgbClr val="888888"/>
                </a:solidFill>
                <a:latin typeface="Arial"/>
                <a:ea typeface="Arial"/>
                <a:cs typeface="Arial"/>
                <a:sym typeface="Arial"/>
              </a:defRPr>
            </a:lvl1pPr>
            <a:lvl2pPr indent="0" lvl="1" marL="0" marR="0" algn="r">
              <a:spcBef>
                <a:spcPts val="0"/>
              </a:spcBef>
              <a:spcAft>
                <a:spcPts val="0"/>
              </a:spcAft>
              <a:buNone/>
              <a:defRPr sz="1200">
                <a:solidFill>
                  <a:srgbClr val="888888"/>
                </a:solidFill>
                <a:latin typeface="Arial"/>
                <a:ea typeface="Arial"/>
                <a:cs typeface="Arial"/>
                <a:sym typeface="Arial"/>
              </a:defRPr>
            </a:lvl2pPr>
            <a:lvl3pPr indent="0" lvl="2" marL="0" marR="0" algn="r">
              <a:spcBef>
                <a:spcPts val="0"/>
              </a:spcBef>
              <a:spcAft>
                <a:spcPts val="0"/>
              </a:spcAft>
              <a:buNone/>
              <a:defRPr sz="1200">
                <a:solidFill>
                  <a:srgbClr val="888888"/>
                </a:solidFill>
                <a:latin typeface="Arial"/>
                <a:ea typeface="Arial"/>
                <a:cs typeface="Arial"/>
                <a:sym typeface="Arial"/>
              </a:defRPr>
            </a:lvl3pPr>
            <a:lvl4pPr indent="0" lvl="3" marL="0" marR="0" algn="r">
              <a:spcBef>
                <a:spcPts val="0"/>
              </a:spcBef>
              <a:spcAft>
                <a:spcPts val="0"/>
              </a:spcAft>
              <a:buNone/>
              <a:defRPr sz="1200">
                <a:solidFill>
                  <a:srgbClr val="888888"/>
                </a:solidFill>
                <a:latin typeface="Arial"/>
                <a:ea typeface="Arial"/>
                <a:cs typeface="Arial"/>
                <a:sym typeface="Arial"/>
              </a:defRPr>
            </a:lvl4pPr>
            <a:lvl5pPr indent="0" lvl="4" marL="0" marR="0" algn="r">
              <a:spcBef>
                <a:spcPts val="0"/>
              </a:spcBef>
              <a:spcAft>
                <a:spcPts val="0"/>
              </a:spcAft>
              <a:buNone/>
              <a:defRPr sz="1200">
                <a:solidFill>
                  <a:srgbClr val="888888"/>
                </a:solidFill>
                <a:latin typeface="Arial"/>
                <a:ea typeface="Arial"/>
                <a:cs typeface="Arial"/>
                <a:sym typeface="Arial"/>
              </a:defRPr>
            </a:lvl5pPr>
            <a:lvl6pPr indent="0" lvl="5" marL="0" marR="0" algn="r">
              <a:spcBef>
                <a:spcPts val="0"/>
              </a:spcBef>
              <a:spcAft>
                <a:spcPts val="0"/>
              </a:spcAft>
              <a:buNone/>
              <a:defRPr sz="1200">
                <a:solidFill>
                  <a:srgbClr val="888888"/>
                </a:solidFill>
                <a:latin typeface="Arial"/>
                <a:ea typeface="Arial"/>
                <a:cs typeface="Arial"/>
                <a:sym typeface="Arial"/>
              </a:defRPr>
            </a:lvl6pPr>
            <a:lvl7pPr indent="0" lvl="6" marL="0" marR="0" algn="r">
              <a:spcBef>
                <a:spcPts val="0"/>
              </a:spcBef>
              <a:spcAft>
                <a:spcPts val="0"/>
              </a:spcAft>
              <a:buNone/>
              <a:defRPr sz="1200">
                <a:solidFill>
                  <a:srgbClr val="888888"/>
                </a:solidFill>
                <a:latin typeface="Arial"/>
                <a:ea typeface="Arial"/>
                <a:cs typeface="Arial"/>
                <a:sym typeface="Arial"/>
              </a:defRPr>
            </a:lvl7pPr>
            <a:lvl8pPr indent="0" lvl="7" marL="0" marR="0" algn="r">
              <a:spcBef>
                <a:spcPts val="0"/>
              </a:spcBef>
              <a:spcAft>
                <a:spcPts val="0"/>
              </a:spcAft>
              <a:buNone/>
              <a:defRPr sz="1200">
                <a:solidFill>
                  <a:srgbClr val="888888"/>
                </a:solidFill>
                <a:latin typeface="Arial"/>
                <a:ea typeface="Arial"/>
                <a:cs typeface="Arial"/>
                <a:sym typeface="Arial"/>
              </a:defRPr>
            </a:lvl8pPr>
            <a:lvl9pPr indent="0" lvl="8" marL="0" marR="0" algn="r">
              <a:spcBef>
                <a:spcPts val="0"/>
              </a:spcBef>
              <a:spcAft>
                <a:spcPts val="0"/>
              </a:spcAft>
              <a:buNone/>
              <a:defRPr sz="1200">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3" name="Google Shape;23;p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 name="Google Shape;24;p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b="0" i="0" sz="1200" u="none" cap="none" strike="noStrike">
                <a:solidFill>
                  <a:srgbClr val="888888"/>
                </a:solidFill>
                <a:latin typeface="Arial"/>
                <a:ea typeface="Arial"/>
                <a:cs typeface="Arial"/>
                <a:sym typeface="Arial"/>
              </a:defRPr>
            </a:lvl1pPr>
            <a:lvl2pPr indent="0" lvl="1" marL="0" marR="0" algn="r">
              <a:spcBef>
                <a:spcPts val="0"/>
              </a:spcBef>
              <a:spcAft>
                <a:spcPts val="0"/>
              </a:spcAft>
              <a:buNone/>
              <a:defRPr b="0" i="0" sz="1200" u="none" cap="none" strike="noStrike">
                <a:solidFill>
                  <a:srgbClr val="888888"/>
                </a:solidFill>
                <a:latin typeface="Arial"/>
                <a:ea typeface="Arial"/>
                <a:cs typeface="Arial"/>
                <a:sym typeface="Arial"/>
              </a:defRPr>
            </a:lvl2pPr>
            <a:lvl3pPr indent="0" lvl="2" marL="0" marR="0" algn="r">
              <a:spcBef>
                <a:spcPts val="0"/>
              </a:spcBef>
              <a:spcAft>
                <a:spcPts val="0"/>
              </a:spcAft>
              <a:buNone/>
              <a:defRPr b="0" i="0" sz="1200" u="none" cap="none" strike="noStrike">
                <a:solidFill>
                  <a:srgbClr val="888888"/>
                </a:solidFill>
                <a:latin typeface="Arial"/>
                <a:ea typeface="Arial"/>
                <a:cs typeface="Arial"/>
                <a:sym typeface="Arial"/>
              </a:defRPr>
            </a:lvl3pPr>
            <a:lvl4pPr indent="0" lvl="3" marL="0" marR="0" algn="r">
              <a:spcBef>
                <a:spcPts val="0"/>
              </a:spcBef>
              <a:spcAft>
                <a:spcPts val="0"/>
              </a:spcAft>
              <a:buNone/>
              <a:defRPr b="0" i="0" sz="1200" u="none" cap="none" strike="noStrike">
                <a:solidFill>
                  <a:srgbClr val="888888"/>
                </a:solidFill>
                <a:latin typeface="Arial"/>
                <a:ea typeface="Arial"/>
                <a:cs typeface="Arial"/>
                <a:sym typeface="Arial"/>
              </a:defRPr>
            </a:lvl4pPr>
            <a:lvl5pPr indent="0" lvl="4" marL="0" marR="0" algn="r">
              <a:spcBef>
                <a:spcPts val="0"/>
              </a:spcBef>
              <a:spcAft>
                <a:spcPts val="0"/>
              </a:spcAft>
              <a:buNone/>
              <a:defRPr b="0" i="0" sz="1200" u="none" cap="none" strike="noStrike">
                <a:solidFill>
                  <a:srgbClr val="888888"/>
                </a:solidFill>
                <a:latin typeface="Arial"/>
                <a:ea typeface="Arial"/>
                <a:cs typeface="Arial"/>
                <a:sym typeface="Arial"/>
              </a:defRPr>
            </a:lvl5pPr>
            <a:lvl6pPr indent="0" lvl="5" marL="0" marR="0" algn="r">
              <a:spcBef>
                <a:spcPts val="0"/>
              </a:spcBef>
              <a:spcAft>
                <a:spcPts val="0"/>
              </a:spcAft>
              <a:buNone/>
              <a:defRPr b="0" i="0" sz="1200" u="none" cap="none" strike="noStrike">
                <a:solidFill>
                  <a:srgbClr val="888888"/>
                </a:solidFill>
                <a:latin typeface="Arial"/>
                <a:ea typeface="Arial"/>
                <a:cs typeface="Arial"/>
                <a:sym typeface="Arial"/>
              </a:defRPr>
            </a:lvl6pPr>
            <a:lvl7pPr indent="0" lvl="6" marL="0" marR="0" algn="r">
              <a:spcBef>
                <a:spcPts val="0"/>
              </a:spcBef>
              <a:spcAft>
                <a:spcPts val="0"/>
              </a:spcAft>
              <a:buNone/>
              <a:defRPr b="0" i="0" sz="1200" u="none" cap="none" strike="noStrike">
                <a:solidFill>
                  <a:srgbClr val="888888"/>
                </a:solidFill>
                <a:latin typeface="Arial"/>
                <a:ea typeface="Arial"/>
                <a:cs typeface="Arial"/>
                <a:sym typeface="Arial"/>
              </a:defRPr>
            </a:lvl7pPr>
            <a:lvl8pPr indent="0" lvl="7" marL="0" marR="0" algn="r">
              <a:spcBef>
                <a:spcPts val="0"/>
              </a:spcBef>
              <a:spcAft>
                <a:spcPts val="0"/>
              </a:spcAft>
              <a:buNone/>
              <a:defRPr b="0" i="0" sz="1200" u="none" cap="none" strike="noStrike">
                <a:solidFill>
                  <a:srgbClr val="888888"/>
                </a:solidFill>
                <a:latin typeface="Arial"/>
                <a:ea typeface="Arial"/>
                <a:cs typeface="Arial"/>
                <a:sym typeface="Arial"/>
              </a:defRPr>
            </a:lvl8pPr>
            <a:lvl9pPr indent="0" lvl="8" marL="0" marR="0" algn="r">
              <a:spcBef>
                <a:spcPts val="0"/>
              </a:spcBef>
              <a:spcAft>
                <a:spcPts val="0"/>
              </a:spcAft>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 name="Shape 27"/>
        <p:cNvGrpSpPr/>
        <p:nvPr/>
      </p:nvGrpSpPr>
      <p:grpSpPr>
        <a:xfrm>
          <a:off x="0" y="0"/>
          <a:ext cx="0" cy="0"/>
          <a:chOff x="0" y="0"/>
          <a:chExt cx="0" cy="0"/>
        </a:xfrm>
      </p:grpSpPr>
      <p:sp>
        <p:nvSpPr>
          <p:cNvPr id="28" name="Google Shape;28;p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b="0" i="0" sz="1200" u="none" cap="none" strike="noStrike">
                <a:solidFill>
                  <a:srgbClr val="888888"/>
                </a:solidFill>
                <a:latin typeface="Arial"/>
                <a:ea typeface="Arial"/>
                <a:cs typeface="Arial"/>
                <a:sym typeface="Arial"/>
              </a:defRPr>
            </a:lvl1pPr>
            <a:lvl2pPr indent="0" lvl="1" marL="0" marR="0" algn="r">
              <a:spcBef>
                <a:spcPts val="0"/>
              </a:spcBef>
              <a:spcAft>
                <a:spcPts val="0"/>
              </a:spcAft>
              <a:buNone/>
              <a:defRPr b="0" i="0" sz="1200" u="none" cap="none" strike="noStrike">
                <a:solidFill>
                  <a:srgbClr val="888888"/>
                </a:solidFill>
                <a:latin typeface="Arial"/>
                <a:ea typeface="Arial"/>
                <a:cs typeface="Arial"/>
                <a:sym typeface="Arial"/>
              </a:defRPr>
            </a:lvl2pPr>
            <a:lvl3pPr indent="0" lvl="2" marL="0" marR="0" algn="r">
              <a:spcBef>
                <a:spcPts val="0"/>
              </a:spcBef>
              <a:spcAft>
                <a:spcPts val="0"/>
              </a:spcAft>
              <a:buNone/>
              <a:defRPr b="0" i="0" sz="1200" u="none" cap="none" strike="noStrike">
                <a:solidFill>
                  <a:srgbClr val="888888"/>
                </a:solidFill>
                <a:latin typeface="Arial"/>
                <a:ea typeface="Arial"/>
                <a:cs typeface="Arial"/>
                <a:sym typeface="Arial"/>
              </a:defRPr>
            </a:lvl3pPr>
            <a:lvl4pPr indent="0" lvl="3" marL="0" marR="0" algn="r">
              <a:spcBef>
                <a:spcPts val="0"/>
              </a:spcBef>
              <a:spcAft>
                <a:spcPts val="0"/>
              </a:spcAft>
              <a:buNone/>
              <a:defRPr b="0" i="0" sz="1200" u="none" cap="none" strike="noStrike">
                <a:solidFill>
                  <a:srgbClr val="888888"/>
                </a:solidFill>
                <a:latin typeface="Arial"/>
                <a:ea typeface="Arial"/>
                <a:cs typeface="Arial"/>
                <a:sym typeface="Arial"/>
              </a:defRPr>
            </a:lvl4pPr>
            <a:lvl5pPr indent="0" lvl="4" marL="0" marR="0" algn="r">
              <a:spcBef>
                <a:spcPts val="0"/>
              </a:spcBef>
              <a:spcAft>
                <a:spcPts val="0"/>
              </a:spcAft>
              <a:buNone/>
              <a:defRPr b="0" i="0" sz="1200" u="none" cap="none" strike="noStrike">
                <a:solidFill>
                  <a:srgbClr val="888888"/>
                </a:solidFill>
                <a:latin typeface="Arial"/>
                <a:ea typeface="Arial"/>
                <a:cs typeface="Arial"/>
                <a:sym typeface="Arial"/>
              </a:defRPr>
            </a:lvl5pPr>
            <a:lvl6pPr indent="0" lvl="5" marL="0" marR="0" algn="r">
              <a:spcBef>
                <a:spcPts val="0"/>
              </a:spcBef>
              <a:spcAft>
                <a:spcPts val="0"/>
              </a:spcAft>
              <a:buNone/>
              <a:defRPr b="0" i="0" sz="1200" u="none" cap="none" strike="noStrike">
                <a:solidFill>
                  <a:srgbClr val="888888"/>
                </a:solidFill>
                <a:latin typeface="Arial"/>
                <a:ea typeface="Arial"/>
                <a:cs typeface="Arial"/>
                <a:sym typeface="Arial"/>
              </a:defRPr>
            </a:lvl6pPr>
            <a:lvl7pPr indent="0" lvl="6" marL="0" marR="0" algn="r">
              <a:spcBef>
                <a:spcPts val="0"/>
              </a:spcBef>
              <a:spcAft>
                <a:spcPts val="0"/>
              </a:spcAft>
              <a:buNone/>
              <a:defRPr b="0" i="0" sz="1200" u="none" cap="none" strike="noStrike">
                <a:solidFill>
                  <a:srgbClr val="888888"/>
                </a:solidFill>
                <a:latin typeface="Arial"/>
                <a:ea typeface="Arial"/>
                <a:cs typeface="Arial"/>
                <a:sym typeface="Arial"/>
              </a:defRPr>
            </a:lvl7pPr>
            <a:lvl8pPr indent="0" lvl="7" marL="0" marR="0" algn="r">
              <a:spcBef>
                <a:spcPts val="0"/>
              </a:spcBef>
              <a:spcAft>
                <a:spcPts val="0"/>
              </a:spcAft>
              <a:buNone/>
              <a:defRPr b="0" i="0" sz="1200" u="none" cap="none" strike="noStrike">
                <a:solidFill>
                  <a:srgbClr val="888888"/>
                </a:solidFill>
                <a:latin typeface="Arial"/>
                <a:ea typeface="Arial"/>
                <a:cs typeface="Arial"/>
                <a:sym typeface="Arial"/>
              </a:defRPr>
            </a:lvl8pPr>
            <a:lvl9pPr indent="0" lvl="8" marL="0" marR="0" algn="r">
              <a:spcBef>
                <a:spcPts val="0"/>
              </a:spcBef>
              <a:spcAft>
                <a:spcPts val="0"/>
              </a:spcAft>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1" name="Shape 31"/>
        <p:cNvGrpSpPr/>
        <p:nvPr/>
      </p:nvGrpSpPr>
      <p:grpSpPr>
        <a:xfrm>
          <a:off x="0" y="0"/>
          <a:ext cx="0" cy="0"/>
          <a:chOff x="0" y="0"/>
          <a:chExt cx="0" cy="0"/>
        </a:xfrm>
      </p:grpSpPr>
      <p:sp>
        <p:nvSpPr>
          <p:cNvPr id="32" name="Google Shape;32;p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3" name="Google Shape;33;p5"/>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4" name="Google Shape;34;p5"/>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5" name="Google Shape;35;p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sz="1200">
                <a:solidFill>
                  <a:srgbClr val="888888"/>
                </a:solidFill>
                <a:latin typeface="Arial"/>
                <a:ea typeface="Arial"/>
                <a:cs typeface="Arial"/>
                <a:sym typeface="Arial"/>
              </a:defRPr>
            </a:lvl1pPr>
            <a:lvl2pPr indent="0" lvl="1" marL="0" marR="0" algn="r">
              <a:spcBef>
                <a:spcPts val="0"/>
              </a:spcBef>
              <a:spcAft>
                <a:spcPts val="0"/>
              </a:spcAft>
              <a:buNone/>
              <a:defRPr sz="1200">
                <a:solidFill>
                  <a:srgbClr val="888888"/>
                </a:solidFill>
                <a:latin typeface="Arial"/>
                <a:ea typeface="Arial"/>
                <a:cs typeface="Arial"/>
                <a:sym typeface="Arial"/>
              </a:defRPr>
            </a:lvl2pPr>
            <a:lvl3pPr indent="0" lvl="2" marL="0" marR="0" algn="r">
              <a:spcBef>
                <a:spcPts val="0"/>
              </a:spcBef>
              <a:spcAft>
                <a:spcPts val="0"/>
              </a:spcAft>
              <a:buNone/>
              <a:defRPr sz="1200">
                <a:solidFill>
                  <a:srgbClr val="888888"/>
                </a:solidFill>
                <a:latin typeface="Arial"/>
                <a:ea typeface="Arial"/>
                <a:cs typeface="Arial"/>
                <a:sym typeface="Arial"/>
              </a:defRPr>
            </a:lvl3pPr>
            <a:lvl4pPr indent="0" lvl="3" marL="0" marR="0" algn="r">
              <a:spcBef>
                <a:spcPts val="0"/>
              </a:spcBef>
              <a:spcAft>
                <a:spcPts val="0"/>
              </a:spcAft>
              <a:buNone/>
              <a:defRPr sz="1200">
                <a:solidFill>
                  <a:srgbClr val="888888"/>
                </a:solidFill>
                <a:latin typeface="Arial"/>
                <a:ea typeface="Arial"/>
                <a:cs typeface="Arial"/>
                <a:sym typeface="Arial"/>
              </a:defRPr>
            </a:lvl4pPr>
            <a:lvl5pPr indent="0" lvl="4" marL="0" marR="0" algn="r">
              <a:spcBef>
                <a:spcPts val="0"/>
              </a:spcBef>
              <a:spcAft>
                <a:spcPts val="0"/>
              </a:spcAft>
              <a:buNone/>
              <a:defRPr sz="1200">
                <a:solidFill>
                  <a:srgbClr val="888888"/>
                </a:solidFill>
                <a:latin typeface="Arial"/>
                <a:ea typeface="Arial"/>
                <a:cs typeface="Arial"/>
                <a:sym typeface="Arial"/>
              </a:defRPr>
            </a:lvl5pPr>
            <a:lvl6pPr indent="0" lvl="5" marL="0" marR="0" algn="r">
              <a:spcBef>
                <a:spcPts val="0"/>
              </a:spcBef>
              <a:spcAft>
                <a:spcPts val="0"/>
              </a:spcAft>
              <a:buNone/>
              <a:defRPr sz="1200">
                <a:solidFill>
                  <a:srgbClr val="888888"/>
                </a:solidFill>
                <a:latin typeface="Arial"/>
                <a:ea typeface="Arial"/>
                <a:cs typeface="Arial"/>
                <a:sym typeface="Arial"/>
              </a:defRPr>
            </a:lvl6pPr>
            <a:lvl7pPr indent="0" lvl="6" marL="0" marR="0" algn="r">
              <a:spcBef>
                <a:spcPts val="0"/>
              </a:spcBef>
              <a:spcAft>
                <a:spcPts val="0"/>
              </a:spcAft>
              <a:buNone/>
              <a:defRPr sz="1200">
                <a:solidFill>
                  <a:srgbClr val="888888"/>
                </a:solidFill>
                <a:latin typeface="Arial"/>
                <a:ea typeface="Arial"/>
                <a:cs typeface="Arial"/>
                <a:sym typeface="Arial"/>
              </a:defRPr>
            </a:lvl7pPr>
            <a:lvl8pPr indent="0" lvl="7" marL="0" marR="0" algn="r">
              <a:spcBef>
                <a:spcPts val="0"/>
              </a:spcBef>
              <a:spcAft>
                <a:spcPts val="0"/>
              </a:spcAft>
              <a:buNone/>
              <a:defRPr sz="1200">
                <a:solidFill>
                  <a:srgbClr val="888888"/>
                </a:solidFill>
                <a:latin typeface="Arial"/>
                <a:ea typeface="Arial"/>
                <a:cs typeface="Arial"/>
                <a:sym typeface="Arial"/>
              </a:defRPr>
            </a:lvl8pPr>
            <a:lvl9pPr indent="0" lvl="8" marL="0" marR="0" algn="r">
              <a:spcBef>
                <a:spcPts val="0"/>
              </a:spcBef>
              <a:spcAft>
                <a:spcPts val="0"/>
              </a:spcAft>
              <a:buNone/>
              <a:defRPr sz="1200">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ext, and 2 Content" type="txAndTwoObj">
  <p:cSld name="TEXT_AND_TWO_OBJECTS">
    <p:spTree>
      <p:nvGrpSpPr>
        <p:cNvPr id="38" name="Shape 38"/>
        <p:cNvGrpSpPr/>
        <p:nvPr/>
      </p:nvGrpSpPr>
      <p:grpSpPr>
        <a:xfrm>
          <a:off x="0" y="0"/>
          <a:ext cx="0" cy="0"/>
          <a:chOff x="0" y="0"/>
          <a:chExt cx="0" cy="0"/>
        </a:xfrm>
      </p:grpSpPr>
      <p:sp>
        <p:nvSpPr>
          <p:cNvPr id="39" name="Google Shape;39;p6"/>
          <p:cNvSpPr txBox="1"/>
          <p:nvPr>
            <p:ph type="title"/>
          </p:nvPr>
        </p:nvSpPr>
        <p:spPr>
          <a:xfrm>
            <a:off x="1150938" y="617538"/>
            <a:ext cx="7793037"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40" name="Google Shape;40;p6"/>
          <p:cNvSpPr txBox="1"/>
          <p:nvPr>
            <p:ph idx="1" type="body"/>
          </p:nvPr>
        </p:nvSpPr>
        <p:spPr>
          <a:xfrm>
            <a:off x="1182688" y="2017713"/>
            <a:ext cx="3810000" cy="41148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41" name="Google Shape;41;p6"/>
          <p:cNvSpPr txBox="1"/>
          <p:nvPr>
            <p:ph idx="2" type="body"/>
          </p:nvPr>
        </p:nvSpPr>
        <p:spPr>
          <a:xfrm>
            <a:off x="5145088" y="2017713"/>
            <a:ext cx="3810000" cy="19812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42" name="Google Shape;42;p6"/>
          <p:cNvSpPr txBox="1"/>
          <p:nvPr>
            <p:ph idx="3" type="body"/>
          </p:nvPr>
        </p:nvSpPr>
        <p:spPr>
          <a:xfrm>
            <a:off x="5145088" y="4151313"/>
            <a:ext cx="3810000" cy="19812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43" name="Google Shape;43;p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sz="1200">
                <a:solidFill>
                  <a:srgbClr val="888888"/>
                </a:solidFill>
                <a:latin typeface="Arial"/>
                <a:ea typeface="Arial"/>
                <a:cs typeface="Arial"/>
                <a:sym typeface="Arial"/>
              </a:defRPr>
            </a:lvl1pPr>
            <a:lvl2pPr indent="0" lvl="1" marL="0" marR="0" algn="r">
              <a:spcBef>
                <a:spcPts val="0"/>
              </a:spcBef>
              <a:spcAft>
                <a:spcPts val="0"/>
              </a:spcAft>
              <a:buNone/>
              <a:defRPr sz="1200">
                <a:solidFill>
                  <a:srgbClr val="888888"/>
                </a:solidFill>
                <a:latin typeface="Arial"/>
                <a:ea typeface="Arial"/>
                <a:cs typeface="Arial"/>
                <a:sym typeface="Arial"/>
              </a:defRPr>
            </a:lvl2pPr>
            <a:lvl3pPr indent="0" lvl="2" marL="0" marR="0" algn="r">
              <a:spcBef>
                <a:spcPts val="0"/>
              </a:spcBef>
              <a:spcAft>
                <a:spcPts val="0"/>
              </a:spcAft>
              <a:buNone/>
              <a:defRPr sz="1200">
                <a:solidFill>
                  <a:srgbClr val="888888"/>
                </a:solidFill>
                <a:latin typeface="Arial"/>
                <a:ea typeface="Arial"/>
                <a:cs typeface="Arial"/>
                <a:sym typeface="Arial"/>
              </a:defRPr>
            </a:lvl3pPr>
            <a:lvl4pPr indent="0" lvl="3" marL="0" marR="0" algn="r">
              <a:spcBef>
                <a:spcPts val="0"/>
              </a:spcBef>
              <a:spcAft>
                <a:spcPts val="0"/>
              </a:spcAft>
              <a:buNone/>
              <a:defRPr sz="1200">
                <a:solidFill>
                  <a:srgbClr val="888888"/>
                </a:solidFill>
                <a:latin typeface="Arial"/>
                <a:ea typeface="Arial"/>
                <a:cs typeface="Arial"/>
                <a:sym typeface="Arial"/>
              </a:defRPr>
            </a:lvl4pPr>
            <a:lvl5pPr indent="0" lvl="4" marL="0" marR="0" algn="r">
              <a:spcBef>
                <a:spcPts val="0"/>
              </a:spcBef>
              <a:spcAft>
                <a:spcPts val="0"/>
              </a:spcAft>
              <a:buNone/>
              <a:defRPr sz="1200">
                <a:solidFill>
                  <a:srgbClr val="888888"/>
                </a:solidFill>
                <a:latin typeface="Arial"/>
                <a:ea typeface="Arial"/>
                <a:cs typeface="Arial"/>
                <a:sym typeface="Arial"/>
              </a:defRPr>
            </a:lvl5pPr>
            <a:lvl6pPr indent="0" lvl="5" marL="0" marR="0" algn="r">
              <a:spcBef>
                <a:spcPts val="0"/>
              </a:spcBef>
              <a:spcAft>
                <a:spcPts val="0"/>
              </a:spcAft>
              <a:buNone/>
              <a:defRPr sz="1200">
                <a:solidFill>
                  <a:srgbClr val="888888"/>
                </a:solidFill>
                <a:latin typeface="Arial"/>
                <a:ea typeface="Arial"/>
                <a:cs typeface="Arial"/>
                <a:sym typeface="Arial"/>
              </a:defRPr>
            </a:lvl6pPr>
            <a:lvl7pPr indent="0" lvl="6" marL="0" marR="0" algn="r">
              <a:spcBef>
                <a:spcPts val="0"/>
              </a:spcBef>
              <a:spcAft>
                <a:spcPts val="0"/>
              </a:spcAft>
              <a:buNone/>
              <a:defRPr sz="1200">
                <a:solidFill>
                  <a:srgbClr val="888888"/>
                </a:solidFill>
                <a:latin typeface="Arial"/>
                <a:ea typeface="Arial"/>
                <a:cs typeface="Arial"/>
                <a:sym typeface="Arial"/>
              </a:defRPr>
            </a:lvl7pPr>
            <a:lvl8pPr indent="0" lvl="7" marL="0" marR="0" algn="r">
              <a:spcBef>
                <a:spcPts val="0"/>
              </a:spcBef>
              <a:spcAft>
                <a:spcPts val="0"/>
              </a:spcAft>
              <a:buNone/>
              <a:defRPr sz="1200">
                <a:solidFill>
                  <a:srgbClr val="888888"/>
                </a:solidFill>
                <a:latin typeface="Arial"/>
                <a:ea typeface="Arial"/>
                <a:cs typeface="Arial"/>
                <a:sym typeface="Arial"/>
              </a:defRPr>
            </a:lvl8pPr>
            <a:lvl9pPr indent="0" lvl="8" marL="0" marR="0" algn="r">
              <a:spcBef>
                <a:spcPts val="0"/>
              </a:spcBef>
              <a:spcAft>
                <a:spcPts val="0"/>
              </a:spcAft>
              <a:buNone/>
              <a:defRPr sz="1200">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6" name="Shape 46"/>
        <p:cNvGrpSpPr/>
        <p:nvPr/>
      </p:nvGrpSpPr>
      <p:grpSpPr>
        <a:xfrm>
          <a:off x="0" y="0"/>
          <a:ext cx="0" cy="0"/>
          <a:chOff x="0" y="0"/>
          <a:chExt cx="0" cy="0"/>
        </a:xfrm>
      </p:grpSpPr>
      <p:sp>
        <p:nvSpPr>
          <p:cNvPr id="47" name="Google Shape;47;p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48" name="Google Shape;48;p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sz="1200">
                <a:solidFill>
                  <a:srgbClr val="888888"/>
                </a:solidFill>
                <a:latin typeface="Arial"/>
                <a:ea typeface="Arial"/>
                <a:cs typeface="Arial"/>
                <a:sym typeface="Arial"/>
              </a:defRPr>
            </a:lvl1pPr>
            <a:lvl2pPr indent="0" lvl="1" marL="0" marR="0" algn="r">
              <a:spcBef>
                <a:spcPts val="0"/>
              </a:spcBef>
              <a:spcAft>
                <a:spcPts val="0"/>
              </a:spcAft>
              <a:buNone/>
              <a:defRPr sz="1200">
                <a:solidFill>
                  <a:srgbClr val="888888"/>
                </a:solidFill>
                <a:latin typeface="Arial"/>
                <a:ea typeface="Arial"/>
                <a:cs typeface="Arial"/>
                <a:sym typeface="Arial"/>
              </a:defRPr>
            </a:lvl2pPr>
            <a:lvl3pPr indent="0" lvl="2" marL="0" marR="0" algn="r">
              <a:spcBef>
                <a:spcPts val="0"/>
              </a:spcBef>
              <a:spcAft>
                <a:spcPts val="0"/>
              </a:spcAft>
              <a:buNone/>
              <a:defRPr sz="1200">
                <a:solidFill>
                  <a:srgbClr val="888888"/>
                </a:solidFill>
                <a:latin typeface="Arial"/>
                <a:ea typeface="Arial"/>
                <a:cs typeface="Arial"/>
                <a:sym typeface="Arial"/>
              </a:defRPr>
            </a:lvl3pPr>
            <a:lvl4pPr indent="0" lvl="3" marL="0" marR="0" algn="r">
              <a:spcBef>
                <a:spcPts val="0"/>
              </a:spcBef>
              <a:spcAft>
                <a:spcPts val="0"/>
              </a:spcAft>
              <a:buNone/>
              <a:defRPr sz="1200">
                <a:solidFill>
                  <a:srgbClr val="888888"/>
                </a:solidFill>
                <a:latin typeface="Arial"/>
                <a:ea typeface="Arial"/>
                <a:cs typeface="Arial"/>
                <a:sym typeface="Arial"/>
              </a:defRPr>
            </a:lvl4pPr>
            <a:lvl5pPr indent="0" lvl="4" marL="0" marR="0" algn="r">
              <a:spcBef>
                <a:spcPts val="0"/>
              </a:spcBef>
              <a:spcAft>
                <a:spcPts val="0"/>
              </a:spcAft>
              <a:buNone/>
              <a:defRPr sz="1200">
                <a:solidFill>
                  <a:srgbClr val="888888"/>
                </a:solidFill>
                <a:latin typeface="Arial"/>
                <a:ea typeface="Arial"/>
                <a:cs typeface="Arial"/>
                <a:sym typeface="Arial"/>
              </a:defRPr>
            </a:lvl5pPr>
            <a:lvl6pPr indent="0" lvl="5" marL="0" marR="0" algn="r">
              <a:spcBef>
                <a:spcPts val="0"/>
              </a:spcBef>
              <a:spcAft>
                <a:spcPts val="0"/>
              </a:spcAft>
              <a:buNone/>
              <a:defRPr sz="1200">
                <a:solidFill>
                  <a:srgbClr val="888888"/>
                </a:solidFill>
                <a:latin typeface="Arial"/>
                <a:ea typeface="Arial"/>
                <a:cs typeface="Arial"/>
                <a:sym typeface="Arial"/>
              </a:defRPr>
            </a:lvl6pPr>
            <a:lvl7pPr indent="0" lvl="6" marL="0" marR="0" algn="r">
              <a:spcBef>
                <a:spcPts val="0"/>
              </a:spcBef>
              <a:spcAft>
                <a:spcPts val="0"/>
              </a:spcAft>
              <a:buNone/>
              <a:defRPr sz="1200">
                <a:solidFill>
                  <a:srgbClr val="888888"/>
                </a:solidFill>
                <a:latin typeface="Arial"/>
                <a:ea typeface="Arial"/>
                <a:cs typeface="Arial"/>
                <a:sym typeface="Arial"/>
              </a:defRPr>
            </a:lvl7pPr>
            <a:lvl8pPr indent="0" lvl="7" marL="0" marR="0" algn="r">
              <a:spcBef>
                <a:spcPts val="0"/>
              </a:spcBef>
              <a:spcAft>
                <a:spcPts val="0"/>
              </a:spcAft>
              <a:buNone/>
              <a:defRPr sz="1200">
                <a:solidFill>
                  <a:srgbClr val="888888"/>
                </a:solidFill>
                <a:latin typeface="Arial"/>
                <a:ea typeface="Arial"/>
                <a:cs typeface="Arial"/>
                <a:sym typeface="Arial"/>
              </a:defRPr>
            </a:lvl8pPr>
            <a:lvl9pPr indent="0" lvl="8" marL="0" marR="0" algn="r">
              <a:spcBef>
                <a:spcPts val="0"/>
              </a:spcBef>
              <a:spcAft>
                <a:spcPts val="0"/>
              </a:spcAft>
              <a:buNone/>
              <a:defRPr sz="1200">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1" name="Shape 51"/>
        <p:cNvGrpSpPr/>
        <p:nvPr/>
      </p:nvGrpSpPr>
      <p:grpSpPr>
        <a:xfrm>
          <a:off x="0" y="0"/>
          <a:ext cx="0" cy="0"/>
          <a:chOff x="0" y="0"/>
          <a:chExt cx="0" cy="0"/>
        </a:xfrm>
      </p:grpSpPr>
      <p:sp>
        <p:nvSpPr>
          <p:cNvPr id="52" name="Google Shape;52;p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53" name="Google Shape;53;p8"/>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54" name="Google Shape;54;p8"/>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55" name="Google Shape;55;p8"/>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56" name="Google Shape;56;p8"/>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57" name="Google Shape;57;p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sz="1200">
                <a:solidFill>
                  <a:srgbClr val="888888"/>
                </a:solidFill>
                <a:latin typeface="Arial"/>
                <a:ea typeface="Arial"/>
                <a:cs typeface="Arial"/>
                <a:sym typeface="Arial"/>
              </a:defRPr>
            </a:lvl1pPr>
            <a:lvl2pPr indent="0" lvl="1" marL="0" marR="0" algn="r">
              <a:spcBef>
                <a:spcPts val="0"/>
              </a:spcBef>
              <a:spcAft>
                <a:spcPts val="0"/>
              </a:spcAft>
              <a:buNone/>
              <a:defRPr sz="1200">
                <a:solidFill>
                  <a:srgbClr val="888888"/>
                </a:solidFill>
                <a:latin typeface="Arial"/>
                <a:ea typeface="Arial"/>
                <a:cs typeface="Arial"/>
                <a:sym typeface="Arial"/>
              </a:defRPr>
            </a:lvl2pPr>
            <a:lvl3pPr indent="0" lvl="2" marL="0" marR="0" algn="r">
              <a:spcBef>
                <a:spcPts val="0"/>
              </a:spcBef>
              <a:spcAft>
                <a:spcPts val="0"/>
              </a:spcAft>
              <a:buNone/>
              <a:defRPr sz="1200">
                <a:solidFill>
                  <a:srgbClr val="888888"/>
                </a:solidFill>
                <a:latin typeface="Arial"/>
                <a:ea typeface="Arial"/>
                <a:cs typeface="Arial"/>
                <a:sym typeface="Arial"/>
              </a:defRPr>
            </a:lvl3pPr>
            <a:lvl4pPr indent="0" lvl="3" marL="0" marR="0" algn="r">
              <a:spcBef>
                <a:spcPts val="0"/>
              </a:spcBef>
              <a:spcAft>
                <a:spcPts val="0"/>
              </a:spcAft>
              <a:buNone/>
              <a:defRPr sz="1200">
                <a:solidFill>
                  <a:srgbClr val="888888"/>
                </a:solidFill>
                <a:latin typeface="Arial"/>
                <a:ea typeface="Arial"/>
                <a:cs typeface="Arial"/>
                <a:sym typeface="Arial"/>
              </a:defRPr>
            </a:lvl4pPr>
            <a:lvl5pPr indent="0" lvl="4" marL="0" marR="0" algn="r">
              <a:spcBef>
                <a:spcPts val="0"/>
              </a:spcBef>
              <a:spcAft>
                <a:spcPts val="0"/>
              </a:spcAft>
              <a:buNone/>
              <a:defRPr sz="1200">
                <a:solidFill>
                  <a:srgbClr val="888888"/>
                </a:solidFill>
                <a:latin typeface="Arial"/>
                <a:ea typeface="Arial"/>
                <a:cs typeface="Arial"/>
                <a:sym typeface="Arial"/>
              </a:defRPr>
            </a:lvl5pPr>
            <a:lvl6pPr indent="0" lvl="5" marL="0" marR="0" algn="r">
              <a:spcBef>
                <a:spcPts val="0"/>
              </a:spcBef>
              <a:spcAft>
                <a:spcPts val="0"/>
              </a:spcAft>
              <a:buNone/>
              <a:defRPr sz="1200">
                <a:solidFill>
                  <a:srgbClr val="888888"/>
                </a:solidFill>
                <a:latin typeface="Arial"/>
                <a:ea typeface="Arial"/>
                <a:cs typeface="Arial"/>
                <a:sym typeface="Arial"/>
              </a:defRPr>
            </a:lvl6pPr>
            <a:lvl7pPr indent="0" lvl="6" marL="0" marR="0" algn="r">
              <a:spcBef>
                <a:spcPts val="0"/>
              </a:spcBef>
              <a:spcAft>
                <a:spcPts val="0"/>
              </a:spcAft>
              <a:buNone/>
              <a:defRPr sz="1200">
                <a:solidFill>
                  <a:srgbClr val="888888"/>
                </a:solidFill>
                <a:latin typeface="Arial"/>
                <a:ea typeface="Arial"/>
                <a:cs typeface="Arial"/>
                <a:sym typeface="Arial"/>
              </a:defRPr>
            </a:lvl7pPr>
            <a:lvl8pPr indent="0" lvl="7" marL="0" marR="0" algn="r">
              <a:spcBef>
                <a:spcPts val="0"/>
              </a:spcBef>
              <a:spcAft>
                <a:spcPts val="0"/>
              </a:spcAft>
              <a:buNone/>
              <a:defRPr sz="1200">
                <a:solidFill>
                  <a:srgbClr val="888888"/>
                </a:solidFill>
                <a:latin typeface="Arial"/>
                <a:ea typeface="Arial"/>
                <a:cs typeface="Arial"/>
                <a:sym typeface="Arial"/>
              </a:defRPr>
            </a:lvl8pPr>
            <a:lvl9pPr indent="0" lvl="8" marL="0" marR="0" algn="r">
              <a:spcBef>
                <a:spcPts val="0"/>
              </a:spcBef>
              <a:spcAft>
                <a:spcPts val="0"/>
              </a:spcAft>
              <a:buNone/>
              <a:defRPr sz="1200">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0" name="Shape 60"/>
        <p:cNvGrpSpPr/>
        <p:nvPr/>
      </p:nvGrpSpPr>
      <p:grpSpPr>
        <a:xfrm>
          <a:off x="0" y="0"/>
          <a:ext cx="0" cy="0"/>
          <a:chOff x="0" y="0"/>
          <a:chExt cx="0" cy="0"/>
        </a:xfrm>
      </p:grpSpPr>
      <p:sp>
        <p:nvSpPr>
          <p:cNvPr id="61" name="Google Shape;61;p9"/>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b="1" sz="4000"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62" name="Google Shape;62;p9"/>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63" name="Google Shape;63;p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sz="1200">
                <a:solidFill>
                  <a:srgbClr val="888888"/>
                </a:solidFill>
                <a:latin typeface="Arial"/>
                <a:ea typeface="Arial"/>
                <a:cs typeface="Arial"/>
                <a:sym typeface="Arial"/>
              </a:defRPr>
            </a:lvl1pPr>
            <a:lvl2pPr indent="0" lvl="1" marL="0" marR="0" algn="r">
              <a:spcBef>
                <a:spcPts val="0"/>
              </a:spcBef>
              <a:spcAft>
                <a:spcPts val="0"/>
              </a:spcAft>
              <a:buNone/>
              <a:defRPr sz="1200">
                <a:solidFill>
                  <a:srgbClr val="888888"/>
                </a:solidFill>
                <a:latin typeface="Arial"/>
                <a:ea typeface="Arial"/>
                <a:cs typeface="Arial"/>
                <a:sym typeface="Arial"/>
              </a:defRPr>
            </a:lvl2pPr>
            <a:lvl3pPr indent="0" lvl="2" marL="0" marR="0" algn="r">
              <a:spcBef>
                <a:spcPts val="0"/>
              </a:spcBef>
              <a:spcAft>
                <a:spcPts val="0"/>
              </a:spcAft>
              <a:buNone/>
              <a:defRPr sz="1200">
                <a:solidFill>
                  <a:srgbClr val="888888"/>
                </a:solidFill>
                <a:latin typeface="Arial"/>
                <a:ea typeface="Arial"/>
                <a:cs typeface="Arial"/>
                <a:sym typeface="Arial"/>
              </a:defRPr>
            </a:lvl3pPr>
            <a:lvl4pPr indent="0" lvl="3" marL="0" marR="0" algn="r">
              <a:spcBef>
                <a:spcPts val="0"/>
              </a:spcBef>
              <a:spcAft>
                <a:spcPts val="0"/>
              </a:spcAft>
              <a:buNone/>
              <a:defRPr sz="1200">
                <a:solidFill>
                  <a:srgbClr val="888888"/>
                </a:solidFill>
                <a:latin typeface="Arial"/>
                <a:ea typeface="Arial"/>
                <a:cs typeface="Arial"/>
                <a:sym typeface="Arial"/>
              </a:defRPr>
            </a:lvl4pPr>
            <a:lvl5pPr indent="0" lvl="4" marL="0" marR="0" algn="r">
              <a:spcBef>
                <a:spcPts val="0"/>
              </a:spcBef>
              <a:spcAft>
                <a:spcPts val="0"/>
              </a:spcAft>
              <a:buNone/>
              <a:defRPr sz="1200">
                <a:solidFill>
                  <a:srgbClr val="888888"/>
                </a:solidFill>
                <a:latin typeface="Arial"/>
                <a:ea typeface="Arial"/>
                <a:cs typeface="Arial"/>
                <a:sym typeface="Arial"/>
              </a:defRPr>
            </a:lvl5pPr>
            <a:lvl6pPr indent="0" lvl="5" marL="0" marR="0" algn="r">
              <a:spcBef>
                <a:spcPts val="0"/>
              </a:spcBef>
              <a:spcAft>
                <a:spcPts val="0"/>
              </a:spcAft>
              <a:buNone/>
              <a:defRPr sz="1200">
                <a:solidFill>
                  <a:srgbClr val="888888"/>
                </a:solidFill>
                <a:latin typeface="Arial"/>
                <a:ea typeface="Arial"/>
                <a:cs typeface="Arial"/>
                <a:sym typeface="Arial"/>
              </a:defRPr>
            </a:lvl6pPr>
            <a:lvl7pPr indent="0" lvl="6" marL="0" marR="0" algn="r">
              <a:spcBef>
                <a:spcPts val="0"/>
              </a:spcBef>
              <a:spcAft>
                <a:spcPts val="0"/>
              </a:spcAft>
              <a:buNone/>
              <a:defRPr sz="1200">
                <a:solidFill>
                  <a:srgbClr val="888888"/>
                </a:solidFill>
                <a:latin typeface="Arial"/>
                <a:ea typeface="Arial"/>
                <a:cs typeface="Arial"/>
                <a:sym typeface="Arial"/>
              </a:defRPr>
            </a:lvl7pPr>
            <a:lvl8pPr indent="0" lvl="7" marL="0" marR="0" algn="r">
              <a:spcBef>
                <a:spcPts val="0"/>
              </a:spcBef>
              <a:spcAft>
                <a:spcPts val="0"/>
              </a:spcAft>
              <a:buNone/>
              <a:defRPr sz="1200">
                <a:solidFill>
                  <a:srgbClr val="888888"/>
                </a:solidFill>
                <a:latin typeface="Arial"/>
                <a:ea typeface="Arial"/>
                <a:cs typeface="Arial"/>
                <a:sym typeface="Arial"/>
              </a:defRPr>
            </a:lvl8pPr>
            <a:lvl9pPr indent="0" lvl="8" marL="0" marR="0" algn="r">
              <a:spcBef>
                <a:spcPts val="0"/>
              </a:spcBef>
              <a:spcAft>
                <a:spcPts val="0"/>
              </a:spcAft>
              <a:buNone/>
              <a:defRPr sz="1200">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6" name="Shape 66"/>
        <p:cNvGrpSpPr/>
        <p:nvPr/>
      </p:nvGrpSpPr>
      <p:grpSpPr>
        <a:xfrm>
          <a:off x="0" y="0"/>
          <a:ext cx="0" cy="0"/>
          <a:chOff x="0" y="0"/>
          <a:chExt cx="0" cy="0"/>
        </a:xfrm>
      </p:grpSpPr>
      <p:sp>
        <p:nvSpPr>
          <p:cNvPr id="67" name="Google Shape;67;p10"/>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68" name="Google Shape;68;p10"/>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69" name="Google Shape;69;p10"/>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70" name="Google Shape;70;p1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sz="1200">
                <a:solidFill>
                  <a:srgbClr val="888888"/>
                </a:solidFill>
                <a:latin typeface="Arial"/>
                <a:ea typeface="Arial"/>
                <a:cs typeface="Arial"/>
                <a:sym typeface="Arial"/>
              </a:defRPr>
            </a:lvl1pPr>
            <a:lvl2pPr indent="0" lvl="1" marL="0" marR="0" algn="r">
              <a:spcBef>
                <a:spcPts val="0"/>
              </a:spcBef>
              <a:spcAft>
                <a:spcPts val="0"/>
              </a:spcAft>
              <a:buNone/>
              <a:defRPr sz="1200">
                <a:solidFill>
                  <a:srgbClr val="888888"/>
                </a:solidFill>
                <a:latin typeface="Arial"/>
                <a:ea typeface="Arial"/>
                <a:cs typeface="Arial"/>
                <a:sym typeface="Arial"/>
              </a:defRPr>
            </a:lvl2pPr>
            <a:lvl3pPr indent="0" lvl="2" marL="0" marR="0" algn="r">
              <a:spcBef>
                <a:spcPts val="0"/>
              </a:spcBef>
              <a:spcAft>
                <a:spcPts val="0"/>
              </a:spcAft>
              <a:buNone/>
              <a:defRPr sz="1200">
                <a:solidFill>
                  <a:srgbClr val="888888"/>
                </a:solidFill>
                <a:latin typeface="Arial"/>
                <a:ea typeface="Arial"/>
                <a:cs typeface="Arial"/>
                <a:sym typeface="Arial"/>
              </a:defRPr>
            </a:lvl3pPr>
            <a:lvl4pPr indent="0" lvl="3" marL="0" marR="0" algn="r">
              <a:spcBef>
                <a:spcPts val="0"/>
              </a:spcBef>
              <a:spcAft>
                <a:spcPts val="0"/>
              </a:spcAft>
              <a:buNone/>
              <a:defRPr sz="1200">
                <a:solidFill>
                  <a:srgbClr val="888888"/>
                </a:solidFill>
                <a:latin typeface="Arial"/>
                <a:ea typeface="Arial"/>
                <a:cs typeface="Arial"/>
                <a:sym typeface="Arial"/>
              </a:defRPr>
            </a:lvl4pPr>
            <a:lvl5pPr indent="0" lvl="4" marL="0" marR="0" algn="r">
              <a:spcBef>
                <a:spcPts val="0"/>
              </a:spcBef>
              <a:spcAft>
                <a:spcPts val="0"/>
              </a:spcAft>
              <a:buNone/>
              <a:defRPr sz="1200">
                <a:solidFill>
                  <a:srgbClr val="888888"/>
                </a:solidFill>
                <a:latin typeface="Arial"/>
                <a:ea typeface="Arial"/>
                <a:cs typeface="Arial"/>
                <a:sym typeface="Arial"/>
              </a:defRPr>
            </a:lvl5pPr>
            <a:lvl6pPr indent="0" lvl="5" marL="0" marR="0" algn="r">
              <a:spcBef>
                <a:spcPts val="0"/>
              </a:spcBef>
              <a:spcAft>
                <a:spcPts val="0"/>
              </a:spcAft>
              <a:buNone/>
              <a:defRPr sz="1200">
                <a:solidFill>
                  <a:srgbClr val="888888"/>
                </a:solidFill>
                <a:latin typeface="Arial"/>
                <a:ea typeface="Arial"/>
                <a:cs typeface="Arial"/>
                <a:sym typeface="Arial"/>
              </a:defRPr>
            </a:lvl6pPr>
            <a:lvl7pPr indent="0" lvl="6" marL="0" marR="0" algn="r">
              <a:spcBef>
                <a:spcPts val="0"/>
              </a:spcBef>
              <a:spcAft>
                <a:spcPts val="0"/>
              </a:spcAft>
              <a:buNone/>
              <a:defRPr sz="1200">
                <a:solidFill>
                  <a:srgbClr val="888888"/>
                </a:solidFill>
                <a:latin typeface="Arial"/>
                <a:ea typeface="Arial"/>
                <a:cs typeface="Arial"/>
                <a:sym typeface="Arial"/>
              </a:defRPr>
            </a:lvl7pPr>
            <a:lvl8pPr indent="0" lvl="7" marL="0" marR="0" algn="r">
              <a:spcBef>
                <a:spcPts val="0"/>
              </a:spcBef>
              <a:spcAft>
                <a:spcPts val="0"/>
              </a:spcAft>
              <a:buNone/>
              <a:defRPr sz="1200">
                <a:solidFill>
                  <a:srgbClr val="888888"/>
                </a:solidFill>
                <a:latin typeface="Arial"/>
                <a:ea typeface="Arial"/>
                <a:cs typeface="Arial"/>
                <a:sym typeface="Arial"/>
              </a:defRPr>
            </a:lvl8pPr>
            <a:lvl9pPr indent="0" lvl="8" marL="0" marR="0" algn="r">
              <a:spcBef>
                <a:spcPts val="0"/>
              </a:spcBef>
              <a:spcAft>
                <a:spcPts val="0"/>
              </a:spcAft>
              <a:buNone/>
              <a:defRPr sz="1200">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1pPr>
            <a:lvl2pPr lvl="1"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lvl="2"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lvl="3"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lvl="4"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lvl="5"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11" name="Google Shape;11;p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3" name="Google Shape;13;p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4" name="Google Shape;14;p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None/>
              <a:defRPr b="0" i="0" sz="1200" u="none" cap="none" strike="noStrike">
                <a:solidFill>
                  <a:srgbClr val="888888"/>
                </a:solidFill>
                <a:latin typeface="Arial"/>
                <a:ea typeface="Arial"/>
                <a:cs typeface="Arial"/>
                <a:sym typeface="Arial"/>
              </a:defRPr>
            </a:lvl1pPr>
            <a:lvl2pPr indent="0" lvl="1" marL="0" marR="0" rtl="0" algn="r">
              <a:spcBef>
                <a:spcPts val="0"/>
              </a:spcBef>
              <a:spcAft>
                <a:spcPts val="0"/>
              </a:spcAft>
              <a:buNone/>
              <a:defRPr b="0" i="0" sz="1200" u="none" cap="none" strike="noStrike">
                <a:solidFill>
                  <a:srgbClr val="888888"/>
                </a:solidFill>
                <a:latin typeface="Arial"/>
                <a:ea typeface="Arial"/>
                <a:cs typeface="Arial"/>
                <a:sym typeface="Arial"/>
              </a:defRPr>
            </a:lvl2pPr>
            <a:lvl3pPr indent="0" lvl="2" marL="0" marR="0" rtl="0" algn="r">
              <a:spcBef>
                <a:spcPts val="0"/>
              </a:spcBef>
              <a:spcAft>
                <a:spcPts val="0"/>
              </a:spcAft>
              <a:buNone/>
              <a:defRPr b="0" i="0" sz="1200" u="none" cap="none" strike="noStrike">
                <a:solidFill>
                  <a:srgbClr val="888888"/>
                </a:solidFill>
                <a:latin typeface="Arial"/>
                <a:ea typeface="Arial"/>
                <a:cs typeface="Arial"/>
                <a:sym typeface="Arial"/>
              </a:defRPr>
            </a:lvl3pPr>
            <a:lvl4pPr indent="0" lvl="3" marL="0" marR="0" rtl="0" algn="r">
              <a:spcBef>
                <a:spcPts val="0"/>
              </a:spcBef>
              <a:spcAft>
                <a:spcPts val="0"/>
              </a:spcAft>
              <a:buNone/>
              <a:defRPr b="0" i="0" sz="1200" u="none" cap="none" strike="noStrike">
                <a:solidFill>
                  <a:srgbClr val="888888"/>
                </a:solidFill>
                <a:latin typeface="Arial"/>
                <a:ea typeface="Arial"/>
                <a:cs typeface="Arial"/>
                <a:sym typeface="Arial"/>
              </a:defRPr>
            </a:lvl4pPr>
            <a:lvl5pPr indent="0" lvl="4" marL="0" marR="0" rtl="0" algn="r">
              <a:spcBef>
                <a:spcPts val="0"/>
              </a:spcBef>
              <a:spcAft>
                <a:spcPts val="0"/>
              </a:spcAft>
              <a:buNone/>
              <a:defRPr b="0" i="0" sz="1200" u="none" cap="none" strike="noStrike">
                <a:solidFill>
                  <a:srgbClr val="888888"/>
                </a:solidFill>
                <a:latin typeface="Arial"/>
                <a:ea typeface="Arial"/>
                <a:cs typeface="Arial"/>
                <a:sym typeface="Arial"/>
              </a:defRPr>
            </a:lvl5pPr>
            <a:lvl6pPr indent="0" lvl="5" marL="0" marR="0" rtl="0" algn="r">
              <a:spcBef>
                <a:spcPts val="0"/>
              </a:spcBef>
              <a:spcAft>
                <a:spcPts val="0"/>
              </a:spcAft>
              <a:buNone/>
              <a:defRPr b="0" i="0" sz="1200" u="none" cap="none" strike="noStrike">
                <a:solidFill>
                  <a:srgbClr val="888888"/>
                </a:solidFill>
                <a:latin typeface="Arial"/>
                <a:ea typeface="Arial"/>
                <a:cs typeface="Arial"/>
                <a:sym typeface="Arial"/>
              </a:defRPr>
            </a:lvl6pPr>
            <a:lvl7pPr indent="0" lvl="6" marL="0" marR="0" rtl="0" algn="r">
              <a:spcBef>
                <a:spcPts val="0"/>
              </a:spcBef>
              <a:spcAft>
                <a:spcPts val="0"/>
              </a:spcAft>
              <a:buNone/>
              <a:defRPr b="0" i="0" sz="1200" u="none" cap="none" strike="noStrike">
                <a:solidFill>
                  <a:srgbClr val="888888"/>
                </a:solidFill>
                <a:latin typeface="Arial"/>
                <a:ea typeface="Arial"/>
                <a:cs typeface="Arial"/>
                <a:sym typeface="Arial"/>
              </a:defRPr>
            </a:lvl7pPr>
            <a:lvl8pPr indent="0" lvl="7" marL="0" marR="0" rtl="0" algn="r">
              <a:spcBef>
                <a:spcPts val="0"/>
              </a:spcBef>
              <a:spcAft>
                <a:spcPts val="0"/>
              </a:spcAft>
              <a:buNone/>
              <a:defRPr b="0" i="0" sz="1200" u="none" cap="none" strike="noStrike">
                <a:solidFill>
                  <a:srgbClr val="888888"/>
                </a:solidFill>
                <a:latin typeface="Arial"/>
                <a:ea typeface="Arial"/>
                <a:cs typeface="Arial"/>
                <a:sym typeface="Arial"/>
              </a:defRPr>
            </a:lvl8pPr>
            <a:lvl9pPr indent="0" lvl="8" marL="0" marR="0" rtl="0" algn="r">
              <a:spcBef>
                <a:spcPts val="0"/>
              </a:spcBef>
              <a:spcAft>
                <a:spcPts val="0"/>
              </a:spcAft>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4.png"/><Relationship Id="rId4" Type="http://schemas.openxmlformats.org/officeDocument/2006/relationships/image" Target="../media/image6.png"/><Relationship Id="rId5"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 Id="rId3" Type="http://schemas.openxmlformats.org/officeDocument/2006/relationships/image" Target="../media/image2.jpg"/><Relationship Id="rId4" Type="http://schemas.openxmlformats.org/officeDocument/2006/relationships/image" Target="../media/image1.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xml"/><Relationship Id="rId3" Type="http://schemas.openxmlformats.org/officeDocument/2006/relationships/image" Target="../media/image2.jpg"/><Relationship Id="rId4" Type="http://schemas.openxmlformats.org/officeDocument/2006/relationships/image" Target="../media/image1.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20.png"/><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6.png"/><Relationship Id="rId4" Type="http://schemas.openxmlformats.org/officeDocument/2006/relationships/image" Target="../media/image1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2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2.xml"/><Relationship Id="rId3" Type="http://schemas.openxmlformats.org/officeDocument/2006/relationships/image" Target="../media/image21.png"/><Relationship Id="rId4" Type="http://schemas.openxmlformats.org/officeDocument/2006/relationships/image" Target="../media/image1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3.xml"/><Relationship Id="rId3" Type="http://schemas.openxmlformats.org/officeDocument/2006/relationships/image" Target="../media/image22.png"/><Relationship Id="rId4" Type="http://schemas.openxmlformats.org/officeDocument/2006/relationships/image" Target="../media/image2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4.xml"/><Relationship Id="rId3" Type="http://schemas.openxmlformats.org/officeDocument/2006/relationships/image" Target="../media/image23.png"/><Relationship Id="rId4" Type="http://schemas.openxmlformats.org/officeDocument/2006/relationships/image" Target="../media/image3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26.jpg"/><Relationship Id="rId4" Type="http://schemas.openxmlformats.org/officeDocument/2006/relationships/image" Target="../media/image31.jpg"/><Relationship Id="rId5" Type="http://schemas.openxmlformats.org/officeDocument/2006/relationships/image" Target="../media/image1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28.jpg"/><Relationship Id="rId4" Type="http://schemas.openxmlformats.org/officeDocument/2006/relationships/image" Target="../media/image27.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2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32.png"/><Relationship Id="rId4" Type="http://schemas.openxmlformats.org/officeDocument/2006/relationships/image" Target="../media/image29.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30.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3.png"/><Relationship Id="rId4" Type="http://schemas.openxmlformats.org/officeDocument/2006/relationships/image" Target="../media/image10.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34.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6.xml"/><Relationship Id="rId3" Type="http://schemas.openxmlformats.org/officeDocument/2006/relationships/image" Target="../media/image38.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35.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1.xml"/><Relationship Id="rId3" Type="http://schemas.openxmlformats.org/officeDocument/2006/relationships/image" Target="../media/image37.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3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5.png"/><Relationship Id="rId4" Type="http://schemas.openxmlformats.org/officeDocument/2006/relationships/image" Target="../media/image15.png"/><Relationship Id="rId5"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4"/>
          <p:cNvSpPr txBox="1"/>
          <p:nvPr>
            <p:ph type="ctrTitle"/>
          </p:nvPr>
        </p:nvSpPr>
        <p:spPr>
          <a:xfrm>
            <a:off x="1066800" y="609600"/>
            <a:ext cx="7772400" cy="20574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sz="7200">
                <a:solidFill>
                  <a:srgbClr val="FF0000"/>
                </a:solidFill>
                <a:latin typeface="Times New Roman"/>
                <a:ea typeface="Times New Roman"/>
                <a:cs typeface="Times New Roman"/>
                <a:sym typeface="Times New Roman"/>
              </a:rPr>
              <a:t>Optical Fibers</a:t>
            </a:r>
            <a:endParaRPr/>
          </a:p>
        </p:txBody>
      </p:sp>
      <p:sp>
        <p:nvSpPr>
          <p:cNvPr id="98" name="Google Shape;98;p14"/>
          <p:cNvSpPr txBox="1"/>
          <p:nvPr>
            <p:ph idx="1" type="subTitle"/>
          </p:nvPr>
        </p:nvSpPr>
        <p:spPr>
          <a:xfrm>
            <a:off x="3429000" y="3200400"/>
            <a:ext cx="5257800" cy="3352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CC3300"/>
              </a:buClr>
              <a:buSzPts val="3200"/>
              <a:buNone/>
            </a:pPr>
            <a:r>
              <a:rPr b="1" lang="en-US">
                <a:solidFill>
                  <a:srgbClr val="CC3300"/>
                </a:solidFill>
                <a:latin typeface="Times New Roman"/>
                <a:ea typeface="Times New Roman"/>
                <a:cs typeface="Times New Roman"/>
                <a:sym typeface="Times New Roman"/>
              </a:rPr>
              <a:t>by </a:t>
            </a:r>
            <a:endParaRPr/>
          </a:p>
          <a:p>
            <a:pPr indent="0" lvl="0" marL="0" rtl="0" algn="l">
              <a:spcBef>
                <a:spcPts val="640"/>
              </a:spcBef>
              <a:spcAft>
                <a:spcPts val="0"/>
              </a:spcAft>
              <a:buClr>
                <a:srgbClr val="0000FF"/>
              </a:buClr>
              <a:buSzPts val="3200"/>
              <a:buNone/>
            </a:pPr>
            <a:r>
              <a:rPr lang="en-US">
                <a:solidFill>
                  <a:srgbClr val="0000FF"/>
                </a:solidFill>
                <a:latin typeface="Times New Roman"/>
                <a:ea typeface="Times New Roman"/>
                <a:cs typeface="Times New Roman"/>
                <a:sym typeface="Times New Roman"/>
              </a:rPr>
              <a:t>Dr.  Saidi Reddy Parne</a:t>
            </a:r>
            <a:endParaRPr>
              <a:solidFill>
                <a:srgbClr val="0000FF"/>
              </a:solidFill>
              <a:latin typeface="Times New Roman"/>
              <a:ea typeface="Times New Roman"/>
              <a:cs typeface="Times New Roman"/>
              <a:sym typeface="Times New Roman"/>
            </a:endParaRPr>
          </a:p>
          <a:p>
            <a:pPr indent="0" lvl="0" marL="0" rtl="0" algn="l">
              <a:spcBef>
                <a:spcPts val="640"/>
              </a:spcBef>
              <a:spcAft>
                <a:spcPts val="0"/>
              </a:spcAft>
              <a:buClr>
                <a:srgbClr val="0000FF"/>
              </a:buClr>
              <a:buSzPts val="3200"/>
              <a:buNone/>
            </a:pPr>
            <a:r>
              <a:rPr lang="en-US">
                <a:solidFill>
                  <a:srgbClr val="0000FF"/>
                </a:solidFill>
                <a:latin typeface="Times New Roman"/>
                <a:ea typeface="Times New Roman"/>
                <a:cs typeface="Times New Roman"/>
                <a:sym typeface="Times New Roman"/>
              </a:rPr>
              <a:t>Associate Professor of Physics</a:t>
            </a:r>
            <a:endParaRPr/>
          </a:p>
          <a:p>
            <a:pPr indent="0" lvl="0" marL="0" rtl="0" algn="l">
              <a:spcBef>
                <a:spcPts val="640"/>
              </a:spcBef>
              <a:spcAft>
                <a:spcPts val="0"/>
              </a:spcAft>
              <a:buClr>
                <a:srgbClr val="0000FF"/>
              </a:buClr>
              <a:buSzPts val="3200"/>
              <a:buNone/>
            </a:pPr>
            <a:r>
              <a:rPr lang="en-US">
                <a:solidFill>
                  <a:srgbClr val="0000FF"/>
                </a:solidFill>
                <a:latin typeface="Times New Roman"/>
                <a:ea typeface="Times New Roman"/>
                <a:cs typeface="Times New Roman"/>
                <a:sym typeface="Times New Roman"/>
              </a:rPr>
              <a:t>Dean ( R &amp; C)</a:t>
            </a:r>
            <a:endParaRPr/>
          </a:p>
          <a:p>
            <a:pPr indent="0" lvl="0" marL="0" rtl="0" algn="l">
              <a:spcBef>
                <a:spcPts val="640"/>
              </a:spcBef>
              <a:spcAft>
                <a:spcPts val="0"/>
              </a:spcAft>
              <a:buClr>
                <a:srgbClr val="0000FF"/>
              </a:buClr>
              <a:buSzPts val="3200"/>
              <a:buNone/>
            </a:pPr>
            <a:r>
              <a:rPr lang="en-US">
                <a:solidFill>
                  <a:srgbClr val="0000FF"/>
                </a:solidFill>
                <a:latin typeface="Times New Roman"/>
                <a:ea typeface="Times New Roman"/>
                <a:cs typeface="Times New Roman"/>
                <a:sym typeface="Times New Roman"/>
              </a:rPr>
              <a:t>NIT Goa</a:t>
            </a:r>
            <a:endParaRPr>
              <a:solidFill>
                <a:srgbClr val="0000FF"/>
              </a:solidFill>
              <a:latin typeface="Times New Roman"/>
              <a:ea typeface="Times New Roman"/>
              <a:cs typeface="Times New Roman"/>
              <a:sym typeface="Times New Roman"/>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98">
                                            <p:txEl>
                                              <p:pRg end="0" st="0"/>
                                            </p:txEl>
                                          </p:spTgt>
                                        </p:tgtEl>
                                        <p:attrNameLst>
                                          <p:attrName>style.visibility</p:attrName>
                                        </p:attrNameLst>
                                      </p:cBhvr>
                                      <p:to>
                                        <p:strVal val="visible"/>
                                      </p:to>
                                    </p:set>
                                    <p:anim calcmode="lin" valueType="num">
                                      <p:cBhvr additive="base">
                                        <p:cTn dur="500"/>
                                        <p:tgtEl>
                                          <p:spTgt spid="98">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98">
                                            <p:txEl>
                                              <p:pRg end="1" st="1"/>
                                            </p:txEl>
                                          </p:spTgt>
                                        </p:tgtEl>
                                        <p:attrNameLst>
                                          <p:attrName>style.visibility</p:attrName>
                                        </p:attrNameLst>
                                      </p:cBhvr>
                                      <p:to>
                                        <p:strVal val="visible"/>
                                      </p:to>
                                    </p:set>
                                    <p:anim calcmode="lin" valueType="num">
                                      <p:cBhvr additive="base">
                                        <p:cTn dur="500"/>
                                        <p:tgtEl>
                                          <p:spTgt spid="98">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98">
                                            <p:txEl>
                                              <p:pRg end="2" st="2"/>
                                            </p:txEl>
                                          </p:spTgt>
                                        </p:tgtEl>
                                        <p:attrNameLst>
                                          <p:attrName>style.visibility</p:attrName>
                                        </p:attrNameLst>
                                      </p:cBhvr>
                                      <p:to>
                                        <p:strVal val="visible"/>
                                      </p:to>
                                    </p:set>
                                    <p:anim calcmode="lin" valueType="num">
                                      <p:cBhvr additive="base">
                                        <p:cTn dur="500"/>
                                        <p:tgtEl>
                                          <p:spTgt spid="98">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98">
                                            <p:txEl>
                                              <p:pRg end="3" st="3"/>
                                            </p:txEl>
                                          </p:spTgt>
                                        </p:tgtEl>
                                        <p:attrNameLst>
                                          <p:attrName>style.visibility</p:attrName>
                                        </p:attrNameLst>
                                      </p:cBhvr>
                                      <p:to>
                                        <p:strVal val="visible"/>
                                      </p:to>
                                    </p:set>
                                    <p:anim calcmode="lin" valueType="num">
                                      <p:cBhvr additive="base">
                                        <p:cTn dur="500"/>
                                        <p:tgtEl>
                                          <p:spTgt spid="98">
                                            <p:txEl>
                                              <p:pRg end="3" st="3"/>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98">
                                            <p:txEl>
                                              <p:pRg end="4" st="4"/>
                                            </p:txEl>
                                          </p:spTgt>
                                        </p:tgtEl>
                                        <p:attrNameLst>
                                          <p:attrName>style.visibility</p:attrName>
                                        </p:attrNameLst>
                                      </p:cBhvr>
                                      <p:to>
                                        <p:strVal val="visible"/>
                                      </p:to>
                                    </p:set>
                                    <p:anim calcmode="lin" valueType="num">
                                      <p:cBhvr additive="base">
                                        <p:cTn dur="500"/>
                                        <p:tgtEl>
                                          <p:spTgt spid="98">
                                            <p:txEl>
                                              <p:pRg end="4" st="4"/>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i="1" lang="en-US" sz="2800">
                <a:latin typeface="Times New Roman"/>
                <a:ea typeface="Times New Roman"/>
                <a:cs typeface="Times New Roman"/>
                <a:sym typeface="Times New Roman"/>
              </a:rPr>
              <a:t>How do optical fibers work?</a:t>
            </a:r>
            <a:endParaRPr/>
          </a:p>
        </p:txBody>
      </p:sp>
      <p:sp>
        <p:nvSpPr>
          <p:cNvPr id="182" name="Google Shape;182;p2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77500" lnSpcReduction="20000"/>
          </a:bodyPr>
          <a:lstStyle/>
          <a:p>
            <a:pPr indent="-342900" lvl="0" marL="342900" rtl="0" algn="l">
              <a:spcBef>
                <a:spcPts val="0"/>
              </a:spcBef>
              <a:spcAft>
                <a:spcPts val="0"/>
              </a:spcAft>
              <a:buClr>
                <a:schemeClr val="dk1"/>
              </a:buClr>
              <a:buSzPct val="100000"/>
              <a:buChar char="•"/>
            </a:pPr>
            <a:r>
              <a:rPr lang="en-US">
                <a:latin typeface="Times New Roman"/>
                <a:ea typeface="Times New Roman"/>
                <a:cs typeface="Times New Roman"/>
                <a:sym typeface="Times New Roman"/>
              </a:rPr>
              <a:t>Optical fibers work on the principle of  total internal reflection</a:t>
            </a:r>
            <a:endParaRPr/>
          </a:p>
          <a:p>
            <a:pPr indent="-185420" lvl="0" marL="342900" rtl="0" algn="l">
              <a:spcBef>
                <a:spcPts val="496"/>
              </a:spcBef>
              <a:spcAft>
                <a:spcPts val="0"/>
              </a:spcAft>
              <a:buClr>
                <a:schemeClr val="dk1"/>
              </a:buClr>
              <a:buSzPct val="100000"/>
              <a:buNone/>
            </a:pPr>
            <a:r>
              <a:t/>
            </a:r>
            <a:endParaRPr>
              <a:latin typeface="Times New Roman"/>
              <a:ea typeface="Times New Roman"/>
              <a:cs typeface="Times New Roman"/>
              <a:sym typeface="Times New Roman"/>
            </a:endParaRPr>
          </a:p>
          <a:p>
            <a:pPr indent="-185420" lvl="0" marL="342900" rtl="0" algn="l">
              <a:spcBef>
                <a:spcPts val="496"/>
              </a:spcBef>
              <a:spcAft>
                <a:spcPts val="0"/>
              </a:spcAft>
              <a:buClr>
                <a:schemeClr val="dk1"/>
              </a:buClr>
              <a:buSzPct val="100000"/>
              <a:buNone/>
            </a:pPr>
            <a:r>
              <a:t/>
            </a:r>
            <a:endParaRPr>
              <a:latin typeface="Times New Roman"/>
              <a:ea typeface="Times New Roman"/>
              <a:cs typeface="Times New Roman"/>
              <a:sym typeface="Times New Roman"/>
            </a:endParaRPr>
          </a:p>
          <a:p>
            <a:pPr indent="-185420" lvl="0" marL="342900" rtl="0" algn="l">
              <a:spcBef>
                <a:spcPts val="496"/>
              </a:spcBef>
              <a:spcAft>
                <a:spcPts val="0"/>
              </a:spcAft>
              <a:buClr>
                <a:schemeClr val="dk1"/>
              </a:buClr>
              <a:buSzPct val="100000"/>
              <a:buNone/>
            </a:pPr>
            <a:r>
              <a:t/>
            </a:r>
            <a:endParaRPr>
              <a:latin typeface="Times New Roman"/>
              <a:ea typeface="Times New Roman"/>
              <a:cs typeface="Times New Roman"/>
              <a:sym typeface="Times New Roman"/>
            </a:endParaRPr>
          </a:p>
          <a:p>
            <a:pPr indent="-185420" lvl="0" marL="342900" rtl="0" algn="l">
              <a:spcBef>
                <a:spcPts val="496"/>
              </a:spcBef>
              <a:spcAft>
                <a:spcPts val="0"/>
              </a:spcAft>
              <a:buClr>
                <a:schemeClr val="dk1"/>
              </a:buClr>
              <a:buSzPct val="100000"/>
              <a:buNone/>
            </a:pPr>
            <a:r>
              <a:t/>
            </a:r>
            <a:endParaRPr>
              <a:latin typeface="Times New Roman"/>
              <a:ea typeface="Times New Roman"/>
              <a:cs typeface="Times New Roman"/>
              <a:sym typeface="Times New Roman"/>
            </a:endParaRPr>
          </a:p>
          <a:p>
            <a:pPr indent="-185420" lvl="0" marL="342900" rtl="0" algn="l">
              <a:spcBef>
                <a:spcPts val="496"/>
              </a:spcBef>
              <a:spcAft>
                <a:spcPts val="0"/>
              </a:spcAft>
              <a:buClr>
                <a:schemeClr val="dk1"/>
              </a:buClr>
              <a:buSzPct val="100000"/>
              <a:buNone/>
            </a:pPr>
            <a:r>
              <a:t/>
            </a:r>
            <a:endParaRPr>
              <a:latin typeface="Times New Roman"/>
              <a:ea typeface="Times New Roman"/>
              <a:cs typeface="Times New Roman"/>
              <a:sym typeface="Times New Roman"/>
            </a:endParaRPr>
          </a:p>
          <a:p>
            <a:pPr indent="-185420" lvl="0" marL="342900" rtl="0" algn="l">
              <a:spcBef>
                <a:spcPts val="496"/>
              </a:spcBef>
              <a:spcAft>
                <a:spcPts val="0"/>
              </a:spcAft>
              <a:buClr>
                <a:schemeClr val="dk1"/>
              </a:buClr>
              <a:buSzPct val="100000"/>
              <a:buNone/>
            </a:pPr>
            <a:r>
              <a:t/>
            </a:r>
            <a:endParaRPr>
              <a:latin typeface="Times New Roman"/>
              <a:ea typeface="Times New Roman"/>
              <a:cs typeface="Times New Roman"/>
              <a:sym typeface="Times New Roman"/>
            </a:endParaRPr>
          </a:p>
          <a:p>
            <a:pPr indent="-185420" lvl="0" marL="342900" rtl="0" algn="l">
              <a:spcBef>
                <a:spcPts val="496"/>
              </a:spcBef>
              <a:spcAft>
                <a:spcPts val="0"/>
              </a:spcAft>
              <a:buClr>
                <a:schemeClr val="dk1"/>
              </a:buClr>
              <a:buSzPct val="100000"/>
              <a:buNone/>
            </a:pPr>
            <a:r>
              <a:t/>
            </a:r>
            <a:endParaRPr>
              <a:latin typeface="Times New Roman"/>
              <a:ea typeface="Times New Roman"/>
              <a:cs typeface="Times New Roman"/>
              <a:sym typeface="Times New Roman"/>
            </a:endParaRPr>
          </a:p>
          <a:p>
            <a:pPr indent="-185420" lvl="0" marL="342900" rtl="0" algn="l">
              <a:spcBef>
                <a:spcPts val="496"/>
              </a:spcBef>
              <a:spcAft>
                <a:spcPts val="0"/>
              </a:spcAft>
              <a:buClr>
                <a:schemeClr val="dk1"/>
              </a:buClr>
              <a:buSzPct val="100000"/>
              <a:buNone/>
            </a:pPr>
            <a:r>
              <a:t/>
            </a:r>
            <a:endParaRPr>
              <a:latin typeface="Times New Roman"/>
              <a:ea typeface="Times New Roman"/>
              <a:cs typeface="Times New Roman"/>
              <a:sym typeface="Times New Roman"/>
            </a:endParaRPr>
          </a:p>
          <a:p>
            <a:pPr indent="-342900" lvl="0" marL="342900" rtl="0" algn="l">
              <a:spcBef>
                <a:spcPts val="496"/>
              </a:spcBef>
              <a:spcAft>
                <a:spcPts val="0"/>
              </a:spcAft>
              <a:buClr>
                <a:schemeClr val="dk1"/>
              </a:buClr>
              <a:buSzPct val="100000"/>
              <a:buChar char="•"/>
            </a:pPr>
            <a:r>
              <a:rPr lang="en-US">
                <a:latin typeface="Times New Roman"/>
                <a:ea typeface="Times New Roman"/>
                <a:cs typeface="Times New Roman"/>
                <a:sym typeface="Times New Roman"/>
              </a:rPr>
              <a:t>Light waves (“modes”) are reflected and guided down the length of an optical fiber</a:t>
            </a:r>
            <a:endParaRPr/>
          </a:p>
        </p:txBody>
      </p:sp>
      <p:sp>
        <p:nvSpPr>
          <p:cNvPr id="183" name="Google Shape;183;p23"/>
          <p:cNvSpPr/>
          <p:nvPr/>
        </p:nvSpPr>
        <p:spPr>
          <a:xfrm>
            <a:off x="1219200" y="2286000"/>
            <a:ext cx="5943600" cy="2590800"/>
          </a:xfrm>
          <a:prstGeom prst="rect">
            <a:avLst/>
          </a:prstGeom>
          <a:gradFill>
            <a:gsLst>
              <a:gs pos="0">
                <a:srgbClr val="A7A69E"/>
              </a:gs>
              <a:gs pos="50000">
                <a:schemeClr val="lt2"/>
              </a:gs>
              <a:gs pos="100000">
                <a:srgbClr val="A7A69E"/>
              </a:gs>
            </a:gsLst>
            <a:lin ang="5400000" scaled="0"/>
          </a:gra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84" name="Google Shape;184;p23"/>
          <p:cNvSpPr/>
          <p:nvPr/>
        </p:nvSpPr>
        <p:spPr>
          <a:xfrm>
            <a:off x="1219200" y="3248025"/>
            <a:ext cx="5943600" cy="638175"/>
          </a:xfrm>
          <a:prstGeom prst="rect">
            <a:avLst/>
          </a:prstGeom>
          <a:gradFill>
            <a:gsLst>
              <a:gs pos="0">
                <a:schemeClr val="dk1"/>
              </a:gs>
              <a:gs pos="50000">
                <a:schemeClr val="dk1"/>
              </a:gs>
              <a:gs pos="100000">
                <a:schemeClr val="dk1"/>
              </a:gs>
            </a:gsLst>
            <a:lin ang="5400000" scaled="0"/>
          </a:gra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cxnSp>
        <p:nvCxnSpPr>
          <p:cNvPr id="185" name="Google Shape;185;p23"/>
          <p:cNvCxnSpPr/>
          <p:nvPr/>
        </p:nvCxnSpPr>
        <p:spPr>
          <a:xfrm flipH="1" rot="10800000">
            <a:off x="5195888" y="3414713"/>
            <a:ext cx="1447800" cy="457200"/>
          </a:xfrm>
          <a:prstGeom prst="straightConnector1">
            <a:avLst/>
          </a:prstGeom>
          <a:noFill/>
          <a:ln cap="flat" cmpd="sng" w="38100">
            <a:solidFill>
              <a:schemeClr val="lt1"/>
            </a:solidFill>
            <a:prstDash val="solid"/>
            <a:round/>
            <a:headEnd len="med" w="med" type="none"/>
            <a:tailEnd len="lg" w="lg" type="triangle"/>
          </a:ln>
        </p:spPr>
      </p:cxnSp>
      <p:cxnSp>
        <p:nvCxnSpPr>
          <p:cNvPr id="186" name="Google Shape;186;p23"/>
          <p:cNvCxnSpPr/>
          <p:nvPr/>
        </p:nvCxnSpPr>
        <p:spPr>
          <a:xfrm rot="10800000">
            <a:off x="3214688" y="3262313"/>
            <a:ext cx="1981200" cy="609600"/>
          </a:xfrm>
          <a:prstGeom prst="straightConnector1">
            <a:avLst/>
          </a:prstGeom>
          <a:noFill/>
          <a:ln cap="flat" cmpd="sng" w="38100">
            <a:solidFill>
              <a:schemeClr val="lt1"/>
            </a:solidFill>
            <a:prstDash val="solid"/>
            <a:round/>
            <a:headEnd len="med" w="med" type="none"/>
            <a:tailEnd len="med" w="med" type="none"/>
          </a:ln>
        </p:spPr>
      </p:cxnSp>
      <p:cxnSp>
        <p:nvCxnSpPr>
          <p:cNvPr id="187" name="Google Shape;187;p23"/>
          <p:cNvCxnSpPr/>
          <p:nvPr/>
        </p:nvCxnSpPr>
        <p:spPr>
          <a:xfrm flipH="1" rot="10800000">
            <a:off x="1233488" y="3262313"/>
            <a:ext cx="1981200" cy="609600"/>
          </a:xfrm>
          <a:prstGeom prst="straightConnector1">
            <a:avLst/>
          </a:prstGeom>
          <a:noFill/>
          <a:ln cap="flat" cmpd="sng" w="38100">
            <a:solidFill>
              <a:schemeClr val="lt1"/>
            </a:solidFill>
            <a:prstDash val="solid"/>
            <a:round/>
            <a:headEnd len="med" w="med" type="none"/>
            <a:tailEnd len="med" w="med" type="none"/>
          </a:ln>
        </p:spPr>
      </p:cxnSp>
      <p:sp>
        <p:nvSpPr>
          <p:cNvPr id="188" name="Google Shape;188;p23"/>
          <p:cNvSpPr txBox="1"/>
          <p:nvPr/>
        </p:nvSpPr>
        <p:spPr>
          <a:xfrm>
            <a:off x="7239000" y="3505200"/>
            <a:ext cx="1066800" cy="366713"/>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800">
                <a:solidFill>
                  <a:schemeClr val="dk1"/>
                </a:solidFill>
                <a:latin typeface="Arial"/>
                <a:ea typeface="Arial"/>
                <a:cs typeface="Arial"/>
                <a:sym typeface="Arial"/>
              </a:rPr>
              <a:t>CORE</a:t>
            </a:r>
            <a:endParaRPr/>
          </a:p>
        </p:txBody>
      </p:sp>
      <p:sp>
        <p:nvSpPr>
          <p:cNvPr id="189" name="Google Shape;189;p23"/>
          <p:cNvSpPr txBox="1"/>
          <p:nvPr/>
        </p:nvSpPr>
        <p:spPr>
          <a:xfrm>
            <a:off x="7239000" y="4205288"/>
            <a:ext cx="1524000" cy="36671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800">
                <a:solidFill>
                  <a:schemeClr val="dk1"/>
                </a:solidFill>
                <a:latin typeface="Arial"/>
                <a:ea typeface="Arial"/>
                <a:cs typeface="Arial"/>
                <a:sym typeface="Arial"/>
              </a:rPr>
              <a:t>CLADDING</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4"/>
          <p:cNvSpPr txBox="1"/>
          <p:nvPr>
            <p:ph idx="4294967295" type="title"/>
          </p:nvPr>
        </p:nvSpPr>
        <p:spPr>
          <a:xfrm>
            <a:off x="0" y="274638"/>
            <a:ext cx="8229600" cy="487362"/>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None/>
            </a:pPr>
            <a:r>
              <a:rPr lang="en-US" sz="3200">
                <a:solidFill>
                  <a:srgbClr val="FF0000"/>
                </a:solidFill>
                <a:latin typeface="Times New Roman"/>
                <a:ea typeface="Times New Roman"/>
                <a:cs typeface="Times New Roman"/>
                <a:sym typeface="Times New Roman"/>
              </a:rPr>
              <a:t>Launching Light into an Optical Fiber</a:t>
            </a:r>
            <a:endParaRPr/>
          </a:p>
        </p:txBody>
      </p:sp>
      <p:pic>
        <p:nvPicPr>
          <p:cNvPr id="195" name="Google Shape;195;p24"/>
          <p:cNvPicPr preferRelativeResize="0"/>
          <p:nvPr/>
        </p:nvPicPr>
        <p:blipFill rotWithShape="1">
          <a:blip r:embed="rId3">
            <a:alphaModFix/>
          </a:blip>
          <a:srcRect b="0" l="0" r="0" t="0"/>
          <a:stretch/>
        </p:blipFill>
        <p:spPr>
          <a:xfrm>
            <a:off x="1544638" y="3800475"/>
            <a:ext cx="6151562" cy="2676525"/>
          </a:xfrm>
          <a:prstGeom prst="rect">
            <a:avLst/>
          </a:prstGeom>
          <a:noFill/>
          <a:ln>
            <a:noFill/>
          </a:ln>
        </p:spPr>
      </p:pic>
      <p:sp>
        <p:nvSpPr>
          <p:cNvPr id="196" name="Google Shape;196;p24"/>
          <p:cNvSpPr/>
          <p:nvPr/>
        </p:nvSpPr>
        <p:spPr>
          <a:xfrm>
            <a:off x="533400" y="1066800"/>
            <a:ext cx="8305800" cy="2032000"/>
          </a:xfrm>
          <a:prstGeom prst="rect">
            <a:avLst/>
          </a:prstGeom>
          <a:noFill/>
          <a:ln>
            <a:noFill/>
          </a:ln>
        </p:spPr>
        <p:txBody>
          <a:bodyPr anchorCtr="0" anchor="t" bIns="45700" lIns="91425" spcFirstLastPara="1" rIns="91425" wrap="square" tIns="45700">
            <a:noAutofit/>
          </a:bodyPr>
          <a:lstStyle/>
          <a:p>
            <a:pPr indent="-457200" lvl="0" marL="457200" marR="0" rtl="0" algn="l">
              <a:spcBef>
                <a:spcPts val="0"/>
              </a:spcBef>
              <a:spcAft>
                <a:spcPts val="0"/>
              </a:spcAft>
              <a:buNone/>
            </a:pPr>
            <a:r>
              <a:rPr lang="en-US" sz="1800" cap="none">
                <a:solidFill>
                  <a:srgbClr val="0070C0"/>
                </a:solidFill>
                <a:latin typeface="Times New Roman"/>
                <a:ea typeface="Times New Roman"/>
                <a:cs typeface="Times New Roman"/>
                <a:sym typeface="Times New Roman"/>
              </a:rPr>
              <a:t>ACCEPTANCE ANGLE (Θ</a:t>
            </a:r>
            <a:r>
              <a:rPr baseline="-25000" lang="en-US" sz="1800" cap="none">
                <a:solidFill>
                  <a:srgbClr val="0070C0"/>
                </a:solidFill>
                <a:latin typeface="Times New Roman"/>
                <a:ea typeface="Times New Roman"/>
                <a:cs typeface="Times New Roman"/>
                <a:sym typeface="Times New Roman"/>
              </a:rPr>
              <a:t>C</a:t>
            </a:r>
            <a:r>
              <a:rPr lang="en-US" sz="1800" cap="none">
                <a:solidFill>
                  <a:srgbClr val="0070C0"/>
                </a:solidFill>
                <a:latin typeface="Times New Roman"/>
                <a:ea typeface="Times New Roman"/>
                <a:cs typeface="Times New Roman"/>
                <a:sym typeface="Times New Roman"/>
              </a:rPr>
              <a:t> ): </a:t>
            </a:r>
            <a:r>
              <a:rPr lang="en-US" sz="1800">
                <a:solidFill>
                  <a:schemeClr val="dk1"/>
                </a:solidFill>
                <a:latin typeface="Times New Roman"/>
                <a:ea typeface="Times New Roman"/>
                <a:cs typeface="Times New Roman"/>
                <a:sym typeface="Times New Roman"/>
              </a:rPr>
              <a:t>is the maximum angle in which external light rays may strike the air/fiber interface and still propagate down the fiber with &lt;10dB loss.</a:t>
            </a:r>
            <a:endParaRPr/>
          </a:p>
          <a:p>
            <a:pPr indent="-457200" lvl="0" marL="45720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457200" lvl="0" marL="45720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457200" lvl="0" marL="45720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457200" lvl="0" marL="45720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457200" lvl="0" marL="457200" marR="0" rtl="0" algn="l">
              <a:spcBef>
                <a:spcPts val="0"/>
              </a:spcBef>
              <a:spcAft>
                <a:spcPts val="0"/>
              </a:spcAft>
              <a:buNone/>
            </a:pPr>
            <a:r>
              <a:rPr lang="en-US" sz="1800">
                <a:solidFill>
                  <a:schemeClr val="dk1"/>
                </a:solidFill>
                <a:latin typeface="Times New Roman"/>
                <a:ea typeface="Times New Roman"/>
                <a:cs typeface="Times New Roman"/>
                <a:sym typeface="Times New Roman"/>
              </a:rPr>
              <a:t>Numerical aperture: </a:t>
            </a:r>
            <a:endParaRPr sz="1800" cap="none">
              <a:solidFill>
                <a:schemeClr val="dk1"/>
              </a:solidFill>
              <a:latin typeface="Times New Roman"/>
              <a:ea typeface="Times New Roman"/>
              <a:cs typeface="Times New Roman"/>
              <a:sym typeface="Times New Roman"/>
            </a:endParaRPr>
          </a:p>
        </p:txBody>
      </p:sp>
      <p:pic>
        <p:nvPicPr>
          <p:cNvPr id="197" name="Google Shape;197;p24"/>
          <p:cNvPicPr preferRelativeResize="0"/>
          <p:nvPr/>
        </p:nvPicPr>
        <p:blipFill rotWithShape="1">
          <a:blip r:embed="rId4">
            <a:alphaModFix/>
          </a:blip>
          <a:srcRect b="0" l="0" r="0" t="0"/>
          <a:stretch/>
        </p:blipFill>
        <p:spPr>
          <a:xfrm>
            <a:off x="2847975" y="1828800"/>
            <a:ext cx="3171825" cy="533400"/>
          </a:xfrm>
          <a:prstGeom prst="rect">
            <a:avLst/>
          </a:prstGeom>
          <a:noFill/>
          <a:ln>
            <a:noFill/>
          </a:ln>
        </p:spPr>
      </p:pic>
      <p:pic>
        <p:nvPicPr>
          <p:cNvPr id="198" name="Google Shape;198;p24"/>
          <p:cNvPicPr preferRelativeResize="0"/>
          <p:nvPr/>
        </p:nvPicPr>
        <p:blipFill rotWithShape="1">
          <a:blip r:embed="rId5">
            <a:alphaModFix/>
          </a:blip>
          <a:srcRect b="0" l="0" r="0" t="0"/>
          <a:stretch/>
        </p:blipFill>
        <p:spPr>
          <a:xfrm>
            <a:off x="3200400" y="2590800"/>
            <a:ext cx="3962400" cy="5334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2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4000">
                <a:solidFill>
                  <a:srgbClr val="FF0000"/>
                </a:solidFill>
                <a:latin typeface="Times New Roman"/>
                <a:ea typeface="Times New Roman"/>
                <a:cs typeface="Times New Roman"/>
                <a:sym typeface="Times New Roman"/>
              </a:rPr>
              <a:t>Total Internal Reflection in Fiber</a:t>
            </a:r>
            <a:endParaRPr/>
          </a:p>
        </p:txBody>
      </p:sp>
      <p:pic>
        <p:nvPicPr>
          <p:cNvPr descr="C:\Documents and Settings\Administrator\Desktop\FibreOptics\fiber-optic-transmission.gif" id="204" name="Google Shape;204;p25"/>
          <p:cNvPicPr preferRelativeResize="0"/>
          <p:nvPr/>
        </p:nvPicPr>
        <p:blipFill rotWithShape="1">
          <a:blip r:embed="rId3">
            <a:alphaModFix/>
          </a:blip>
          <a:srcRect b="0" l="0" r="0" t="0"/>
          <a:stretch/>
        </p:blipFill>
        <p:spPr>
          <a:xfrm>
            <a:off x="1219200" y="2286000"/>
            <a:ext cx="6705600" cy="43434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26"/>
          <p:cNvSpPr txBox="1"/>
          <p:nvPr>
            <p:ph type="title"/>
          </p:nvPr>
        </p:nvSpPr>
        <p:spPr>
          <a:xfrm>
            <a:off x="246063" y="228600"/>
            <a:ext cx="7772400" cy="669925"/>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None/>
            </a:pPr>
            <a:r>
              <a:rPr lang="en-US">
                <a:solidFill>
                  <a:srgbClr val="FF0000"/>
                </a:solidFill>
                <a:latin typeface="Times New Roman"/>
                <a:ea typeface="Times New Roman"/>
                <a:cs typeface="Times New Roman"/>
                <a:sym typeface="Times New Roman"/>
              </a:rPr>
              <a:t>Type of Fibers</a:t>
            </a:r>
            <a:endParaRPr/>
          </a:p>
        </p:txBody>
      </p:sp>
      <p:sp>
        <p:nvSpPr>
          <p:cNvPr id="210" name="Google Shape;210;p26"/>
          <p:cNvSpPr txBox="1"/>
          <p:nvPr>
            <p:ph idx="1" type="body"/>
          </p:nvPr>
        </p:nvSpPr>
        <p:spPr>
          <a:xfrm>
            <a:off x="0" y="1066800"/>
            <a:ext cx="8686800" cy="42672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800"/>
              <a:buFont typeface="Calibri"/>
              <a:buNone/>
            </a:pPr>
            <a:r>
              <a:rPr lang="en-US" sz="2800"/>
              <a:t>   </a:t>
            </a:r>
            <a:r>
              <a:rPr lang="en-US" sz="2400">
                <a:latin typeface="Times New Roman"/>
                <a:ea typeface="Times New Roman"/>
                <a:cs typeface="Times New Roman"/>
                <a:sym typeface="Times New Roman"/>
              </a:rPr>
              <a:t>Optical fibers come in two types:</a:t>
            </a:r>
            <a:endParaRPr/>
          </a:p>
          <a:p>
            <a:pPr indent="-342900" lvl="0" marL="342900" rtl="0" algn="l">
              <a:spcBef>
                <a:spcPts val="480"/>
              </a:spcBef>
              <a:spcAft>
                <a:spcPts val="0"/>
              </a:spcAft>
              <a:buClr>
                <a:srgbClr val="0070C0"/>
              </a:buClr>
              <a:buSzPts val="2400"/>
              <a:buChar char="•"/>
            </a:pPr>
            <a:r>
              <a:rPr b="1" lang="en-US" sz="2400">
                <a:solidFill>
                  <a:srgbClr val="0070C0"/>
                </a:solidFill>
                <a:latin typeface="Times New Roman"/>
                <a:ea typeface="Times New Roman"/>
                <a:cs typeface="Times New Roman"/>
                <a:sym typeface="Times New Roman"/>
              </a:rPr>
              <a:t>Single-mode fibers</a:t>
            </a:r>
            <a:r>
              <a:rPr lang="en-US" sz="2400">
                <a:solidFill>
                  <a:srgbClr val="0070C0"/>
                </a:solidFill>
                <a:latin typeface="Times New Roman"/>
                <a:ea typeface="Times New Roman"/>
                <a:cs typeface="Times New Roman"/>
                <a:sym typeface="Times New Roman"/>
              </a:rPr>
              <a:t> </a:t>
            </a:r>
            <a:r>
              <a:rPr lang="en-US" sz="2400">
                <a:latin typeface="Times New Roman"/>
                <a:ea typeface="Times New Roman"/>
                <a:cs typeface="Times New Roman"/>
                <a:sym typeface="Times New Roman"/>
              </a:rPr>
              <a:t>– used to transmit </a:t>
            </a:r>
            <a:r>
              <a:rPr lang="en-US" sz="2400">
                <a:solidFill>
                  <a:srgbClr val="FF0000"/>
                </a:solidFill>
                <a:latin typeface="Times New Roman"/>
                <a:ea typeface="Times New Roman"/>
                <a:cs typeface="Times New Roman"/>
                <a:sym typeface="Times New Roman"/>
              </a:rPr>
              <a:t>one signal per fiber </a:t>
            </a:r>
            <a:r>
              <a:rPr lang="en-US" sz="2400">
                <a:latin typeface="Times New Roman"/>
                <a:ea typeface="Times New Roman"/>
                <a:cs typeface="Times New Roman"/>
                <a:sym typeface="Times New Roman"/>
              </a:rPr>
              <a:t>(used in telephone and cable TV). They have small cores(9 microns in diameter) and transmit infra-red light from laser.</a:t>
            </a:r>
            <a:endParaRPr/>
          </a:p>
          <a:p>
            <a:pPr indent="-342900" lvl="0" marL="342900" rtl="0" algn="l">
              <a:spcBef>
                <a:spcPts val="480"/>
              </a:spcBef>
              <a:spcAft>
                <a:spcPts val="0"/>
              </a:spcAft>
              <a:buClr>
                <a:srgbClr val="0070C0"/>
              </a:buClr>
              <a:buSzPts val="2400"/>
              <a:buChar char="•"/>
            </a:pPr>
            <a:r>
              <a:rPr b="1" lang="en-US" sz="2400">
                <a:solidFill>
                  <a:srgbClr val="0070C0"/>
                </a:solidFill>
                <a:latin typeface="Times New Roman"/>
                <a:ea typeface="Times New Roman"/>
                <a:cs typeface="Times New Roman"/>
                <a:sym typeface="Times New Roman"/>
              </a:rPr>
              <a:t>Multi-mode fibers</a:t>
            </a:r>
            <a:r>
              <a:rPr lang="en-US" sz="2400">
                <a:solidFill>
                  <a:srgbClr val="0070C0"/>
                </a:solidFill>
                <a:latin typeface="Times New Roman"/>
                <a:ea typeface="Times New Roman"/>
                <a:cs typeface="Times New Roman"/>
                <a:sym typeface="Times New Roman"/>
              </a:rPr>
              <a:t> </a:t>
            </a:r>
            <a:r>
              <a:rPr lang="en-US" sz="2400">
                <a:latin typeface="Times New Roman"/>
                <a:ea typeface="Times New Roman"/>
                <a:cs typeface="Times New Roman"/>
                <a:sym typeface="Times New Roman"/>
              </a:rPr>
              <a:t>– used to transmit </a:t>
            </a:r>
            <a:r>
              <a:rPr lang="en-US" sz="2400">
                <a:solidFill>
                  <a:srgbClr val="FF0000"/>
                </a:solidFill>
                <a:latin typeface="Times New Roman"/>
                <a:ea typeface="Times New Roman"/>
                <a:cs typeface="Times New Roman"/>
                <a:sym typeface="Times New Roman"/>
              </a:rPr>
              <a:t>many signals per fiber </a:t>
            </a:r>
            <a:r>
              <a:rPr lang="en-US" sz="2400">
                <a:latin typeface="Times New Roman"/>
                <a:ea typeface="Times New Roman"/>
                <a:cs typeface="Times New Roman"/>
                <a:sym typeface="Times New Roman"/>
              </a:rPr>
              <a:t>(used in computer networks). They have larger cores(62.5 microns in diameter) and transmit infra-red light from LED.</a:t>
            </a:r>
            <a:endParaRPr/>
          </a:p>
          <a:p>
            <a:pPr indent="-190500" lvl="0" marL="342900" rtl="0" algn="l">
              <a:spcBef>
                <a:spcPts val="480"/>
              </a:spcBef>
              <a:spcAft>
                <a:spcPts val="0"/>
              </a:spcAft>
              <a:buClr>
                <a:schemeClr val="dk1"/>
              </a:buClr>
              <a:buSzPts val="2400"/>
              <a:buNone/>
            </a:pPr>
            <a:r>
              <a:t/>
            </a:r>
            <a:endParaRPr sz="2400">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2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4000">
                <a:solidFill>
                  <a:srgbClr val="FF0000"/>
                </a:solidFill>
                <a:latin typeface="Times New Roman"/>
                <a:ea typeface="Times New Roman"/>
                <a:cs typeface="Times New Roman"/>
                <a:sym typeface="Times New Roman"/>
              </a:rPr>
              <a:t>Light propagation through Fibers</a:t>
            </a:r>
            <a:endParaRPr/>
          </a:p>
        </p:txBody>
      </p:sp>
      <p:pic>
        <p:nvPicPr>
          <p:cNvPr descr="fibers-index-profile.jpg                                       00044C7BG5 Macintosh HD                BCDA6FC4:" id="217" name="Google Shape;217;p27"/>
          <p:cNvPicPr preferRelativeResize="0"/>
          <p:nvPr/>
        </p:nvPicPr>
        <p:blipFill rotWithShape="1">
          <a:blip r:embed="rId3">
            <a:alphaModFix/>
          </a:blip>
          <a:srcRect b="0" l="0" r="0" t="0"/>
          <a:stretch/>
        </p:blipFill>
        <p:spPr>
          <a:xfrm>
            <a:off x="4343400" y="1752600"/>
            <a:ext cx="4483100" cy="4016375"/>
          </a:xfrm>
          <a:prstGeom prst="rect">
            <a:avLst/>
          </a:prstGeom>
          <a:noFill/>
          <a:ln>
            <a:noFill/>
          </a:ln>
        </p:spPr>
      </p:pic>
      <p:pic>
        <p:nvPicPr>
          <p:cNvPr descr="Fibersize1.jpg                                                 00044997G5 Macintosh HD                BCDA6FC4:" id="218" name="Google Shape;218;p27"/>
          <p:cNvPicPr preferRelativeResize="0"/>
          <p:nvPr/>
        </p:nvPicPr>
        <p:blipFill rotWithShape="1">
          <a:blip r:embed="rId4">
            <a:alphaModFix/>
          </a:blip>
          <a:srcRect b="0" l="0" r="0" t="0"/>
          <a:stretch/>
        </p:blipFill>
        <p:spPr>
          <a:xfrm>
            <a:off x="304800" y="2413000"/>
            <a:ext cx="3835400" cy="17018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28"/>
          <p:cNvSpPr txBox="1"/>
          <p:nvPr>
            <p:ph type="title"/>
          </p:nvPr>
        </p:nvSpPr>
        <p:spPr>
          <a:xfrm>
            <a:off x="457200" y="152400"/>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None/>
            </a:pPr>
            <a:r>
              <a:rPr lang="en-US" sz="2400">
                <a:solidFill>
                  <a:srgbClr val="337ED8"/>
                </a:solidFill>
                <a:latin typeface="Times New Roman"/>
                <a:ea typeface="Times New Roman"/>
                <a:cs typeface="Times New Roman"/>
                <a:sym typeface="Times New Roman"/>
              </a:rPr>
              <a:t>STEP-INDEX</a:t>
            </a:r>
            <a:endParaRPr sz="2400">
              <a:solidFill>
                <a:srgbClr val="337ED8"/>
              </a:solidFill>
              <a:latin typeface="Times New Roman"/>
              <a:ea typeface="Times New Roman"/>
              <a:cs typeface="Times New Roman"/>
              <a:sym typeface="Times New Roman"/>
            </a:endParaRPr>
          </a:p>
        </p:txBody>
      </p:sp>
      <p:sp>
        <p:nvSpPr>
          <p:cNvPr id="225" name="Google Shape;225;p28"/>
          <p:cNvSpPr txBox="1"/>
          <p:nvPr>
            <p:ph idx="1" type="body"/>
          </p:nvPr>
        </p:nvSpPr>
        <p:spPr>
          <a:xfrm>
            <a:off x="457200" y="1066800"/>
            <a:ext cx="8229600" cy="1600200"/>
          </a:xfrm>
          <a:prstGeom prst="rect">
            <a:avLst/>
          </a:prstGeom>
          <a:noFill/>
          <a:ln>
            <a:noFill/>
          </a:ln>
        </p:spPr>
        <p:txBody>
          <a:bodyPr anchorCtr="0" anchor="t" bIns="45700" lIns="91425" spcFirstLastPara="1" rIns="91425" wrap="square" tIns="45700">
            <a:normAutofit lnSpcReduction="10000"/>
          </a:bodyPr>
          <a:lstStyle/>
          <a:p>
            <a:pPr indent="-342900" lvl="0" marL="342900" rtl="0" algn="just">
              <a:spcBef>
                <a:spcPts val="0"/>
              </a:spcBef>
              <a:spcAft>
                <a:spcPts val="0"/>
              </a:spcAft>
              <a:buClr>
                <a:schemeClr val="dk1"/>
              </a:buClr>
              <a:buSzPts val="2000"/>
              <a:buChar char="•"/>
            </a:pPr>
            <a:r>
              <a:rPr lang="en-US" sz="2000">
                <a:latin typeface="Times New Roman"/>
                <a:ea typeface="Times New Roman"/>
                <a:cs typeface="Times New Roman"/>
                <a:sym typeface="Times New Roman"/>
              </a:rPr>
              <a:t>A </a:t>
            </a:r>
            <a:r>
              <a:rPr lang="en-US" sz="2000">
                <a:solidFill>
                  <a:srgbClr val="FF0000"/>
                </a:solidFill>
                <a:latin typeface="Times New Roman"/>
                <a:ea typeface="Times New Roman"/>
                <a:cs typeface="Times New Roman"/>
                <a:sym typeface="Times New Roman"/>
              </a:rPr>
              <a:t>step-index fiber </a:t>
            </a:r>
            <a:r>
              <a:rPr lang="en-US" sz="2000">
                <a:latin typeface="Times New Roman"/>
                <a:ea typeface="Times New Roman"/>
                <a:cs typeface="Times New Roman"/>
                <a:sym typeface="Times New Roman"/>
              </a:rPr>
              <a:t>has a central core with a uniform refractive index. An outside cladding that also has a uniform refractive index surrounds the core; </a:t>
            </a:r>
            <a:endParaRPr/>
          </a:p>
          <a:p>
            <a:pPr indent="-342900" lvl="0" marL="342900" rtl="0" algn="just">
              <a:spcBef>
                <a:spcPts val="400"/>
              </a:spcBef>
              <a:spcAft>
                <a:spcPts val="0"/>
              </a:spcAft>
              <a:buClr>
                <a:schemeClr val="dk1"/>
              </a:buClr>
              <a:buSzPts val="2000"/>
              <a:buChar char="•"/>
            </a:pPr>
            <a:r>
              <a:rPr lang="en-US" sz="2000">
                <a:latin typeface="Times New Roman"/>
                <a:ea typeface="Times New Roman"/>
                <a:cs typeface="Times New Roman"/>
                <a:sym typeface="Times New Roman"/>
              </a:rPr>
              <a:t>however, the refractive index of the cladding is less than that of the central core. </a:t>
            </a:r>
            <a:endParaRPr/>
          </a:p>
        </p:txBody>
      </p:sp>
      <p:sp>
        <p:nvSpPr>
          <p:cNvPr id="226" name="Google Shape;226;p28"/>
          <p:cNvSpPr txBox="1"/>
          <p:nvPr/>
        </p:nvSpPr>
        <p:spPr>
          <a:xfrm>
            <a:off x="457200" y="2636838"/>
            <a:ext cx="8229600" cy="411162"/>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400">
                <a:solidFill>
                  <a:srgbClr val="337ED8"/>
                </a:solidFill>
                <a:latin typeface="Times New Roman"/>
                <a:ea typeface="Times New Roman"/>
                <a:cs typeface="Times New Roman"/>
                <a:sym typeface="Times New Roman"/>
              </a:rPr>
              <a:t>GRADED-INDEX</a:t>
            </a:r>
            <a:r>
              <a:rPr lang="en-US" sz="3600">
                <a:solidFill>
                  <a:srgbClr val="337ED8"/>
                </a:solidFill>
                <a:latin typeface="Times New Roman"/>
                <a:ea typeface="Times New Roman"/>
                <a:cs typeface="Times New Roman"/>
                <a:sym typeface="Times New Roman"/>
              </a:rPr>
              <a:t> </a:t>
            </a:r>
            <a:endParaRPr/>
          </a:p>
        </p:txBody>
      </p:sp>
      <p:sp>
        <p:nvSpPr>
          <p:cNvPr id="227" name="Google Shape;227;p28"/>
          <p:cNvSpPr/>
          <p:nvPr/>
        </p:nvSpPr>
        <p:spPr>
          <a:xfrm>
            <a:off x="533400" y="3124200"/>
            <a:ext cx="8305800" cy="1884363"/>
          </a:xfrm>
          <a:prstGeom prst="rect">
            <a:avLst/>
          </a:prstGeom>
          <a:noFill/>
          <a:ln>
            <a:noFill/>
          </a:ln>
        </p:spPr>
        <p:txBody>
          <a:bodyPr anchorCtr="0" anchor="t" bIns="45700" lIns="91425" spcFirstLastPara="1" rIns="91425" wrap="square" tIns="45700">
            <a:noAutofit/>
          </a:bodyPr>
          <a:lstStyle/>
          <a:p>
            <a:pPr indent="-114300" lvl="0" marL="0" marR="0" rtl="0" algn="just">
              <a:lnSpc>
                <a:spcPct val="150000"/>
              </a:lnSpc>
              <a:spcBef>
                <a:spcPts val="0"/>
              </a:spcBef>
              <a:spcAft>
                <a:spcPts val="0"/>
              </a:spcAft>
              <a:buClr>
                <a:schemeClr val="dk1"/>
              </a:buClr>
              <a:buSzPts val="1800"/>
              <a:buFont typeface="Arial"/>
              <a:buChar char="•"/>
            </a:pPr>
            <a:r>
              <a:rPr lang="en-US" sz="1800">
                <a:solidFill>
                  <a:schemeClr val="dk1"/>
                </a:solidFill>
                <a:latin typeface="Times New Roman"/>
                <a:ea typeface="Times New Roman"/>
                <a:cs typeface="Times New Roman"/>
                <a:sym typeface="Times New Roman"/>
              </a:rPr>
              <a:t>  </a:t>
            </a:r>
            <a:r>
              <a:rPr lang="en-US" sz="2000">
                <a:solidFill>
                  <a:schemeClr val="dk1"/>
                </a:solidFill>
                <a:latin typeface="Times New Roman"/>
                <a:ea typeface="Times New Roman"/>
                <a:cs typeface="Times New Roman"/>
                <a:sym typeface="Times New Roman"/>
              </a:rPr>
              <a:t>In </a:t>
            </a:r>
            <a:r>
              <a:rPr lang="en-US" sz="2000">
                <a:solidFill>
                  <a:srgbClr val="FF0000"/>
                </a:solidFill>
                <a:latin typeface="Times New Roman"/>
                <a:ea typeface="Times New Roman"/>
                <a:cs typeface="Times New Roman"/>
                <a:sym typeface="Times New Roman"/>
              </a:rPr>
              <a:t>graded-index fiber</a:t>
            </a:r>
            <a:r>
              <a:rPr lang="en-US" sz="2000">
                <a:solidFill>
                  <a:schemeClr val="dk1"/>
                </a:solidFill>
                <a:latin typeface="Times New Roman"/>
                <a:ea typeface="Times New Roman"/>
                <a:cs typeface="Times New Roman"/>
                <a:sym typeface="Times New Roman"/>
              </a:rPr>
              <a:t>, the index of refraction in the core decreases continuously between the axis and the cladding. This causes light rays to bend smoothly as they approach the cladding, rather than reflecting abruptly from the core-cladding boundary.</a:t>
            </a:r>
            <a:endParaRPr/>
          </a:p>
        </p:txBody>
      </p:sp>
      <p:pic>
        <p:nvPicPr>
          <p:cNvPr descr="senior2-24" id="228" name="Google Shape;228;p28"/>
          <p:cNvPicPr preferRelativeResize="0"/>
          <p:nvPr/>
        </p:nvPicPr>
        <p:blipFill rotWithShape="1">
          <a:blip r:embed="rId3">
            <a:alphaModFix/>
          </a:blip>
          <a:srcRect b="0" l="0" r="0" t="0"/>
          <a:stretch/>
        </p:blipFill>
        <p:spPr>
          <a:xfrm>
            <a:off x="3211513" y="4724400"/>
            <a:ext cx="5246687" cy="20796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2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4000">
                <a:solidFill>
                  <a:srgbClr val="FF0000"/>
                </a:solidFill>
                <a:latin typeface="Times New Roman"/>
                <a:ea typeface="Times New Roman"/>
                <a:cs typeface="Times New Roman"/>
                <a:sym typeface="Times New Roman"/>
              </a:rPr>
              <a:t>Single mode step-index fiber</a:t>
            </a:r>
            <a:endParaRPr/>
          </a:p>
        </p:txBody>
      </p:sp>
      <p:sp>
        <p:nvSpPr>
          <p:cNvPr id="234" name="Google Shape;234;p2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rgbClr val="6666FF"/>
              </a:buClr>
              <a:buSzPts val="2000"/>
              <a:buChar char="•"/>
            </a:pPr>
            <a:r>
              <a:rPr lang="en-US" sz="2000">
                <a:solidFill>
                  <a:srgbClr val="6666FF"/>
                </a:solidFill>
                <a:latin typeface="Times New Roman"/>
                <a:ea typeface="Times New Roman"/>
                <a:cs typeface="Times New Roman"/>
                <a:sym typeface="Times New Roman"/>
              </a:rPr>
              <a:t>ADVANTAGES</a:t>
            </a:r>
            <a:endParaRPr/>
          </a:p>
          <a:p>
            <a:pPr indent="-457200" lvl="0" marL="457200" rtl="0" algn="l">
              <a:spcBef>
                <a:spcPts val="400"/>
              </a:spcBef>
              <a:spcAft>
                <a:spcPts val="0"/>
              </a:spcAft>
              <a:buClr>
                <a:schemeClr val="dk1"/>
              </a:buClr>
              <a:buSzPts val="2000"/>
              <a:buFont typeface="Calibri"/>
              <a:buAutoNum type="arabicPeriod"/>
            </a:pPr>
            <a:r>
              <a:rPr lang="en-US" sz="2000">
                <a:latin typeface="Times New Roman"/>
                <a:ea typeface="Times New Roman"/>
                <a:cs typeface="Times New Roman"/>
                <a:sym typeface="Times New Roman"/>
              </a:rPr>
              <a:t>Minimum dispersion: all rays take same path same time to travel down the cable. A pulse can be reproduced at the receiver very accurately.</a:t>
            </a:r>
            <a:endParaRPr/>
          </a:p>
          <a:p>
            <a:pPr indent="-457200" lvl="0" marL="457200" rtl="0" algn="l">
              <a:spcBef>
                <a:spcPts val="400"/>
              </a:spcBef>
              <a:spcAft>
                <a:spcPts val="0"/>
              </a:spcAft>
              <a:buClr>
                <a:schemeClr val="dk1"/>
              </a:buClr>
              <a:buSzPts val="2000"/>
              <a:buFont typeface="Calibri"/>
              <a:buAutoNum type="arabicPeriod"/>
            </a:pPr>
            <a:r>
              <a:rPr lang="en-US" sz="2000">
                <a:latin typeface="Times New Roman"/>
                <a:ea typeface="Times New Roman"/>
                <a:cs typeface="Times New Roman"/>
                <a:sym typeface="Times New Roman"/>
              </a:rPr>
              <a:t>Less attenuation, can run over longer distance without repeaters.</a:t>
            </a:r>
            <a:endParaRPr/>
          </a:p>
          <a:p>
            <a:pPr indent="-457200" lvl="0" marL="457200" rtl="0" algn="l">
              <a:spcBef>
                <a:spcPts val="400"/>
              </a:spcBef>
              <a:spcAft>
                <a:spcPts val="0"/>
              </a:spcAft>
              <a:buClr>
                <a:schemeClr val="dk1"/>
              </a:buClr>
              <a:buSzPts val="2000"/>
              <a:buFont typeface="Calibri"/>
              <a:buAutoNum type="arabicPeriod"/>
            </a:pPr>
            <a:r>
              <a:rPr lang="en-US" sz="2000">
                <a:latin typeface="Times New Roman"/>
                <a:ea typeface="Times New Roman"/>
                <a:cs typeface="Times New Roman"/>
                <a:sym typeface="Times New Roman"/>
              </a:rPr>
              <a:t>Larger bandwidth and higher information rate.</a:t>
            </a:r>
            <a:endParaRPr/>
          </a:p>
          <a:p>
            <a:pPr indent="-457200" lvl="0" marL="457200" rtl="0" algn="l">
              <a:spcBef>
                <a:spcPts val="400"/>
              </a:spcBef>
              <a:spcAft>
                <a:spcPts val="0"/>
              </a:spcAft>
              <a:buClr>
                <a:srgbClr val="6666FF"/>
              </a:buClr>
              <a:buSzPts val="2000"/>
              <a:buChar char="•"/>
            </a:pPr>
            <a:r>
              <a:rPr lang="en-US" sz="2000">
                <a:solidFill>
                  <a:srgbClr val="6666FF"/>
                </a:solidFill>
                <a:latin typeface="Times New Roman"/>
                <a:ea typeface="Times New Roman"/>
                <a:cs typeface="Times New Roman"/>
                <a:sym typeface="Times New Roman"/>
              </a:rPr>
              <a:t>DISADVANTAGES</a:t>
            </a:r>
            <a:endParaRPr/>
          </a:p>
          <a:p>
            <a:pPr indent="-457200" lvl="0" marL="457200" rtl="0" algn="l">
              <a:spcBef>
                <a:spcPts val="400"/>
              </a:spcBef>
              <a:spcAft>
                <a:spcPts val="0"/>
              </a:spcAft>
              <a:buClr>
                <a:schemeClr val="dk1"/>
              </a:buClr>
              <a:buSzPts val="2000"/>
              <a:buFont typeface="Calibri"/>
              <a:buAutoNum type="arabicPeriod"/>
            </a:pPr>
            <a:r>
              <a:rPr lang="en-US" sz="2000">
                <a:latin typeface="Times New Roman"/>
                <a:ea typeface="Times New Roman"/>
                <a:cs typeface="Times New Roman"/>
                <a:sym typeface="Times New Roman"/>
              </a:rPr>
              <a:t> difficult to couple light in and out of the tiny core</a:t>
            </a:r>
            <a:endParaRPr/>
          </a:p>
          <a:p>
            <a:pPr indent="-457200" lvl="0" marL="457200" rtl="0" algn="l">
              <a:spcBef>
                <a:spcPts val="400"/>
              </a:spcBef>
              <a:spcAft>
                <a:spcPts val="0"/>
              </a:spcAft>
              <a:buClr>
                <a:schemeClr val="dk1"/>
              </a:buClr>
              <a:buSzPts val="2000"/>
              <a:buFont typeface="Calibri"/>
              <a:buAutoNum type="arabicPeriod"/>
            </a:pPr>
            <a:r>
              <a:rPr lang="en-US" sz="2000">
                <a:latin typeface="Times New Roman"/>
                <a:ea typeface="Times New Roman"/>
                <a:cs typeface="Times New Roman"/>
                <a:sym typeface="Times New Roman"/>
              </a:rPr>
              <a:t>Highly directive light source (LASER) is required</a:t>
            </a:r>
            <a:endParaRPr/>
          </a:p>
          <a:p>
            <a:pPr indent="-457200" lvl="0" marL="457200" rtl="0" algn="l">
              <a:spcBef>
                <a:spcPts val="400"/>
              </a:spcBef>
              <a:spcAft>
                <a:spcPts val="0"/>
              </a:spcAft>
              <a:buClr>
                <a:schemeClr val="dk1"/>
              </a:buClr>
              <a:buSzPts val="2000"/>
              <a:buFont typeface="Calibri"/>
              <a:buAutoNum type="arabicPeriod"/>
            </a:pPr>
            <a:r>
              <a:rPr lang="en-US" sz="2000">
                <a:latin typeface="Times New Roman"/>
                <a:ea typeface="Times New Roman"/>
                <a:cs typeface="Times New Roman"/>
                <a:sym typeface="Times New Roman"/>
              </a:rPr>
              <a:t>Interfacing modules are more expensive</a:t>
            </a:r>
            <a:endParaRPr/>
          </a:p>
          <a:p>
            <a:pPr indent="-457200" lvl="0" marL="457200" rtl="0" algn="l">
              <a:spcBef>
                <a:spcPts val="400"/>
              </a:spcBef>
              <a:spcAft>
                <a:spcPts val="0"/>
              </a:spcAft>
              <a:buClr>
                <a:schemeClr val="dk1"/>
              </a:buClr>
              <a:buSzPts val="2000"/>
              <a:buFont typeface="Arial"/>
              <a:buNone/>
            </a:pPr>
            <a:r>
              <a:t/>
            </a:r>
            <a:endParaRPr sz="2000">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3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4000">
                <a:solidFill>
                  <a:srgbClr val="FF0000"/>
                </a:solidFill>
                <a:latin typeface="Times New Roman"/>
                <a:ea typeface="Times New Roman"/>
                <a:cs typeface="Times New Roman"/>
                <a:sym typeface="Times New Roman"/>
              </a:rPr>
              <a:t>Multimode fibers</a:t>
            </a:r>
            <a:endParaRPr/>
          </a:p>
        </p:txBody>
      </p:sp>
      <p:sp>
        <p:nvSpPr>
          <p:cNvPr id="240" name="Google Shape;240;p30"/>
          <p:cNvSpPr txBox="1"/>
          <p:nvPr>
            <p:ph idx="1" type="body"/>
          </p:nvPr>
        </p:nvSpPr>
        <p:spPr>
          <a:xfrm>
            <a:off x="457200" y="1600200"/>
            <a:ext cx="8229600" cy="52578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rgbClr val="0070C0"/>
              </a:buClr>
              <a:buSzPts val="2000"/>
              <a:buChar char="•"/>
            </a:pPr>
            <a:r>
              <a:rPr lang="en-US" sz="2000">
                <a:solidFill>
                  <a:srgbClr val="0070C0"/>
                </a:solidFill>
                <a:latin typeface="Times New Roman"/>
                <a:ea typeface="Times New Roman"/>
                <a:cs typeface="Times New Roman"/>
                <a:sym typeface="Times New Roman"/>
              </a:rPr>
              <a:t>MULTIMODE STEP-INDEX FIBERS</a:t>
            </a:r>
            <a:endParaRPr/>
          </a:p>
          <a:p>
            <a:pPr indent="-457200" lvl="0" marL="457200" rtl="0" algn="l">
              <a:spcBef>
                <a:spcPts val="400"/>
              </a:spcBef>
              <a:spcAft>
                <a:spcPts val="0"/>
              </a:spcAft>
              <a:buClr>
                <a:schemeClr val="dk1"/>
              </a:buClr>
              <a:buSzPts val="2000"/>
              <a:buFont typeface="Calibri"/>
              <a:buAutoNum type="arabicPeriod"/>
            </a:pPr>
            <a:r>
              <a:rPr lang="en-US" sz="2000">
                <a:latin typeface="Times New Roman"/>
                <a:ea typeface="Times New Roman"/>
                <a:cs typeface="Times New Roman"/>
                <a:sym typeface="Times New Roman"/>
              </a:rPr>
              <a:t>In expensive; easy to couple light into fiber</a:t>
            </a:r>
            <a:endParaRPr/>
          </a:p>
          <a:p>
            <a:pPr indent="-457200" lvl="0" marL="457200" rtl="0" algn="l">
              <a:spcBef>
                <a:spcPts val="400"/>
              </a:spcBef>
              <a:spcAft>
                <a:spcPts val="0"/>
              </a:spcAft>
              <a:buClr>
                <a:schemeClr val="dk1"/>
              </a:buClr>
              <a:buSzPts val="2000"/>
              <a:buFont typeface="Calibri"/>
              <a:buAutoNum type="arabicPeriod"/>
            </a:pPr>
            <a:r>
              <a:rPr lang="en-US" sz="2000">
                <a:latin typeface="Times New Roman"/>
                <a:ea typeface="Times New Roman"/>
                <a:cs typeface="Times New Roman"/>
                <a:sym typeface="Times New Roman"/>
              </a:rPr>
              <a:t>Result in higher signal distortion; lower Tx rate</a:t>
            </a:r>
            <a:endParaRPr/>
          </a:p>
          <a:p>
            <a:pPr indent="-457200" lvl="0" marL="457200" rtl="0" algn="l">
              <a:spcBef>
                <a:spcPts val="400"/>
              </a:spcBef>
              <a:spcAft>
                <a:spcPts val="0"/>
              </a:spcAft>
              <a:buClr>
                <a:srgbClr val="0070C0"/>
              </a:buClr>
              <a:buSzPts val="2000"/>
              <a:buChar char="•"/>
            </a:pPr>
            <a:r>
              <a:rPr lang="en-US" sz="2000">
                <a:solidFill>
                  <a:srgbClr val="0070C0"/>
                </a:solidFill>
                <a:latin typeface="Times New Roman"/>
                <a:ea typeface="Times New Roman"/>
                <a:cs typeface="Times New Roman"/>
                <a:sym typeface="Times New Roman"/>
              </a:rPr>
              <a:t>MULTIMODE GRADED INDEX FIBER</a:t>
            </a:r>
            <a:endParaRPr/>
          </a:p>
          <a:p>
            <a:pPr indent="-457200" lvl="0" marL="457200" rtl="0" algn="l">
              <a:spcBef>
                <a:spcPts val="400"/>
              </a:spcBef>
              <a:spcAft>
                <a:spcPts val="0"/>
              </a:spcAft>
              <a:buClr>
                <a:schemeClr val="dk1"/>
              </a:buClr>
              <a:buSzPts val="2000"/>
              <a:buFont typeface="Calibri"/>
              <a:buAutoNum type="arabicPeriod"/>
            </a:pPr>
            <a:r>
              <a:rPr lang="en-US" sz="2000">
                <a:latin typeface="Times New Roman"/>
                <a:ea typeface="Times New Roman"/>
                <a:cs typeface="Times New Roman"/>
                <a:sym typeface="Times New Roman"/>
              </a:rPr>
              <a:t>Intermediate between the other two types of fibers</a:t>
            </a:r>
            <a:endParaRPr/>
          </a:p>
          <a:p>
            <a:pPr indent="-330200" lvl="0" marL="457200" rtl="0" algn="l">
              <a:spcBef>
                <a:spcPts val="400"/>
              </a:spcBef>
              <a:spcAft>
                <a:spcPts val="0"/>
              </a:spcAft>
              <a:buClr>
                <a:schemeClr val="dk1"/>
              </a:buClr>
              <a:buSzPts val="2000"/>
              <a:buFont typeface="Calibri"/>
              <a:buNone/>
            </a:pPr>
            <a:r>
              <a:t/>
            </a:r>
            <a:endParaRPr sz="2000" cap="none">
              <a:latin typeface="Times New Roman"/>
              <a:ea typeface="Times New Roman"/>
              <a:cs typeface="Times New Roman"/>
              <a:sym typeface="Times New Roman"/>
            </a:endParaRPr>
          </a:p>
        </p:txBody>
      </p:sp>
      <p:sp>
        <p:nvSpPr>
          <p:cNvPr id="241" name="Google Shape;241;p30"/>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42" name="Google Shape;242;p30"/>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43" name="Google Shape;243;p30"/>
          <p:cNvSpPr/>
          <p:nvPr/>
        </p:nvSpPr>
        <p:spPr>
          <a:xfrm>
            <a:off x="0" y="0"/>
            <a:ext cx="9144000" cy="4572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44" name="Google Shape;244;p30"/>
          <p:cNvSpPr/>
          <p:nvPr/>
        </p:nvSpPr>
        <p:spPr>
          <a:xfrm>
            <a:off x="0" y="99060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3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4000">
                <a:solidFill>
                  <a:srgbClr val="FF0000"/>
                </a:solidFill>
                <a:latin typeface="Times New Roman"/>
                <a:ea typeface="Times New Roman"/>
                <a:cs typeface="Times New Roman"/>
                <a:sym typeface="Times New Roman"/>
              </a:rPr>
              <a:t>Light propagation through Fibers</a:t>
            </a:r>
            <a:endParaRPr/>
          </a:p>
        </p:txBody>
      </p:sp>
      <p:pic>
        <p:nvPicPr>
          <p:cNvPr descr="fibers-index-profile.jpg                                       00044C7BG5 Macintosh HD                BCDA6FC4:" id="251" name="Google Shape;251;p31"/>
          <p:cNvPicPr preferRelativeResize="0"/>
          <p:nvPr/>
        </p:nvPicPr>
        <p:blipFill rotWithShape="1">
          <a:blip r:embed="rId3">
            <a:alphaModFix/>
          </a:blip>
          <a:srcRect b="0" l="0" r="0" t="0"/>
          <a:stretch/>
        </p:blipFill>
        <p:spPr>
          <a:xfrm>
            <a:off x="4343400" y="1752600"/>
            <a:ext cx="4483100" cy="4016375"/>
          </a:xfrm>
          <a:prstGeom prst="rect">
            <a:avLst/>
          </a:prstGeom>
          <a:noFill/>
          <a:ln>
            <a:noFill/>
          </a:ln>
        </p:spPr>
      </p:pic>
      <p:pic>
        <p:nvPicPr>
          <p:cNvPr descr="Fibersize1.jpg                                                 00044997G5 Macintosh HD                BCDA6FC4:" id="252" name="Google Shape;252;p31"/>
          <p:cNvPicPr preferRelativeResize="0"/>
          <p:nvPr/>
        </p:nvPicPr>
        <p:blipFill rotWithShape="1">
          <a:blip r:embed="rId4">
            <a:alphaModFix/>
          </a:blip>
          <a:srcRect b="0" l="0" r="0" t="0"/>
          <a:stretch/>
        </p:blipFill>
        <p:spPr>
          <a:xfrm>
            <a:off x="304800" y="2413000"/>
            <a:ext cx="3835400" cy="17018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32"/>
          <p:cNvSpPr txBox="1"/>
          <p:nvPr>
            <p:ph type="title"/>
          </p:nvPr>
        </p:nvSpPr>
        <p:spPr>
          <a:xfrm>
            <a:off x="1150938" y="304800"/>
            <a:ext cx="7793037" cy="5334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None/>
            </a:pPr>
            <a:r>
              <a:rPr b="1" lang="en-US" sz="4000">
                <a:solidFill>
                  <a:srgbClr val="FF0000"/>
                </a:solidFill>
                <a:latin typeface="Times New Roman"/>
                <a:ea typeface="Times New Roman"/>
                <a:cs typeface="Times New Roman"/>
                <a:sym typeface="Times New Roman"/>
              </a:rPr>
              <a:t>Modes in Optical Fibers</a:t>
            </a:r>
            <a:endParaRPr/>
          </a:p>
        </p:txBody>
      </p:sp>
      <p:sp>
        <p:nvSpPr>
          <p:cNvPr id="258" name="Google Shape;258;p32"/>
          <p:cNvSpPr txBox="1"/>
          <p:nvPr>
            <p:ph idx="1" type="body"/>
          </p:nvPr>
        </p:nvSpPr>
        <p:spPr>
          <a:xfrm>
            <a:off x="304800" y="4572000"/>
            <a:ext cx="8839200" cy="19812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rgbClr val="FF0066"/>
              </a:buClr>
              <a:buSzPts val="2000"/>
              <a:buChar char="•"/>
            </a:pPr>
            <a:r>
              <a:rPr lang="en-US" sz="2000">
                <a:solidFill>
                  <a:srgbClr val="FF0066"/>
                </a:solidFill>
                <a:latin typeface="Times New Roman"/>
                <a:ea typeface="Times New Roman"/>
                <a:cs typeface="Times New Roman"/>
                <a:sym typeface="Times New Roman"/>
              </a:rPr>
              <a:t>Mode is a stable propagation state in an optical fiber </a:t>
            </a:r>
            <a:endParaRPr/>
          </a:p>
          <a:p>
            <a:pPr indent="-342900" lvl="0" marL="342900" rtl="0" algn="l">
              <a:spcBef>
                <a:spcPts val="400"/>
              </a:spcBef>
              <a:spcAft>
                <a:spcPts val="0"/>
              </a:spcAft>
              <a:buClr>
                <a:srgbClr val="6666FF"/>
              </a:buClr>
              <a:buSzPts val="2000"/>
              <a:buChar char="•"/>
            </a:pPr>
            <a:r>
              <a:rPr lang="en-US" sz="2000">
                <a:solidFill>
                  <a:srgbClr val="6666FF"/>
                </a:solidFill>
                <a:latin typeface="Times New Roman"/>
                <a:ea typeface="Times New Roman"/>
                <a:cs typeface="Times New Roman"/>
                <a:sym typeface="Times New Roman"/>
              </a:rPr>
              <a:t>If light travels along certain paths, the EM fields reinforce each other to form a field distribution that is stable as it travels down  the fiber. </a:t>
            </a:r>
            <a:endParaRPr/>
          </a:p>
          <a:p>
            <a:pPr indent="-342900" lvl="0" marL="342900" rtl="0" algn="l">
              <a:spcBef>
                <a:spcPts val="400"/>
              </a:spcBef>
              <a:spcAft>
                <a:spcPts val="0"/>
              </a:spcAft>
              <a:buClr>
                <a:srgbClr val="66FF33"/>
              </a:buClr>
              <a:buSzPts val="2000"/>
              <a:buChar char="•"/>
            </a:pPr>
            <a:r>
              <a:rPr lang="en-US" sz="2000">
                <a:solidFill>
                  <a:srgbClr val="66FF33"/>
                </a:solidFill>
                <a:latin typeface="Times New Roman"/>
                <a:ea typeface="Times New Roman"/>
                <a:cs typeface="Times New Roman"/>
                <a:sym typeface="Times New Roman"/>
              </a:rPr>
              <a:t>If the light tries to travel other paths, a stable wave will not propagate – thus no mode</a:t>
            </a:r>
            <a:endParaRPr/>
          </a:p>
        </p:txBody>
      </p:sp>
      <p:pic>
        <p:nvPicPr>
          <p:cNvPr descr="senior2-8" id="259" name="Google Shape;259;p32"/>
          <p:cNvPicPr preferRelativeResize="0"/>
          <p:nvPr/>
        </p:nvPicPr>
        <p:blipFill rotWithShape="1">
          <a:blip r:embed="rId3">
            <a:alphaModFix/>
          </a:blip>
          <a:srcRect b="0" l="0" r="0" t="0"/>
          <a:stretch/>
        </p:blipFill>
        <p:spPr>
          <a:xfrm>
            <a:off x="152400" y="1317625"/>
            <a:ext cx="4781550" cy="2792413"/>
          </a:xfrm>
          <a:prstGeom prst="rect">
            <a:avLst/>
          </a:prstGeom>
          <a:noFill/>
          <a:ln>
            <a:noFill/>
          </a:ln>
        </p:spPr>
      </p:pic>
      <p:pic>
        <p:nvPicPr>
          <p:cNvPr descr="senior2-9" id="260" name="Google Shape;260;p32"/>
          <p:cNvPicPr preferRelativeResize="0"/>
          <p:nvPr/>
        </p:nvPicPr>
        <p:blipFill rotWithShape="1">
          <a:blip r:embed="rId4">
            <a:alphaModFix/>
          </a:blip>
          <a:srcRect b="0" l="0" r="0" t="0"/>
          <a:stretch/>
        </p:blipFill>
        <p:spPr>
          <a:xfrm>
            <a:off x="5029200" y="914400"/>
            <a:ext cx="4051300" cy="3652838"/>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60"/>
                                        </p:tgtEl>
                                        <p:attrNameLst>
                                          <p:attrName>style.visibility</p:attrName>
                                        </p:attrNameLst>
                                      </p:cBhvr>
                                      <p:to>
                                        <p:strVal val="visible"/>
                                      </p:to>
                                    </p:set>
                                    <p:anim calcmode="lin" valueType="num">
                                      <p:cBhvr additive="base">
                                        <p:cTn dur="500"/>
                                        <p:tgtEl>
                                          <p:spTgt spid="260"/>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58">
                                            <p:txEl>
                                              <p:pRg end="0" st="0"/>
                                            </p:txEl>
                                          </p:spTgt>
                                        </p:tgtEl>
                                        <p:attrNameLst>
                                          <p:attrName>style.visibility</p:attrName>
                                        </p:attrNameLst>
                                      </p:cBhvr>
                                      <p:to>
                                        <p:strVal val="visible"/>
                                      </p:to>
                                    </p:set>
                                    <p:anim calcmode="lin" valueType="num">
                                      <p:cBhvr additive="base">
                                        <p:cTn dur="500"/>
                                        <p:tgtEl>
                                          <p:spTgt spid="258">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58">
                                            <p:txEl>
                                              <p:pRg end="1" st="1"/>
                                            </p:txEl>
                                          </p:spTgt>
                                        </p:tgtEl>
                                        <p:attrNameLst>
                                          <p:attrName>style.visibility</p:attrName>
                                        </p:attrNameLst>
                                      </p:cBhvr>
                                      <p:to>
                                        <p:strVal val="visible"/>
                                      </p:to>
                                    </p:set>
                                    <p:anim calcmode="lin" valueType="num">
                                      <p:cBhvr additive="base">
                                        <p:cTn dur="500"/>
                                        <p:tgtEl>
                                          <p:spTgt spid="258">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58">
                                            <p:txEl>
                                              <p:pRg end="2" st="2"/>
                                            </p:txEl>
                                          </p:spTgt>
                                        </p:tgtEl>
                                        <p:attrNameLst>
                                          <p:attrName>style.visibility</p:attrName>
                                        </p:attrNameLst>
                                      </p:cBhvr>
                                      <p:to>
                                        <p:strVal val="visible"/>
                                      </p:to>
                                    </p:set>
                                    <p:anim calcmode="lin" valueType="num">
                                      <p:cBhvr additive="base">
                                        <p:cTn dur="500"/>
                                        <p:tgtEl>
                                          <p:spTgt spid="258">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3600">
                <a:solidFill>
                  <a:srgbClr val="FF0000"/>
                </a:solidFill>
                <a:latin typeface="Times New Roman"/>
                <a:ea typeface="Times New Roman"/>
                <a:cs typeface="Times New Roman"/>
                <a:sym typeface="Times New Roman"/>
              </a:rPr>
              <a:t>Why Optical Fibers ?</a:t>
            </a:r>
            <a:endParaRPr/>
          </a:p>
        </p:txBody>
      </p:sp>
      <p:sp>
        <p:nvSpPr>
          <p:cNvPr id="104" name="Google Shape;104;p15"/>
          <p:cNvSpPr txBox="1"/>
          <p:nvPr>
            <p:ph idx="1" type="body"/>
          </p:nvPr>
        </p:nvSpPr>
        <p:spPr>
          <a:xfrm>
            <a:off x="1182688" y="2017713"/>
            <a:ext cx="7772400" cy="4535487"/>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chemeClr val="dk1"/>
              </a:buClr>
              <a:buSzPts val="2400"/>
              <a:buFont typeface="Calibri"/>
              <a:buNone/>
            </a:pPr>
            <a:r>
              <a:rPr lang="en-US" sz="2400"/>
              <a:t>   </a:t>
            </a:r>
            <a:r>
              <a:rPr b="1" lang="en-US" sz="2000">
                <a:latin typeface="Times New Roman"/>
                <a:ea typeface="Times New Roman"/>
                <a:cs typeface="Times New Roman"/>
                <a:sym typeface="Times New Roman"/>
              </a:rPr>
              <a:t>Theoretical information capacity of Optical Communications are: </a:t>
            </a:r>
            <a:endParaRPr/>
          </a:p>
          <a:p>
            <a:pPr indent="-342900" lvl="0" marL="342900" rtl="0" algn="l">
              <a:lnSpc>
                <a:spcPct val="90000"/>
              </a:lnSpc>
              <a:spcBef>
                <a:spcPts val="400"/>
              </a:spcBef>
              <a:spcAft>
                <a:spcPts val="0"/>
              </a:spcAft>
              <a:buClr>
                <a:schemeClr val="dk1"/>
              </a:buClr>
              <a:buSzPts val="2000"/>
              <a:buFont typeface="Times New Roman"/>
              <a:buNone/>
            </a:pPr>
            <a:r>
              <a:rPr lang="en-US" sz="2000">
                <a:latin typeface="Times New Roman"/>
                <a:ea typeface="Times New Roman"/>
                <a:cs typeface="Times New Roman"/>
                <a:sym typeface="Times New Roman"/>
              </a:rPr>
              <a:t> </a:t>
            </a:r>
            <a:endParaRPr/>
          </a:p>
          <a:p>
            <a:pPr indent="-342900" lvl="0" marL="342900" rtl="0" algn="l">
              <a:lnSpc>
                <a:spcPct val="90000"/>
              </a:lnSpc>
              <a:spcBef>
                <a:spcPts val="400"/>
              </a:spcBef>
              <a:spcAft>
                <a:spcPts val="0"/>
              </a:spcAft>
              <a:buClr>
                <a:schemeClr val="dk1"/>
              </a:buClr>
              <a:buSzPts val="2000"/>
              <a:buChar char="•"/>
            </a:pPr>
            <a:r>
              <a:rPr lang="en-US" sz="2000">
                <a:latin typeface="Times New Roman"/>
                <a:ea typeface="Times New Roman"/>
                <a:cs typeface="Times New Roman"/>
                <a:sym typeface="Times New Roman"/>
              </a:rPr>
              <a:t>10</a:t>
            </a:r>
            <a:r>
              <a:rPr baseline="30000" lang="en-US" sz="2000">
                <a:latin typeface="Times New Roman"/>
                <a:ea typeface="Times New Roman"/>
                <a:cs typeface="Times New Roman"/>
                <a:sym typeface="Times New Roman"/>
              </a:rPr>
              <a:t>14</a:t>
            </a:r>
            <a:r>
              <a:rPr lang="en-US" sz="2000">
                <a:latin typeface="Times New Roman"/>
                <a:ea typeface="Times New Roman"/>
                <a:cs typeface="Times New Roman"/>
                <a:sym typeface="Times New Roman"/>
              </a:rPr>
              <a:t>Hz</a:t>
            </a:r>
            <a:r>
              <a:rPr baseline="30000" lang="en-US" sz="2000">
                <a:latin typeface="Times New Roman"/>
                <a:ea typeface="Times New Roman"/>
                <a:cs typeface="Times New Roman"/>
                <a:sym typeface="Times New Roman"/>
              </a:rPr>
              <a:t> </a:t>
            </a:r>
            <a:r>
              <a:rPr lang="en-US" sz="2000">
                <a:latin typeface="Times New Roman"/>
                <a:ea typeface="Times New Roman"/>
                <a:cs typeface="Times New Roman"/>
                <a:sym typeface="Times New Roman"/>
              </a:rPr>
              <a:t>/ 1GHz(BW of each MW channel)</a:t>
            </a:r>
            <a:endParaRPr/>
          </a:p>
          <a:p>
            <a:pPr indent="-342900" lvl="0" marL="342900" rtl="0" algn="l">
              <a:lnSpc>
                <a:spcPct val="90000"/>
              </a:lnSpc>
              <a:spcBef>
                <a:spcPts val="400"/>
              </a:spcBef>
              <a:spcAft>
                <a:spcPts val="0"/>
              </a:spcAft>
              <a:buClr>
                <a:schemeClr val="dk1"/>
              </a:buClr>
              <a:buSzPts val="2000"/>
              <a:buFont typeface="Times New Roman"/>
              <a:buNone/>
            </a:pPr>
            <a:r>
              <a:rPr lang="en-US" sz="2000">
                <a:latin typeface="Times New Roman"/>
                <a:ea typeface="Times New Roman"/>
                <a:cs typeface="Times New Roman"/>
                <a:sym typeface="Times New Roman"/>
              </a:rPr>
              <a:t>               =  10</a:t>
            </a:r>
            <a:r>
              <a:rPr baseline="30000" lang="en-US" sz="2000">
                <a:latin typeface="Times New Roman"/>
                <a:ea typeface="Times New Roman"/>
                <a:cs typeface="Times New Roman"/>
                <a:sym typeface="Times New Roman"/>
              </a:rPr>
              <a:t>14 </a:t>
            </a:r>
            <a:r>
              <a:rPr lang="en-US" sz="2000">
                <a:latin typeface="Times New Roman"/>
                <a:ea typeface="Times New Roman"/>
                <a:cs typeface="Times New Roman"/>
                <a:sym typeface="Times New Roman"/>
              </a:rPr>
              <a:t>/10</a:t>
            </a:r>
            <a:r>
              <a:rPr baseline="30000" lang="en-US" sz="2000">
                <a:latin typeface="Times New Roman"/>
                <a:ea typeface="Times New Roman"/>
                <a:cs typeface="Times New Roman"/>
                <a:sym typeface="Times New Roman"/>
              </a:rPr>
              <a:t>9     </a:t>
            </a:r>
            <a:r>
              <a:rPr lang="en-US" sz="2000">
                <a:latin typeface="Times New Roman"/>
                <a:ea typeface="Times New Roman"/>
                <a:cs typeface="Times New Roman"/>
                <a:sym typeface="Times New Roman"/>
              </a:rPr>
              <a:t>=</a:t>
            </a:r>
            <a:r>
              <a:rPr b="1" lang="en-US" sz="2000">
                <a:latin typeface="Times New Roman"/>
                <a:ea typeface="Times New Roman"/>
                <a:cs typeface="Times New Roman"/>
                <a:sym typeface="Times New Roman"/>
              </a:rPr>
              <a:t> </a:t>
            </a:r>
            <a:r>
              <a:rPr b="1" lang="en-US" sz="2000">
                <a:solidFill>
                  <a:srgbClr val="FF0000"/>
                </a:solidFill>
                <a:latin typeface="Times New Roman"/>
                <a:ea typeface="Times New Roman"/>
                <a:cs typeface="Times New Roman"/>
                <a:sym typeface="Times New Roman"/>
              </a:rPr>
              <a:t>10</a:t>
            </a:r>
            <a:r>
              <a:rPr b="1" baseline="30000" lang="en-US" sz="2000">
                <a:solidFill>
                  <a:srgbClr val="FF0000"/>
                </a:solidFill>
                <a:latin typeface="Times New Roman"/>
                <a:ea typeface="Times New Roman"/>
                <a:cs typeface="Times New Roman"/>
                <a:sym typeface="Times New Roman"/>
              </a:rPr>
              <a:t>5  </a:t>
            </a:r>
            <a:r>
              <a:rPr b="1" lang="en-US" sz="2000">
                <a:solidFill>
                  <a:srgbClr val="FF0000"/>
                </a:solidFill>
                <a:latin typeface="Times New Roman"/>
                <a:ea typeface="Times New Roman"/>
                <a:cs typeface="Times New Roman"/>
                <a:sym typeface="Times New Roman"/>
              </a:rPr>
              <a:t>MW channels.</a:t>
            </a:r>
            <a:endParaRPr/>
          </a:p>
          <a:p>
            <a:pPr indent="-342900" lvl="0" marL="342900" rtl="0" algn="l">
              <a:lnSpc>
                <a:spcPct val="90000"/>
              </a:lnSpc>
              <a:spcBef>
                <a:spcPts val="400"/>
              </a:spcBef>
              <a:spcAft>
                <a:spcPts val="0"/>
              </a:spcAft>
              <a:buClr>
                <a:schemeClr val="dk1"/>
              </a:buClr>
              <a:buSzPts val="2000"/>
              <a:buFont typeface="Calibri"/>
              <a:buNone/>
            </a:pPr>
            <a:r>
              <a:t/>
            </a:r>
            <a:endParaRPr b="1" sz="2000">
              <a:latin typeface="Times New Roman"/>
              <a:ea typeface="Times New Roman"/>
              <a:cs typeface="Times New Roman"/>
              <a:sym typeface="Times New Roman"/>
            </a:endParaRPr>
          </a:p>
          <a:p>
            <a:pPr indent="-342900" lvl="0" marL="342900" rtl="0" algn="l">
              <a:lnSpc>
                <a:spcPct val="90000"/>
              </a:lnSpc>
              <a:spcBef>
                <a:spcPts val="400"/>
              </a:spcBef>
              <a:spcAft>
                <a:spcPts val="0"/>
              </a:spcAft>
              <a:buClr>
                <a:schemeClr val="dk1"/>
              </a:buClr>
              <a:buSzPts val="2000"/>
              <a:buChar char="•"/>
            </a:pPr>
            <a:r>
              <a:rPr lang="en-US" sz="2000">
                <a:latin typeface="Times New Roman"/>
                <a:ea typeface="Times New Roman"/>
                <a:cs typeface="Times New Roman"/>
                <a:sym typeface="Times New Roman"/>
              </a:rPr>
              <a:t>10</a:t>
            </a:r>
            <a:r>
              <a:rPr baseline="30000" lang="en-US" sz="2000">
                <a:latin typeface="Times New Roman"/>
                <a:ea typeface="Times New Roman"/>
                <a:cs typeface="Times New Roman"/>
                <a:sym typeface="Times New Roman"/>
              </a:rPr>
              <a:t>14</a:t>
            </a:r>
            <a:r>
              <a:rPr lang="en-US" sz="2000">
                <a:latin typeface="Times New Roman"/>
                <a:ea typeface="Times New Roman"/>
                <a:cs typeface="Times New Roman"/>
                <a:sym typeface="Times New Roman"/>
              </a:rPr>
              <a:t>Hz/100MHz (each TV channel) = 10</a:t>
            </a:r>
            <a:r>
              <a:rPr baseline="30000" lang="en-US" sz="2000">
                <a:latin typeface="Times New Roman"/>
                <a:ea typeface="Times New Roman"/>
                <a:cs typeface="Times New Roman"/>
                <a:sym typeface="Times New Roman"/>
              </a:rPr>
              <a:t>14 </a:t>
            </a:r>
            <a:r>
              <a:rPr lang="en-US" sz="2000">
                <a:latin typeface="Times New Roman"/>
                <a:ea typeface="Times New Roman"/>
                <a:cs typeface="Times New Roman"/>
                <a:sym typeface="Times New Roman"/>
              </a:rPr>
              <a:t>/100x10</a:t>
            </a:r>
            <a:r>
              <a:rPr baseline="30000" lang="en-US" sz="2000">
                <a:latin typeface="Times New Roman"/>
                <a:ea typeface="Times New Roman"/>
                <a:cs typeface="Times New Roman"/>
                <a:sym typeface="Times New Roman"/>
              </a:rPr>
              <a:t>6 </a:t>
            </a:r>
            <a:r>
              <a:rPr lang="en-US" sz="2000">
                <a:latin typeface="Times New Roman"/>
                <a:ea typeface="Times New Roman"/>
                <a:cs typeface="Times New Roman"/>
                <a:sym typeface="Times New Roman"/>
              </a:rPr>
              <a:t> </a:t>
            </a:r>
            <a:endParaRPr/>
          </a:p>
          <a:p>
            <a:pPr indent="-342900" lvl="0" marL="342900" rtl="0" algn="l">
              <a:lnSpc>
                <a:spcPct val="90000"/>
              </a:lnSpc>
              <a:spcBef>
                <a:spcPts val="400"/>
              </a:spcBef>
              <a:spcAft>
                <a:spcPts val="0"/>
              </a:spcAft>
              <a:buClr>
                <a:schemeClr val="dk1"/>
              </a:buClr>
              <a:buSzPts val="2000"/>
              <a:buFont typeface="Times New Roman"/>
              <a:buNone/>
            </a:pPr>
            <a:r>
              <a:rPr lang="en-US" sz="2000">
                <a:latin typeface="Times New Roman"/>
                <a:ea typeface="Times New Roman"/>
                <a:cs typeface="Times New Roman"/>
                <a:sym typeface="Times New Roman"/>
              </a:rPr>
              <a:t>                    = 10x10</a:t>
            </a:r>
            <a:r>
              <a:rPr baseline="30000" lang="en-US" sz="2000">
                <a:latin typeface="Times New Roman"/>
                <a:ea typeface="Times New Roman"/>
                <a:cs typeface="Times New Roman"/>
                <a:sym typeface="Times New Roman"/>
              </a:rPr>
              <a:t>6 </a:t>
            </a:r>
            <a:r>
              <a:rPr lang="en-US" sz="2000">
                <a:latin typeface="Times New Roman"/>
                <a:ea typeface="Times New Roman"/>
                <a:cs typeface="Times New Roman"/>
                <a:sym typeface="Times New Roman"/>
              </a:rPr>
              <a:t>= </a:t>
            </a:r>
            <a:r>
              <a:rPr b="1" lang="en-US" sz="2000">
                <a:solidFill>
                  <a:srgbClr val="FF0000"/>
                </a:solidFill>
                <a:latin typeface="Times New Roman"/>
                <a:ea typeface="Times New Roman"/>
                <a:cs typeface="Times New Roman"/>
                <a:sym typeface="Times New Roman"/>
              </a:rPr>
              <a:t>10 million TV channels.</a:t>
            </a:r>
            <a:endParaRPr/>
          </a:p>
          <a:p>
            <a:pPr indent="-342900" lvl="0" marL="342900" rtl="0" algn="l">
              <a:lnSpc>
                <a:spcPct val="90000"/>
              </a:lnSpc>
              <a:spcBef>
                <a:spcPts val="400"/>
              </a:spcBef>
              <a:spcAft>
                <a:spcPts val="0"/>
              </a:spcAft>
              <a:buClr>
                <a:schemeClr val="dk1"/>
              </a:buClr>
              <a:buSzPts val="2000"/>
              <a:buFont typeface="Calibri"/>
              <a:buNone/>
            </a:pPr>
            <a:r>
              <a:t/>
            </a:r>
            <a:endParaRPr sz="2000">
              <a:solidFill>
                <a:srgbClr val="FF9933"/>
              </a:solidFill>
              <a:latin typeface="Times New Roman"/>
              <a:ea typeface="Times New Roman"/>
              <a:cs typeface="Times New Roman"/>
              <a:sym typeface="Times New Roman"/>
            </a:endParaRPr>
          </a:p>
          <a:p>
            <a:pPr indent="-342900" lvl="0" marL="342900" rtl="0" algn="l">
              <a:lnSpc>
                <a:spcPct val="90000"/>
              </a:lnSpc>
              <a:spcBef>
                <a:spcPts val="400"/>
              </a:spcBef>
              <a:spcAft>
                <a:spcPts val="0"/>
              </a:spcAft>
              <a:buClr>
                <a:schemeClr val="dk1"/>
              </a:buClr>
              <a:buSzPts val="2000"/>
              <a:buChar char="•"/>
            </a:pPr>
            <a:r>
              <a:rPr lang="en-US" sz="2000">
                <a:latin typeface="Times New Roman"/>
                <a:ea typeface="Times New Roman"/>
                <a:cs typeface="Times New Roman"/>
                <a:sym typeface="Times New Roman"/>
              </a:rPr>
              <a:t>10</a:t>
            </a:r>
            <a:r>
              <a:rPr baseline="30000" lang="en-US" sz="2000">
                <a:latin typeface="Times New Roman"/>
                <a:ea typeface="Times New Roman"/>
                <a:cs typeface="Times New Roman"/>
                <a:sym typeface="Times New Roman"/>
              </a:rPr>
              <a:t>14 </a:t>
            </a:r>
            <a:r>
              <a:rPr lang="en-US" sz="2000">
                <a:latin typeface="Times New Roman"/>
                <a:ea typeface="Times New Roman"/>
                <a:cs typeface="Times New Roman"/>
                <a:sym typeface="Times New Roman"/>
              </a:rPr>
              <a:t>Hz/1000Hz(each voice channel) = 10</a:t>
            </a:r>
            <a:r>
              <a:rPr baseline="30000" lang="en-US" sz="2000">
                <a:latin typeface="Times New Roman"/>
                <a:ea typeface="Times New Roman"/>
                <a:cs typeface="Times New Roman"/>
                <a:sym typeface="Times New Roman"/>
              </a:rPr>
              <a:t>11 </a:t>
            </a:r>
            <a:endParaRPr/>
          </a:p>
          <a:p>
            <a:pPr indent="-342900" lvl="0" marL="342900" rtl="0" algn="l">
              <a:lnSpc>
                <a:spcPct val="90000"/>
              </a:lnSpc>
              <a:spcBef>
                <a:spcPts val="400"/>
              </a:spcBef>
              <a:spcAft>
                <a:spcPts val="0"/>
              </a:spcAft>
              <a:buClr>
                <a:schemeClr val="dk1"/>
              </a:buClr>
              <a:buSzPts val="2000"/>
              <a:buFont typeface="Times New Roman"/>
              <a:buNone/>
            </a:pPr>
            <a:r>
              <a:rPr lang="en-US" sz="2000">
                <a:latin typeface="Times New Roman"/>
                <a:ea typeface="Times New Roman"/>
                <a:cs typeface="Times New Roman"/>
                <a:sym typeface="Times New Roman"/>
              </a:rPr>
              <a:t>                    = 100x1000x10</a:t>
            </a:r>
            <a:r>
              <a:rPr baseline="30000" lang="en-US" sz="2000">
                <a:latin typeface="Times New Roman"/>
                <a:ea typeface="Times New Roman"/>
                <a:cs typeface="Times New Roman"/>
                <a:sym typeface="Times New Roman"/>
              </a:rPr>
              <a:t>6 </a:t>
            </a:r>
            <a:r>
              <a:rPr lang="en-US" sz="2000">
                <a:latin typeface="Times New Roman"/>
                <a:ea typeface="Times New Roman"/>
                <a:cs typeface="Times New Roman"/>
                <a:sym typeface="Times New Roman"/>
              </a:rPr>
              <a:t>= </a:t>
            </a:r>
            <a:r>
              <a:rPr b="1" lang="en-US" sz="2000">
                <a:solidFill>
                  <a:srgbClr val="FF0000"/>
                </a:solidFill>
                <a:latin typeface="Times New Roman"/>
                <a:ea typeface="Times New Roman"/>
                <a:cs typeface="Times New Roman"/>
                <a:sym typeface="Times New Roman"/>
              </a:rPr>
              <a:t>Hundred thousand </a:t>
            </a:r>
            <a:endParaRPr/>
          </a:p>
          <a:p>
            <a:pPr indent="-342900" lvl="0" marL="342900" rtl="0" algn="l">
              <a:lnSpc>
                <a:spcPct val="90000"/>
              </a:lnSpc>
              <a:spcBef>
                <a:spcPts val="400"/>
              </a:spcBef>
              <a:spcAft>
                <a:spcPts val="0"/>
              </a:spcAft>
              <a:buClr>
                <a:srgbClr val="FF0000"/>
              </a:buClr>
              <a:buSzPts val="2000"/>
              <a:buFont typeface="Times New Roman"/>
              <a:buNone/>
            </a:pPr>
            <a:r>
              <a:rPr b="1" lang="en-US" sz="2000">
                <a:solidFill>
                  <a:srgbClr val="FF0000"/>
                </a:solidFill>
                <a:latin typeface="Times New Roman"/>
                <a:ea typeface="Times New Roman"/>
                <a:cs typeface="Times New Roman"/>
                <a:sym typeface="Times New Roman"/>
              </a:rPr>
              <a:t>  				              million voice channels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33"/>
          <p:cNvSpPr txBox="1"/>
          <p:nvPr>
            <p:ph type="title"/>
          </p:nvPr>
        </p:nvSpPr>
        <p:spPr>
          <a:xfrm>
            <a:off x="838200" y="228600"/>
            <a:ext cx="7793038" cy="762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2800">
                <a:solidFill>
                  <a:srgbClr val="FF0000"/>
                </a:solidFill>
                <a:latin typeface="Times New Roman"/>
                <a:ea typeface="Times New Roman"/>
                <a:cs typeface="Times New Roman"/>
                <a:sym typeface="Times New Roman"/>
              </a:rPr>
              <a:t>Electric Field Configurations in Cylindrical Fiber</a:t>
            </a:r>
            <a:endParaRPr/>
          </a:p>
        </p:txBody>
      </p:sp>
      <p:sp>
        <p:nvSpPr>
          <p:cNvPr id="266" name="Google Shape;266;p33"/>
          <p:cNvSpPr txBox="1"/>
          <p:nvPr>
            <p:ph idx="1" type="body"/>
          </p:nvPr>
        </p:nvSpPr>
        <p:spPr>
          <a:xfrm>
            <a:off x="4876800" y="1905000"/>
            <a:ext cx="4078288" cy="24384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000"/>
              <a:buChar char="•"/>
            </a:pPr>
            <a:r>
              <a:rPr b="1" lang="en-US" sz="2000"/>
              <a:t>Model Equation</a:t>
            </a:r>
            <a:endParaRPr/>
          </a:p>
          <a:p>
            <a:pPr indent="-342900" lvl="0" marL="342900" rtl="0" algn="l">
              <a:spcBef>
                <a:spcPts val="400"/>
              </a:spcBef>
              <a:spcAft>
                <a:spcPts val="0"/>
              </a:spcAft>
              <a:buClr>
                <a:schemeClr val="dk1"/>
              </a:buClr>
              <a:buSzPts val="2000"/>
              <a:buFont typeface="Noto Sans Symbols"/>
              <a:buNone/>
            </a:pPr>
            <a:r>
              <a:rPr lang="en-US" sz="2000"/>
              <a:t>      </a:t>
            </a:r>
            <a:r>
              <a:rPr lang="en-US" sz="2000">
                <a:solidFill>
                  <a:schemeClr val="hlink"/>
                </a:solidFill>
              </a:rPr>
              <a:t>(Jν+Kν) (k</a:t>
            </a:r>
            <a:r>
              <a:rPr baseline="-25000" lang="en-US" sz="2000">
                <a:solidFill>
                  <a:schemeClr val="hlink"/>
                </a:solidFill>
              </a:rPr>
              <a:t>1</a:t>
            </a:r>
            <a:r>
              <a:rPr baseline="30000" lang="en-US" sz="2000">
                <a:solidFill>
                  <a:schemeClr val="hlink"/>
                </a:solidFill>
              </a:rPr>
              <a:t>2</a:t>
            </a:r>
            <a:r>
              <a:rPr baseline="-25000" lang="en-US" sz="2000">
                <a:solidFill>
                  <a:schemeClr val="hlink"/>
                </a:solidFill>
              </a:rPr>
              <a:t> </a:t>
            </a:r>
            <a:r>
              <a:rPr lang="en-US" sz="2000">
                <a:solidFill>
                  <a:schemeClr val="hlink"/>
                </a:solidFill>
              </a:rPr>
              <a:t>Jν+ k</a:t>
            </a:r>
            <a:r>
              <a:rPr baseline="-25000" lang="en-US" sz="2000">
                <a:solidFill>
                  <a:schemeClr val="hlink"/>
                </a:solidFill>
              </a:rPr>
              <a:t>2</a:t>
            </a:r>
            <a:r>
              <a:rPr baseline="30000" lang="en-US" sz="2000">
                <a:solidFill>
                  <a:schemeClr val="hlink"/>
                </a:solidFill>
              </a:rPr>
              <a:t>2 </a:t>
            </a:r>
            <a:r>
              <a:rPr lang="en-US" sz="2000">
                <a:solidFill>
                  <a:schemeClr val="hlink"/>
                </a:solidFill>
              </a:rPr>
              <a:t>Kν)</a:t>
            </a:r>
            <a:endParaRPr/>
          </a:p>
          <a:p>
            <a:pPr indent="-342900" lvl="0" marL="342900" rtl="0" algn="l">
              <a:spcBef>
                <a:spcPts val="400"/>
              </a:spcBef>
              <a:spcAft>
                <a:spcPts val="0"/>
              </a:spcAft>
              <a:buClr>
                <a:schemeClr val="hlink"/>
              </a:buClr>
              <a:buSzPts val="2000"/>
              <a:buFont typeface="Noto Sans Symbols"/>
              <a:buNone/>
            </a:pPr>
            <a:r>
              <a:rPr lang="en-US" sz="2000">
                <a:solidFill>
                  <a:schemeClr val="hlink"/>
                </a:solidFill>
              </a:rPr>
              <a:t>              = (βν/a)</a:t>
            </a:r>
            <a:r>
              <a:rPr baseline="30000" lang="en-US" sz="2000">
                <a:solidFill>
                  <a:schemeClr val="hlink"/>
                </a:solidFill>
              </a:rPr>
              <a:t>2</a:t>
            </a:r>
            <a:r>
              <a:rPr lang="en-US" sz="2000">
                <a:solidFill>
                  <a:schemeClr val="hlink"/>
                </a:solidFill>
              </a:rPr>
              <a:t> (1/u</a:t>
            </a:r>
            <a:r>
              <a:rPr baseline="30000" lang="en-US" sz="2000">
                <a:solidFill>
                  <a:schemeClr val="hlink"/>
                </a:solidFill>
              </a:rPr>
              <a:t>2 + </a:t>
            </a:r>
            <a:r>
              <a:rPr lang="en-US" sz="2000">
                <a:solidFill>
                  <a:schemeClr val="hlink"/>
                </a:solidFill>
              </a:rPr>
              <a:t>1/w</a:t>
            </a:r>
            <a:r>
              <a:rPr baseline="30000" lang="en-US" sz="2000">
                <a:solidFill>
                  <a:schemeClr val="hlink"/>
                </a:solidFill>
              </a:rPr>
              <a:t>2</a:t>
            </a:r>
            <a:r>
              <a:rPr lang="en-US" sz="2000">
                <a:solidFill>
                  <a:schemeClr val="hlink"/>
                </a:solidFill>
              </a:rPr>
              <a:t>)</a:t>
            </a:r>
            <a:r>
              <a:rPr baseline="30000" lang="en-US" sz="2000">
                <a:solidFill>
                  <a:schemeClr val="hlink"/>
                </a:solidFill>
              </a:rPr>
              <a:t>2</a:t>
            </a:r>
            <a:endParaRPr/>
          </a:p>
          <a:p>
            <a:pPr indent="-342900" lvl="0" marL="342900" rtl="0" algn="l">
              <a:spcBef>
                <a:spcPts val="400"/>
              </a:spcBef>
              <a:spcAft>
                <a:spcPts val="0"/>
              </a:spcAft>
              <a:buClr>
                <a:schemeClr val="dk1"/>
              </a:buClr>
              <a:buSzPts val="2000"/>
              <a:buFont typeface="Noto Sans Symbols"/>
              <a:buNone/>
            </a:pPr>
            <a:r>
              <a:t/>
            </a:r>
            <a:endParaRPr baseline="30000" sz="2000">
              <a:solidFill>
                <a:schemeClr val="hlink"/>
              </a:solidFill>
            </a:endParaRPr>
          </a:p>
          <a:p>
            <a:pPr indent="-342900" lvl="0" marL="342900" rtl="0" algn="l">
              <a:spcBef>
                <a:spcPts val="400"/>
              </a:spcBef>
              <a:spcAft>
                <a:spcPts val="0"/>
              </a:spcAft>
              <a:buClr>
                <a:schemeClr val="dk1"/>
              </a:buClr>
              <a:buSzPts val="2000"/>
              <a:buChar char="•"/>
            </a:pPr>
            <a:r>
              <a:rPr b="1" lang="en-US" sz="2000"/>
              <a:t>Condition for Bound Mode</a:t>
            </a:r>
            <a:endParaRPr/>
          </a:p>
          <a:p>
            <a:pPr indent="-342900" lvl="0" marL="342900" rtl="0" algn="l">
              <a:spcBef>
                <a:spcPts val="400"/>
              </a:spcBef>
              <a:spcAft>
                <a:spcPts val="0"/>
              </a:spcAft>
              <a:buClr>
                <a:schemeClr val="dk1"/>
              </a:buClr>
              <a:buSzPts val="2000"/>
              <a:buFont typeface="Noto Sans Symbols"/>
              <a:buNone/>
            </a:pPr>
            <a:r>
              <a:rPr lang="en-US" sz="2000"/>
              <a:t>        </a:t>
            </a:r>
            <a:r>
              <a:rPr lang="en-US" sz="2000">
                <a:solidFill>
                  <a:schemeClr val="hlink"/>
                </a:solidFill>
              </a:rPr>
              <a:t>n</a:t>
            </a:r>
            <a:r>
              <a:rPr baseline="-25000" lang="en-US" sz="2000">
                <a:solidFill>
                  <a:schemeClr val="hlink"/>
                </a:solidFill>
              </a:rPr>
              <a:t>2 </a:t>
            </a:r>
            <a:r>
              <a:rPr lang="en-US" sz="2000">
                <a:solidFill>
                  <a:schemeClr val="hlink"/>
                </a:solidFill>
              </a:rPr>
              <a:t>k = k</a:t>
            </a:r>
            <a:r>
              <a:rPr baseline="-25000" lang="en-US" sz="2000">
                <a:solidFill>
                  <a:schemeClr val="hlink"/>
                </a:solidFill>
              </a:rPr>
              <a:t>2</a:t>
            </a:r>
            <a:r>
              <a:rPr lang="en-US" sz="2000">
                <a:solidFill>
                  <a:schemeClr val="hlink"/>
                </a:solidFill>
              </a:rPr>
              <a:t>  ≤ β ≤ k</a:t>
            </a:r>
            <a:r>
              <a:rPr baseline="-25000" lang="en-US" sz="2000">
                <a:solidFill>
                  <a:schemeClr val="hlink"/>
                </a:solidFill>
              </a:rPr>
              <a:t>1</a:t>
            </a:r>
            <a:r>
              <a:rPr lang="en-US" sz="2000">
                <a:solidFill>
                  <a:schemeClr val="hlink"/>
                </a:solidFill>
              </a:rPr>
              <a:t> = n</a:t>
            </a:r>
            <a:r>
              <a:rPr baseline="-25000" lang="en-US" sz="2000">
                <a:solidFill>
                  <a:schemeClr val="hlink"/>
                </a:solidFill>
              </a:rPr>
              <a:t>1</a:t>
            </a:r>
            <a:r>
              <a:rPr lang="en-US" sz="2000">
                <a:solidFill>
                  <a:schemeClr val="hlink"/>
                </a:solidFill>
              </a:rPr>
              <a:t>k </a:t>
            </a:r>
            <a:endParaRPr/>
          </a:p>
          <a:p>
            <a:pPr indent="-342900" lvl="0" marL="342900" rtl="0" algn="l">
              <a:spcBef>
                <a:spcPts val="400"/>
              </a:spcBef>
              <a:spcAft>
                <a:spcPts val="0"/>
              </a:spcAft>
              <a:buClr>
                <a:schemeClr val="dk1"/>
              </a:buClr>
              <a:buSzPts val="2000"/>
              <a:buFont typeface="Noto Sans Symbols"/>
              <a:buNone/>
            </a:pPr>
            <a:r>
              <a:t/>
            </a:r>
            <a:endParaRPr sz="2000">
              <a:solidFill>
                <a:schemeClr val="hlink"/>
              </a:solidFill>
            </a:endParaRPr>
          </a:p>
        </p:txBody>
      </p:sp>
      <p:pic>
        <p:nvPicPr>
          <p:cNvPr descr="senior2-15" id="267" name="Google Shape;267;p33"/>
          <p:cNvPicPr preferRelativeResize="0"/>
          <p:nvPr/>
        </p:nvPicPr>
        <p:blipFill rotWithShape="1">
          <a:blip r:embed="rId3">
            <a:alphaModFix/>
          </a:blip>
          <a:srcRect b="0" l="0" r="0" t="0"/>
          <a:stretch/>
        </p:blipFill>
        <p:spPr>
          <a:xfrm>
            <a:off x="228600" y="990600"/>
            <a:ext cx="4313238" cy="5654675"/>
          </a:xfrm>
          <a:prstGeom prst="rect">
            <a:avLst/>
          </a:prstGeom>
          <a:noFill/>
          <a:ln>
            <a:noFill/>
          </a:ln>
        </p:spPr>
      </p:pic>
      <p:pic>
        <p:nvPicPr>
          <p:cNvPr id="268" name="Google Shape;268;p33"/>
          <p:cNvPicPr preferRelativeResize="0"/>
          <p:nvPr/>
        </p:nvPicPr>
        <p:blipFill rotWithShape="1">
          <a:blip r:embed="rId4">
            <a:alphaModFix/>
          </a:blip>
          <a:srcRect b="0" l="0" r="0" t="0"/>
          <a:stretch/>
        </p:blipFill>
        <p:spPr>
          <a:xfrm>
            <a:off x="5105400" y="4191000"/>
            <a:ext cx="3352800" cy="1447800"/>
          </a:xfrm>
          <a:prstGeom prst="rect">
            <a:avLst/>
          </a:prstGeom>
          <a:noFill/>
          <a:ln>
            <a:noFill/>
          </a:ln>
        </p:spPr>
      </p:pic>
      <p:sp>
        <p:nvSpPr>
          <p:cNvPr id="269" name="Google Shape;269;p33"/>
          <p:cNvSpPr/>
          <p:nvPr/>
        </p:nvSpPr>
        <p:spPr>
          <a:xfrm>
            <a:off x="4960938" y="5867400"/>
            <a:ext cx="4183062" cy="609600"/>
          </a:xfrm>
          <a:prstGeom prst="rect">
            <a:avLst/>
          </a:prstGeom>
          <a:noFill/>
          <a:ln>
            <a:noFill/>
          </a:ln>
        </p:spPr>
        <p:txBody>
          <a:bodyPr anchorCtr="0" anchor="b" bIns="45700" lIns="91425" spcFirstLastPara="1" rIns="91425" wrap="square" tIns="45700">
            <a:noAutofit/>
          </a:bodyPr>
          <a:lstStyle/>
          <a:p>
            <a:pPr indent="-127000" lvl="0" marL="0" marR="0" rtl="0" algn="l">
              <a:spcBef>
                <a:spcPts val="0"/>
              </a:spcBef>
              <a:spcAft>
                <a:spcPts val="0"/>
              </a:spcAft>
              <a:buClr>
                <a:schemeClr val="dk2"/>
              </a:buClr>
              <a:buSzPts val="2000"/>
              <a:buFont typeface="Noto Sans Symbols"/>
              <a:buChar char="▪"/>
            </a:pPr>
            <a:r>
              <a:rPr lang="en-US" sz="2000">
                <a:solidFill>
                  <a:schemeClr val="dk2"/>
                </a:solidFill>
                <a:latin typeface="Arial"/>
                <a:ea typeface="Arial"/>
                <a:cs typeface="Arial"/>
                <a:sym typeface="Arial"/>
              </a:rPr>
              <a:t>  </a:t>
            </a:r>
            <a:r>
              <a:rPr lang="en-US" sz="2000">
                <a:solidFill>
                  <a:schemeClr val="dk1"/>
                </a:solidFill>
                <a:latin typeface="Arial"/>
                <a:ea typeface="Arial"/>
                <a:cs typeface="Arial"/>
                <a:sym typeface="Arial"/>
              </a:rPr>
              <a:t>TM mode for H</a:t>
            </a:r>
            <a:r>
              <a:rPr baseline="-25000" lang="en-US" sz="2000">
                <a:solidFill>
                  <a:schemeClr val="dk1"/>
                </a:solidFill>
                <a:latin typeface="Arial"/>
                <a:ea typeface="Arial"/>
                <a:cs typeface="Arial"/>
                <a:sym typeface="Arial"/>
              </a:rPr>
              <a:t>z</a:t>
            </a:r>
            <a:r>
              <a:rPr lang="en-US" sz="2000">
                <a:solidFill>
                  <a:schemeClr val="dk1"/>
                </a:solidFill>
                <a:latin typeface="Arial"/>
                <a:ea typeface="Arial"/>
                <a:cs typeface="Arial"/>
                <a:sym typeface="Arial"/>
              </a:rPr>
              <a:t> = 0 and  E</a:t>
            </a:r>
            <a:r>
              <a:rPr baseline="-25000" lang="en-US" sz="2000">
                <a:solidFill>
                  <a:schemeClr val="dk1"/>
                </a:solidFill>
                <a:latin typeface="Arial"/>
                <a:ea typeface="Arial"/>
                <a:cs typeface="Arial"/>
                <a:sym typeface="Arial"/>
              </a:rPr>
              <a:t>z </a:t>
            </a:r>
            <a:r>
              <a:rPr lang="en-US" sz="2000">
                <a:solidFill>
                  <a:schemeClr val="dk1"/>
                </a:solidFill>
                <a:latin typeface="Arial"/>
                <a:ea typeface="Arial"/>
                <a:cs typeface="Arial"/>
                <a:sym typeface="Arial"/>
              </a:rPr>
              <a:t>≠ 0 </a:t>
            </a:r>
            <a:endParaRPr/>
          </a:p>
          <a:p>
            <a:pPr indent="-127000" lvl="0" marL="0" marR="0" rtl="0" algn="l">
              <a:spcBef>
                <a:spcPts val="0"/>
              </a:spcBef>
              <a:spcAft>
                <a:spcPts val="0"/>
              </a:spcAft>
              <a:buClr>
                <a:schemeClr val="dk2"/>
              </a:buClr>
              <a:buSzPts val="2000"/>
              <a:buFont typeface="Noto Sans Symbols"/>
              <a:buChar char="▪"/>
            </a:pPr>
            <a:r>
              <a:rPr lang="en-US" sz="2000">
                <a:solidFill>
                  <a:schemeClr val="dk2"/>
                </a:solidFill>
                <a:latin typeface="Arial"/>
                <a:ea typeface="Arial"/>
                <a:cs typeface="Arial"/>
                <a:sym typeface="Arial"/>
              </a:rPr>
              <a:t>  </a:t>
            </a:r>
            <a:r>
              <a:rPr lang="en-US" sz="2000">
                <a:solidFill>
                  <a:schemeClr val="dk1"/>
                </a:solidFill>
                <a:latin typeface="Arial"/>
                <a:ea typeface="Arial"/>
                <a:cs typeface="Arial"/>
                <a:sym typeface="Arial"/>
              </a:rPr>
              <a:t>TE mode for E</a:t>
            </a:r>
            <a:r>
              <a:rPr baseline="-25000" lang="en-US" sz="2000">
                <a:solidFill>
                  <a:schemeClr val="dk1"/>
                </a:solidFill>
                <a:latin typeface="Arial"/>
                <a:ea typeface="Arial"/>
                <a:cs typeface="Arial"/>
                <a:sym typeface="Arial"/>
              </a:rPr>
              <a:t>z </a:t>
            </a:r>
            <a:r>
              <a:rPr lang="en-US" sz="2000">
                <a:solidFill>
                  <a:schemeClr val="dk1"/>
                </a:solidFill>
                <a:latin typeface="Arial"/>
                <a:ea typeface="Arial"/>
                <a:cs typeface="Arial"/>
                <a:sym typeface="Arial"/>
              </a:rPr>
              <a:t>= 0 and H</a:t>
            </a:r>
            <a:r>
              <a:rPr baseline="-25000" lang="en-US" sz="2000">
                <a:solidFill>
                  <a:schemeClr val="dk1"/>
                </a:solidFill>
                <a:latin typeface="Arial"/>
                <a:ea typeface="Arial"/>
                <a:cs typeface="Arial"/>
                <a:sym typeface="Arial"/>
              </a:rPr>
              <a:t>z</a:t>
            </a:r>
            <a:r>
              <a:rPr lang="en-US" sz="2000">
                <a:solidFill>
                  <a:schemeClr val="dk1"/>
                </a:solidFill>
                <a:latin typeface="Arial"/>
                <a:ea typeface="Arial"/>
                <a:cs typeface="Arial"/>
                <a:sym typeface="Arial"/>
              </a:rPr>
              <a:t> ≠ 0</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67"/>
                                        </p:tgtEl>
                                        <p:attrNameLst>
                                          <p:attrName>style.visibility</p:attrName>
                                        </p:attrNameLst>
                                      </p:cBhvr>
                                      <p:to>
                                        <p:strVal val="visible"/>
                                      </p:to>
                                    </p:set>
                                    <p:anim calcmode="lin" valueType="num">
                                      <p:cBhvr additive="base">
                                        <p:cTn dur="500"/>
                                        <p:tgtEl>
                                          <p:spTgt spid="267"/>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66">
                                            <p:txEl>
                                              <p:pRg end="0" st="0"/>
                                            </p:txEl>
                                          </p:spTgt>
                                        </p:tgtEl>
                                        <p:attrNameLst>
                                          <p:attrName>style.visibility</p:attrName>
                                        </p:attrNameLst>
                                      </p:cBhvr>
                                      <p:to>
                                        <p:strVal val="visible"/>
                                      </p:to>
                                    </p:set>
                                    <p:anim calcmode="lin" valueType="num">
                                      <p:cBhvr additive="base">
                                        <p:cTn dur="500"/>
                                        <p:tgtEl>
                                          <p:spTgt spid="266">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66">
                                            <p:txEl>
                                              <p:pRg end="1" st="1"/>
                                            </p:txEl>
                                          </p:spTgt>
                                        </p:tgtEl>
                                        <p:attrNameLst>
                                          <p:attrName>style.visibility</p:attrName>
                                        </p:attrNameLst>
                                      </p:cBhvr>
                                      <p:to>
                                        <p:strVal val="visible"/>
                                      </p:to>
                                    </p:set>
                                    <p:anim calcmode="lin" valueType="num">
                                      <p:cBhvr additive="base">
                                        <p:cTn dur="500"/>
                                        <p:tgtEl>
                                          <p:spTgt spid="266">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66">
                                            <p:txEl>
                                              <p:pRg end="2" st="2"/>
                                            </p:txEl>
                                          </p:spTgt>
                                        </p:tgtEl>
                                        <p:attrNameLst>
                                          <p:attrName>style.visibility</p:attrName>
                                        </p:attrNameLst>
                                      </p:cBhvr>
                                      <p:to>
                                        <p:strVal val="visible"/>
                                      </p:to>
                                    </p:set>
                                    <p:anim calcmode="lin" valueType="num">
                                      <p:cBhvr additive="base">
                                        <p:cTn dur="500"/>
                                        <p:tgtEl>
                                          <p:spTgt spid="266">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66">
                                            <p:txEl>
                                              <p:pRg end="3" st="3"/>
                                            </p:txEl>
                                          </p:spTgt>
                                        </p:tgtEl>
                                        <p:attrNameLst>
                                          <p:attrName>style.visibility</p:attrName>
                                        </p:attrNameLst>
                                      </p:cBhvr>
                                      <p:to>
                                        <p:strVal val="visible"/>
                                      </p:to>
                                    </p:set>
                                    <p:anim calcmode="lin" valueType="num">
                                      <p:cBhvr additive="base">
                                        <p:cTn dur="500"/>
                                        <p:tgtEl>
                                          <p:spTgt spid="266">
                                            <p:txEl>
                                              <p:pRg end="3" st="3"/>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66">
                                            <p:txEl>
                                              <p:pRg end="4" st="4"/>
                                            </p:txEl>
                                          </p:spTgt>
                                        </p:tgtEl>
                                        <p:attrNameLst>
                                          <p:attrName>style.visibility</p:attrName>
                                        </p:attrNameLst>
                                      </p:cBhvr>
                                      <p:to>
                                        <p:strVal val="visible"/>
                                      </p:to>
                                    </p:set>
                                    <p:anim calcmode="lin" valueType="num">
                                      <p:cBhvr additive="base">
                                        <p:cTn dur="500"/>
                                        <p:tgtEl>
                                          <p:spTgt spid="266">
                                            <p:txEl>
                                              <p:pRg end="4" st="4"/>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66">
                                            <p:txEl>
                                              <p:pRg end="5" st="5"/>
                                            </p:txEl>
                                          </p:spTgt>
                                        </p:tgtEl>
                                        <p:attrNameLst>
                                          <p:attrName>style.visibility</p:attrName>
                                        </p:attrNameLst>
                                      </p:cBhvr>
                                      <p:to>
                                        <p:strVal val="visible"/>
                                      </p:to>
                                    </p:set>
                                    <p:anim calcmode="lin" valueType="num">
                                      <p:cBhvr additive="base">
                                        <p:cTn dur="500"/>
                                        <p:tgtEl>
                                          <p:spTgt spid="266">
                                            <p:txEl>
                                              <p:pRg end="5" st="5"/>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66">
                                            <p:txEl>
                                              <p:pRg end="6" st="6"/>
                                            </p:txEl>
                                          </p:spTgt>
                                        </p:tgtEl>
                                        <p:attrNameLst>
                                          <p:attrName>style.visibility</p:attrName>
                                        </p:attrNameLst>
                                      </p:cBhvr>
                                      <p:to>
                                        <p:strVal val="visible"/>
                                      </p:to>
                                    </p:set>
                                    <p:anim calcmode="lin" valueType="num">
                                      <p:cBhvr additive="base">
                                        <p:cTn dur="500"/>
                                        <p:tgtEl>
                                          <p:spTgt spid="266">
                                            <p:txEl>
                                              <p:pRg end="6" st="6"/>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68"/>
                                        </p:tgtEl>
                                        <p:attrNameLst>
                                          <p:attrName>style.visibility</p:attrName>
                                        </p:attrNameLst>
                                      </p:cBhvr>
                                      <p:to>
                                        <p:strVal val="visible"/>
                                      </p:to>
                                    </p:set>
                                    <p:anim calcmode="lin" valueType="num">
                                      <p:cBhvr additive="base">
                                        <p:cTn dur="500"/>
                                        <p:tgtEl>
                                          <p:spTgt spid="268"/>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69">
                                            <p:txEl>
                                              <p:pRg end="0" st="0"/>
                                            </p:txEl>
                                          </p:spTgt>
                                        </p:tgtEl>
                                        <p:attrNameLst>
                                          <p:attrName>style.visibility</p:attrName>
                                        </p:attrNameLst>
                                      </p:cBhvr>
                                      <p:to>
                                        <p:strVal val="visible"/>
                                      </p:to>
                                    </p:set>
                                    <p:anim calcmode="lin" valueType="num">
                                      <p:cBhvr additive="base">
                                        <p:cTn dur="500"/>
                                        <p:tgtEl>
                                          <p:spTgt spid="269">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69">
                                            <p:txEl>
                                              <p:pRg end="1" st="1"/>
                                            </p:txEl>
                                          </p:spTgt>
                                        </p:tgtEl>
                                        <p:attrNameLst>
                                          <p:attrName>style.visibility</p:attrName>
                                        </p:attrNameLst>
                                      </p:cBhvr>
                                      <p:to>
                                        <p:strVal val="visible"/>
                                      </p:to>
                                    </p:set>
                                    <p:anim calcmode="lin" valueType="num">
                                      <p:cBhvr additive="base">
                                        <p:cTn dur="500"/>
                                        <p:tgtEl>
                                          <p:spTgt spid="269">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3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4000">
                <a:latin typeface="Times New Roman"/>
                <a:ea typeface="Times New Roman"/>
                <a:cs typeface="Times New Roman"/>
                <a:sym typeface="Times New Roman"/>
              </a:rPr>
              <a:t>Modes in single mode fiber</a:t>
            </a:r>
            <a:endParaRPr/>
          </a:p>
        </p:txBody>
      </p:sp>
      <p:pic>
        <p:nvPicPr>
          <p:cNvPr id="275" name="Google Shape;275;p34"/>
          <p:cNvPicPr preferRelativeResize="0"/>
          <p:nvPr>
            <p:ph idx="1" type="body"/>
          </p:nvPr>
        </p:nvPicPr>
        <p:blipFill rotWithShape="1">
          <a:blip r:embed="rId3">
            <a:alphaModFix/>
          </a:blip>
          <a:srcRect b="0" l="0" r="0" t="0"/>
          <a:stretch/>
        </p:blipFill>
        <p:spPr>
          <a:xfrm>
            <a:off x="1905000" y="1735138"/>
            <a:ext cx="5334000" cy="4257675"/>
          </a:xfrm>
          <a:prstGeom prst="rect">
            <a:avLst/>
          </a:prstGeom>
          <a:noFill/>
          <a:ln>
            <a:noFill/>
          </a:ln>
        </p:spPr>
      </p:pic>
      <p:sp>
        <p:nvSpPr>
          <p:cNvPr id="276" name="Google Shape;276;p34"/>
          <p:cNvSpPr txBox="1"/>
          <p:nvPr>
            <p:ph idx="4294967295" type="body"/>
          </p:nvPr>
        </p:nvSpPr>
        <p:spPr>
          <a:xfrm>
            <a:off x="0" y="1535113"/>
            <a:ext cx="4040188" cy="639762"/>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Char char="•"/>
            </a:pPr>
            <a:r>
              <a:rPr lang="en-US"/>
              <a:t>LP01</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3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4000">
                <a:latin typeface="Times New Roman"/>
                <a:ea typeface="Times New Roman"/>
                <a:cs typeface="Times New Roman"/>
                <a:sym typeface="Times New Roman"/>
              </a:rPr>
              <a:t>Modes in multimode fiber</a:t>
            </a:r>
            <a:endParaRPr/>
          </a:p>
        </p:txBody>
      </p:sp>
      <p:sp>
        <p:nvSpPr>
          <p:cNvPr id="282" name="Google Shape;282;p35"/>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1"/>
              </a:buClr>
              <a:buSzPts val="2400"/>
              <a:buNone/>
            </a:pPr>
            <a:r>
              <a:rPr lang="en-US"/>
              <a:t>LP01</a:t>
            </a:r>
            <a:endParaRPr/>
          </a:p>
        </p:txBody>
      </p:sp>
      <p:pic>
        <p:nvPicPr>
          <p:cNvPr id="283" name="Google Shape;283;p35"/>
          <p:cNvPicPr preferRelativeResize="0"/>
          <p:nvPr>
            <p:ph idx="2" type="body"/>
          </p:nvPr>
        </p:nvPicPr>
        <p:blipFill rotWithShape="1">
          <a:blip r:embed="rId3">
            <a:alphaModFix/>
          </a:blip>
          <a:srcRect b="0" l="0" r="0" t="0"/>
          <a:stretch/>
        </p:blipFill>
        <p:spPr>
          <a:xfrm>
            <a:off x="457200" y="2538413"/>
            <a:ext cx="4040188" cy="3224212"/>
          </a:xfrm>
          <a:prstGeom prst="rect">
            <a:avLst/>
          </a:prstGeom>
          <a:noFill/>
          <a:ln>
            <a:noFill/>
          </a:ln>
        </p:spPr>
      </p:pic>
      <p:sp>
        <p:nvSpPr>
          <p:cNvPr id="284" name="Google Shape;284;p35"/>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1"/>
              </a:buClr>
              <a:buSzPts val="2400"/>
              <a:buNone/>
            </a:pPr>
            <a:r>
              <a:rPr lang="en-US"/>
              <a:t>LP11</a:t>
            </a:r>
            <a:endParaRPr/>
          </a:p>
        </p:txBody>
      </p:sp>
      <p:pic>
        <p:nvPicPr>
          <p:cNvPr id="285" name="Google Shape;285;p35"/>
          <p:cNvPicPr preferRelativeResize="0"/>
          <p:nvPr>
            <p:ph idx="4" type="body"/>
          </p:nvPr>
        </p:nvPicPr>
        <p:blipFill rotWithShape="1">
          <a:blip r:embed="rId4">
            <a:alphaModFix/>
          </a:blip>
          <a:srcRect b="0" l="0" r="0" t="0"/>
          <a:stretch/>
        </p:blipFill>
        <p:spPr>
          <a:xfrm>
            <a:off x="4645025" y="2635250"/>
            <a:ext cx="4041775" cy="3030538"/>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36"/>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1"/>
              </a:buClr>
              <a:buSzPts val="2400"/>
              <a:buNone/>
            </a:pPr>
            <a:r>
              <a:rPr lang="en-US"/>
              <a:t>LP21</a:t>
            </a:r>
            <a:endParaRPr/>
          </a:p>
        </p:txBody>
      </p:sp>
      <p:pic>
        <p:nvPicPr>
          <p:cNvPr id="291" name="Google Shape;291;p36"/>
          <p:cNvPicPr preferRelativeResize="0"/>
          <p:nvPr>
            <p:ph idx="2" type="body"/>
          </p:nvPr>
        </p:nvPicPr>
        <p:blipFill rotWithShape="1">
          <a:blip r:embed="rId3">
            <a:alphaModFix/>
          </a:blip>
          <a:srcRect b="0" l="0" r="0" t="0"/>
          <a:stretch/>
        </p:blipFill>
        <p:spPr>
          <a:xfrm>
            <a:off x="457200" y="2635250"/>
            <a:ext cx="4040188" cy="3030538"/>
          </a:xfrm>
          <a:prstGeom prst="rect">
            <a:avLst/>
          </a:prstGeom>
          <a:noFill/>
          <a:ln>
            <a:noFill/>
          </a:ln>
        </p:spPr>
      </p:pic>
      <p:sp>
        <p:nvSpPr>
          <p:cNvPr id="292" name="Google Shape;292;p36"/>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1"/>
              </a:buClr>
              <a:buSzPts val="2400"/>
              <a:buNone/>
            </a:pPr>
            <a:r>
              <a:rPr lang="en-US"/>
              <a:t>LP31</a:t>
            </a:r>
            <a:endParaRPr/>
          </a:p>
        </p:txBody>
      </p:sp>
      <p:pic>
        <p:nvPicPr>
          <p:cNvPr id="293" name="Google Shape;293;p36"/>
          <p:cNvPicPr preferRelativeResize="0"/>
          <p:nvPr>
            <p:ph idx="4" type="body"/>
          </p:nvPr>
        </p:nvPicPr>
        <p:blipFill rotWithShape="1">
          <a:blip r:embed="rId4">
            <a:alphaModFix/>
          </a:blip>
          <a:srcRect b="0" l="0" r="0" t="0"/>
          <a:stretch/>
        </p:blipFill>
        <p:spPr>
          <a:xfrm>
            <a:off x="4645025" y="2635250"/>
            <a:ext cx="4041775" cy="3030538"/>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37"/>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1"/>
              </a:buClr>
              <a:buSzPts val="2400"/>
              <a:buNone/>
            </a:pPr>
            <a:r>
              <a:rPr lang="en-US"/>
              <a:t>LP41</a:t>
            </a:r>
            <a:endParaRPr/>
          </a:p>
        </p:txBody>
      </p:sp>
      <p:pic>
        <p:nvPicPr>
          <p:cNvPr id="299" name="Google Shape;299;p37"/>
          <p:cNvPicPr preferRelativeResize="0"/>
          <p:nvPr>
            <p:ph idx="2" type="body"/>
          </p:nvPr>
        </p:nvPicPr>
        <p:blipFill rotWithShape="1">
          <a:blip r:embed="rId3">
            <a:alphaModFix/>
          </a:blip>
          <a:srcRect b="0" l="0" r="0" t="0"/>
          <a:stretch/>
        </p:blipFill>
        <p:spPr>
          <a:xfrm>
            <a:off x="457200" y="2635250"/>
            <a:ext cx="4040188" cy="3030538"/>
          </a:xfrm>
          <a:prstGeom prst="rect">
            <a:avLst/>
          </a:prstGeom>
          <a:noFill/>
          <a:ln>
            <a:noFill/>
          </a:ln>
        </p:spPr>
      </p:pic>
      <p:sp>
        <p:nvSpPr>
          <p:cNvPr id="300" name="Google Shape;300;p37"/>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1"/>
              </a:buClr>
              <a:buSzPts val="2400"/>
              <a:buNone/>
            </a:pPr>
            <a:r>
              <a:rPr lang="en-US"/>
              <a:t>LP71</a:t>
            </a:r>
            <a:endParaRPr/>
          </a:p>
        </p:txBody>
      </p:sp>
      <p:pic>
        <p:nvPicPr>
          <p:cNvPr id="301" name="Google Shape;301;p37"/>
          <p:cNvPicPr preferRelativeResize="0"/>
          <p:nvPr>
            <p:ph idx="4" type="body"/>
          </p:nvPr>
        </p:nvPicPr>
        <p:blipFill rotWithShape="1">
          <a:blip r:embed="rId4">
            <a:alphaModFix/>
          </a:blip>
          <a:srcRect b="0" l="0" r="0" t="0"/>
          <a:stretch/>
        </p:blipFill>
        <p:spPr>
          <a:xfrm>
            <a:off x="4645025" y="2590800"/>
            <a:ext cx="4041775" cy="3030538"/>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3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5000"/>
              </a:lnSpc>
              <a:spcBef>
                <a:spcPts val="0"/>
              </a:spcBef>
              <a:spcAft>
                <a:spcPts val="0"/>
              </a:spcAft>
              <a:buNone/>
            </a:pPr>
            <a:r>
              <a:rPr lang="en-US" sz="4000">
                <a:solidFill>
                  <a:srgbClr val="FF0000"/>
                </a:solidFill>
                <a:latin typeface="Times New Roman"/>
                <a:ea typeface="Times New Roman"/>
                <a:cs typeface="Times New Roman"/>
                <a:sym typeface="Times New Roman"/>
              </a:rPr>
              <a:t>Specifications of Optical Fiber</a:t>
            </a:r>
            <a:endParaRPr/>
          </a:p>
        </p:txBody>
      </p:sp>
      <p:sp>
        <p:nvSpPr>
          <p:cNvPr id="307" name="Google Shape;307;p38"/>
          <p:cNvSpPr txBox="1"/>
          <p:nvPr>
            <p:ph idx="1" type="body"/>
          </p:nvPr>
        </p:nvSpPr>
        <p:spPr>
          <a:xfrm>
            <a:off x="457200" y="1219200"/>
            <a:ext cx="8229600" cy="5410200"/>
          </a:xfrm>
          <a:prstGeom prst="rect">
            <a:avLst/>
          </a:prstGeom>
          <a:noFill/>
          <a:ln>
            <a:noFill/>
          </a:ln>
        </p:spPr>
        <p:txBody>
          <a:bodyPr anchorCtr="0" anchor="t" bIns="45700" lIns="91425" spcFirstLastPara="1" rIns="91425" wrap="square" tIns="45700">
            <a:noAutofit/>
          </a:bodyPr>
          <a:lstStyle/>
          <a:p>
            <a:pPr indent="-342900" lvl="0" marL="342900" rtl="0" algn="l">
              <a:lnSpc>
                <a:spcPct val="105000"/>
              </a:lnSpc>
              <a:spcBef>
                <a:spcPts val="0"/>
              </a:spcBef>
              <a:spcAft>
                <a:spcPts val="0"/>
              </a:spcAft>
              <a:buClr>
                <a:schemeClr val="dk1"/>
              </a:buClr>
              <a:buSzPts val="2400"/>
              <a:buChar char="•"/>
            </a:pPr>
            <a:r>
              <a:rPr lang="en-US" sz="2400">
                <a:latin typeface="Times New Roman"/>
                <a:ea typeface="Times New Roman"/>
                <a:cs typeface="Times New Roman"/>
                <a:sym typeface="Times New Roman"/>
              </a:rPr>
              <a:t>Attenuation</a:t>
            </a:r>
            <a:endParaRPr/>
          </a:p>
          <a:p>
            <a:pPr indent="-285750" lvl="1" marL="742950" rtl="0" algn="l">
              <a:lnSpc>
                <a:spcPct val="105000"/>
              </a:lnSpc>
              <a:spcBef>
                <a:spcPts val="480"/>
              </a:spcBef>
              <a:spcAft>
                <a:spcPts val="0"/>
              </a:spcAft>
              <a:buClr>
                <a:schemeClr val="dk1"/>
              </a:buClr>
              <a:buSzPts val="2400"/>
              <a:buChar char="–"/>
            </a:pPr>
            <a:r>
              <a:rPr lang="en-US" sz="2400">
                <a:latin typeface="Times New Roman"/>
                <a:ea typeface="Times New Roman"/>
                <a:cs typeface="Times New Roman"/>
                <a:sym typeface="Times New Roman"/>
              </a:rPr>
              <a:t>Loss of signal, measured in dB</a:t>
            </a:r>
            <a:endParaRPr/>
          </a:p>
        </p:txBody>
      </p:sp>
      <p:pic>
        <p:nvPicPr>
          <p:cNvPr descr="Image result for attenuation" id="308" name="Google Shape;308;p38"/>
          <p:cNvPicPr preferRelativeResize="0"/>
          <p:nvPr/>
        </p:nvPicPr>
        <p:blipFill rotWithShape="1">
          <a:blip r:embed="rId3">
            <a:alphaModFix/>
          </a:blip>
          <a:srcRect b="0" l="0" r="0" t="0"/>
          <a:stretch/>
        </p:blipFill>
        <p:spPr>
          <a:xfrm>
            <a:off x="1447800" y="2133599"/>
            <a:ext cx="5715000" cy="1981201"/>
          </a:xfrm>
          <a:prstGeom prst="rect">
            <a:avLst/>
          </a:prstGeom>
          <a:noFill/>
          <a:ln>
            <a:noFill/>
          </a:ln>
        </p:spPr>
      </p:pic>
      <p:pic>
        <p:nvPicPr>
          <p:cNvPr descr="Image result for attenuation" id="309" name="Google Shape;309;p38"/>
          <p:cNvPicPr preferRelativeResize="0"/>
          <p:nvPr/>
        </p:nvPicPr>
        <p:blipFill rotWithShape="1">
          <a:blip r:embed="rId4">
            <a:alphaModFix/>
          </a:blip>
          <a:srcRect b="0" l="0" r="0" t="0"/>
          <a:stretch/>
        </p:blipFill>
        <p:spPr>
          <a:xfrm>
            <a:off x="0" y="4189851"/>
            <a:ext cx="3810000" cy="2647951"/>
          </a:xfrm>
          <a:prstGeom prst="rect">
            <a:avLst/>
          </a:prstGeom>
          <a:noFill/>
          <a:ln>
            <a:noFill/>
          </a:ln>
        </p:spPr>
      </p:pic>
      <p:pic>
        <p:nvPicPr>
          <p:cNvPr descr="Image result for attenuation" id="310" name="Google Shape;310;p38"/>
          <p:cNvPicPr preferRelativeResize="0"/>
          <p:nvPr/>
        </p:nvPicPr>
        <p:blipFill rotWithShape="1">
          <a:blip r:embed="rId5">
            <a:alphaModFix/>
          </a:blip>
          <a:srcRect b="0" l="0" r="0" t="0"/>
          <a:stretch/>
        </p:blipFill>
        <p:spPr>
          <a:xfrm>
            <a:off x="3886200" y="4267200"/>
            <a:ext cx="5113421" cy="22860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3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5000"/>
              </a:lnSpc>
              <a:spcBef>
                <a:spcPts val="0"/>
              </a:spcBef>
              <a:spcAft>
                <a:spcPts val="0"/>
              </a:spcAft>
              <a:buNone/>
            </a:pPr>
            <a:r>
              <a:rPr lang="en-US" sz="4000">
                <a:solidFill>
                  <a:srgbClr val="FF0000"/>
                </a:solidFill>
                <a:latin typeface="Times New Roman"/>
                <a:ea typeface="Times New Roman"/>
                <a:cs typeface="Times New Roman"/>
                <a:sym typeface="Times New Roman"/>
              </a:rPr>
              <a:t>Specifications of Optical Fiber</a:t>
            </a:r>
            <a:endParaRPr/>
          </a:p>
        </p:txBody>
      </p:sp>
      <p:sp>
        <p:nvSpPr>
          <p:cNvPr id="316" name="Google Shape;316;p39"/>
          <p:cNvSpPr txBox="1"/>
          <p:nvPr>
            <p:ph idx="1" type="body"/>
          </p:nvPr>
        </p:nvSpPr>
        <p:spPr>
          <a:xfrm>
            <a:off x="457200" y="1219200"/>
            <a:ext cx="8229600" cy="5410200"/>
          </a:xfrm>
          <a:prstGeom prst="rect">
            <a:avLst/>
          </a:prstGeom>
          <a:noFill/>
          <a:ln>
            <a:noFill/>
          </a:ln>
        </p:spPr>
        <p:txBody>
          <a:bodyPr anchorCtr="0" anchor="t" bIns="45700" lIns="91425" spcFirstLastPara="1" rIns="91425" wrap="square" tIns="45700">
            <a:noAutofit/>
          </a:bodyPr>
          <a:lstStyle/>
          <a:p>
            <a:pPr indent="-342900" lvl="0" marL="342900" rtl="0" algn="l">
              <a:lnSpc>
                <a:spcPct val="105000"/>
              </a:lnSpc>
              <a:spcBef>
                <a:spcPts val="0"/>
              </a:spcBef>
              <a:spcAft>
                <a:spcPts val="0"/>
              </a:spcAft>
              <a:buClr>
                <a:schemeClr val="dk1"/>
              </a:buClr>
              <a:buSzPts val="2400"/>
              <a:buChar char="•"/>
            </a:pPr>
            <a:r>
              <a:rPr lang="en-US" sz="2400">
                <a:latin typeface="Times New Roman"/>
                <a:ea typeface="Times New Roman"/>
                <a:cs typeface="Times New Roman"/>
                <a:sym typeface="Times New Roman"/>
              </a:rPr>
              <a:t>Dispersion</a:t>
            </a:r>
            <a:endParaRPr/>
          </a:p>
          <a:p>
            <a:pPr indent="-285750" lvl="1" marL="742950" rtl="0" algn="l">
              <a:lnSpc>
                <a:spcPct val="105000"/>
              </a:lnSpc>
              <a:spcBef>
                <a:spcPts val="480"/>
              </a:spcBef>
              <a:spcAft>
                <a:spcPts val="0"/>
              </a:spcAft>
              <a:buClr>
                <a:schemeClr val="dk1"/>
              </a:buClr>
              <a:buSzPts val="2400"/>
              <a:buChar char="–"/>
            </a:pPr>
            <a:r>
              <a:rPr lang="en-US" sz="2400">
                <a:latin typeface="Times New Roman"/>
                <a:ea typeface="Times New Roman"/>
                <a:cs typeface="Times New Roman"/>
                <a:sym typeface="Times New Roman"/>
              </a:rPr>
              <a:t>Blurring of a signal, affects bandwidth</a:t>
            </a:r>
            <a:endParaRPr/>
          </a:p>
        </p:txBody>
      </p:sp>
      <p:pic>
        <p:nvPicPr>
          <p:cNvPr descr="Image result for signal dispersion" id="317" name="Google Shape;317;p39"/>
          <p:cNvPicPr preferRelativeResize="0"/>
          <p:nvPr/>
        </p:nvPicPr>
        <p:blipFill rotWithShape="1">
          <a:blip r:embed="rId3">
            <a:alphaModFix/>
          </a:blip>
          <a:srcRect b="0" l="0" r="0" t="0"/>
          <a:stretch/>
        </p:blipFill>
        <p:spPr>
          <a:xfrm>
            <a:off x="228600" y="2552699"/>
            <a:ext cx="5886450" cy="3848101"/>
          </a:xfrm>
          <a:prstGeom prst="rect">
            <a:avLst/>
          </a:prstGeom>
          <a:noFill/>
          <a:ln>
            <a:noFill/>
          </a:ln>
        </p:spPr>
      </p:pic>
      <p:pic>
        <p:nvPicPr>
          <p:cNvPr descr="Related image" id="318" name="Google Shape;318;p39"/>
          <p:cNvPicPr preferRelativeResize="0"/>
          <p:nvPr/>
        </p:nvPicPr>
        <p:blipFill rotWithShape="1">
          <a:blip r:embed="rId4">
            <a:alphaModFix/>
          </a:blip>
          <a:srcRect b="0" l="0" r="0" t="0"/>
          <a:stretch/>
        </p:blipFill>
        <p:spPr>
          <a:xfrm>
            <a:off x="6132492" y="3048000"/>
            <a:ext cx="2944765" cy="317653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4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5000"/>
              </a:lnSpc>
              <a:spcBef>
                <a:spcPts val="0"/>
              </a:spcBef>
              <a:spcAft>
                <a:spcPts val="0"/>
              </a:spcAft>
              <a:buNone/>
            </a:pPr>
            <a:r>
              <a:rPr lang="en-US" sz="4000">
                <a:solidFill>
                  <a:srgbClr val="FF0000"/>
                </a:solidFill>
                <a:latin typeface="Times New Roman"/>
                <a:ea typeface="Times New Roman"/>
                <a:cs typeface="Times New Roman"/>
                <a:sym typeface="Times New Roman"/>
              </a:rPr>
              <a:t>Specifications of Optical Fiber</a:t>
            </a:r>
            <a:endParaRPr/>
          </a:p>
        </p:txBody>
      </p:sp>
      <p:sp>
        <p:nvSpPr>
          <p:cNvPr id="324" name="Google Shape;324;p40"/>
          <p:cNvSpPr txBox="1"/>
          <p:nvPr>
            <p:ph idx="1" type="body"/>
          </p:nvPr>
        </p:nvSpPr>
        <p:spPr>
          <a:xfrm>
            <a:off x="457200" y="1219200"/>
            <a:ext cx="8229600" cy="5410200"/>
          </a:xfrm>
          <a:prstGeom prst="rect">
            <a:avLst/>
          </a:prstGeom>
          <a:noFill/>
          <a:ln>
            <a:noFill/>
          </a:ln>
        </p:spPr>
        <p:txBody>
          <a:bodyPr anchorCtr="0" anchor="t" bIns="45700" lIns="91425" spcFirstLastPara="1" rIns="91425" wrap="square" tIns="45700">
            <a:noAutofit/>
          </a:bodyPr>
          <a:lstStyle/>
          <a:p>
            <a:pPr indent="-342900" lvl="0" marL="342900" rtl="0" algn="l">
              <a:lnSpc>
                <a:spcPct val="105000"/>
              </a:lnSpc>
              <a:spcBef>
                <a:spcPts val="0"/>
              </a:spcBef>
              <a:spcAft>
                <a:spcPts val="0"/>
              </a:spcAft>
              <a:buClr>
                <a:schemeClr val="dk1"/>
              </a:buClr>
              <a:buSzPts val="2400"/>
              <a:buChar char="•"/>
            </a:pPr>
            <a:r>
              <a:rPr lang="en-US" sz="2400">
                <a:latin typeface="Times New Roman"/>
                <a:ea typeface="Times New Roman"/>
                <a:cs typeface="Times New Roman"/>
                <a:sym typeface="Times New Roman"/>
              </a:rPr>
              <a:t>Dispersion and attenuation </a:t>
            </a:r>
            <a:endParaRPr/>
          </a:p>
        </p:txBody>
      </p:sp>
      <p:pic>
        <p:nvPicPr>
          <p:cNvPr descr="Image result for signal dispersion" id="325" name="Google Shape;325;p40"/>
          <p:cNvPicPr preferRelativeResize="0"/>
          <p:nvPr/>
        </p:nvPicPr>
        <p:blipFill rotWithShape="1">
          <a:blip r:embed="rId3">
            <a:alphaModFix/>
          </a:blip>
          <a:srcRect b="0" l="0" r="0" t="0"/>
          <a:stretch/>
        </p:blipFill>
        <p:spPr>
          <a:xfrm>
            <a:off x="1676400" y="2438400"/>
            <a:ext cx="6477000" cy="4262439"/>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4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5000"/>
              </a:lnSpc>
              <a:spcBef>
                <a:spcPts val="0"/>
              </a:spcBef>
              <a:spcAft>
                <a:spcPts val="0"/>
              </a:spcAft>
              <a:buNone/>
            </a:pPr>
            <a:r>
              <a:rPr lang="en-US" sz="4000">
                <a:solidFill>
                  <a:srgbClr val="FF0000"/>
                </a:solidFill>
                <a:latin typeface="Times New Roman"/>
                <a:ea typeface="Times New Roman"/>
                <a:cs typeface="Times New Roman"/>
                <a:sym typeface="Times New Roman"/>
              </a:rPr>
              <a:t>Specifications of Optical Fiber</a:t>
            </a:r>
            <a:endParaRPr/>
          </a:p>
        </p:txBody>
      </p:sp>
      <p:sp>
        <p:nvSpPr>
          <p:cNvPr id="331" name="Google Shape;331;p41"/>
          <p:cNvSpPr txBox="1"/>
          <p:nvPr>
            <p:ph idx="1" type="body"/>
          </p:nvPr>
        </p:nvSpPr>
        <p:spPr>
          <a:xfrm>
            <a:off x="467528" y="1495425"/>
            <a:ext cx="8229600" cy="5029200"/>
          </a:xfrm>
          <a:prstGeom prst="rect">
            <a:avLst/>
          </a:prstGeom>
          <a:noFill/>
          <a:ln>
            <a:noFill/>
          </a:ln>
        </p:spPr>
        <p:txBody>
          <a:bodyPr anchorCtr="0" anchor="t" bIns="45700" lIns="91425" spcFirstLastPara="1" rIns="91425" wrap="square" tIns="45700">
            <a:noAutofit/>
          </a:bodyPr>
          <a:lstStyle/>
          <a:p>
            <a:pPr indent="-342900" lvl="0" marL="342900" rtl="0" algn="l">
              <a:lnSpc>
                <a:spcPct val="105000"/>
              </a:lnSpc>
              <a:spcBef>
                <a:spcPts val="0"/>
              </a:spcBef>
              <a:spcAft>
                <a:spcPts val="0"/>
              </a:spcAft>
              <a:buClr>
                <a:schemeClr val="dk1"/>
              </a:buClr>
              <a:buSzPts val="2400"/>
              <a:buChar char="•"/>
            </a:pPr>
            <a:r>
              <a:rPr lang="en-US" sz="2400">
                <a:latin typeface="Times New Roman"/>
                <a:ea typeface="Times New Roman"/>
                <a:cs typeface="Times New Roman"/>
                <a:sym typeface="Times New Roman"/>
              </a:rPr>
              <a:t>Bandwidth</a:t>
            </a:r>
            <a:endParaRPr/>
          </a:p>
          <a:p>
            <a:pPr indent="-285750" lvl="1" marL="742950" rtl="0" algn="l">
              <a:lnSpc>
                <a:spcPct val="105000"/>
              </a:lnSpc>
              <a:spcBef>
                <a:spcPts val="480"/>
              </a:spcBef>
              <a:spcAft>
                <a:spcPts val="0"/>
              </a:spcAft>
              <a:buClr>
                <a:schemeClr val="dk1"/>
              </a:buClr>
              <a:buSzPts val="2400"/>
              <a:buChar char="–"/>
            </a:pPr>
            <a:r>
              <a:rPr lang="en-US" sz="2400">
                <a:latin typeface="Times New Roman"/>
                <a:ea typeface="Times New Roman"/>
                <a:cs typeface="Times New Roman"/>
                <a:sym typeface="Times New Roman"/>
              </a:rPr>
              <a:t>The number of bits per second that can be sent through a data link</a:t>
            </a:r>
            <a:endParaRPr/>
          </a:p>
        </p:txBody>
      </p:sp>
      <p:pic>
        <p:nvPicPr>
          <p:cNvPr descr="https://upload.wikimedia.org/wikipedia/commons/thumb/f/f6/Bandwidth.svg/542px-Bandwidth.svg.png" id="332" name="Google Shape;332;p41"/>
          <p:cNvPicPr preferRelativeResize="0"/>
          <p:nvPr/>
        </p:nvPicPr>
        <p:blipFill rotWithShape="1">
          <a:blip r:embed="rId3">
            <a:alphaModFix/>
          </a:blip>
          <a:srcRect b="0" l="0" r="0" t="0"/>
          <a:stretch/>
        </p:blipFill>
        <p:spPr>
          <a:xfrm>
            <a:off x="228600" y="2895601"/>
            <a:ext cx="4119200" cy="2895600"/>
          </a:xfrm>
          <a:prstGeom prst="rect">
            <a:avLst/>
          </a:prstGeom>
          <a:noFill/>
          <a:ln>
            <a:noFill/>
          </a:ln>
        </p:spPr>
      </p:pic>
      <p:pic>
        <p:nvPicPr>
          <p:cNvPr descr="Image result for optical bandwidth" id="333" name="Google Shape;333;p41"/>
          <p:cNvPicPr preferRelativeResize="0"/>
          <p:nvPr/>
        </p:nvPicPr>
        <p:blipFill rotWithShape="1">
          <a:blip r:embed="rId4">
            <a:alphaModFix/>
          </a:blip>
          <a:srcRect b="0" l="0" r="0" t="0"/>
          <a:stretch/>
        </p:blipFill>
        <p:spPr>
          <a:xfrm>
            <a:off x="4572000" y="3009901"/>
            <a:ext cx="4457698" cy="2400299"/>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4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5000"/>
              </a:lnSpc>
              <a:spcBef>
                <a:spcPts val="0"/>
              </a:spcBef>
              <a:spcAft>
                <a:spcPts val="0"/>
              </a:spcAft>
              <a:buNone/>
            </a:pPr>
            <a:r>
              <a:rPr lang="en-US" sz="4000">
                <a:solidFill>
                  <a:srgbClr val="FF0000"/>
                </a:solidFill>
                <a:latin typeface="Times New Roman"/>
                <a:ea typeface="Times New Roman"/>
                <a:cs typeface="Times New Roman"/>
                <a:sym typeface="Times New Roman"/>
              </a:rPr>
              <a:t>Specifications of Optical Fiber</a:t>
            </a:r>
            <a:endParaRPr/>
          </a:p>
        </p:txBody>
      </p:sp>
      <p:sp>
        <p:nvSpPr>
          <p:cNvPr id="339" name="Google Shape;339;p42"/>
          <p:cNvSpPr txBox="1"/>
          <p:nvPr>
            <p:ph idx="1" type="body"/>
          </p:nvPr>
        </p:nvSpPr>
        <p:spPr>
          <a:xfrm>
            <a:off x="457200" y="1600200"/>
            <a:ext cx="8229600" cy="5029200"/>
          </a:xfrm>
          <a:prstGeom prst="rect">
            <a:avLst/>
          </a:prstGeom>
          <a:noFill/>
          <a:ln>
            <a:noFill/>
          </a:ln>
        </p:spPr>
        <p:txBody>
          <a:bodyPr anchorCtr="0" anchor="t" bIns="45700" lIns="91425" spcFirstLastPara="1" rIns="91425" wrap="square" tIns="45700">
            <a:noAutofit/>
          </a:bodyPr>
          <a:lstStyle/>
          <a:p>
            <a:pPr indent="-342900" lvl="0" marL="342900" rtl="0" algn="l">
              <a:lnSpc>
                <a:spcPct val="105000"/>
              </a:lnSpc>
              <a:spcBef>
                <a:spcPts val="0"/>
              </a:spcBef>
              <a:spcAft>
                <a:spcPts val="0"/>
              </a:spcAft>
              <a:buClr>
                <a:schemeClr val="dk1"/>
              </a:buClr>
              <a:buSzPts val="2400"/>
              <a:buChar char="•"/>
            </a:pPr>
            <a:r>
              <a:rPr lang="en-US" sz="2400">
                <a:latin typeface="Times New Roman"/>
                <a:ea typeface="Times New Roman"/>
                <a:cs typeface="Times New Roman"/>
                <a:sym typeface="Times New Roman"/>
              </a:rPr>
              <a:t>Numerical Aperture</a:t>
            </a:r>
            <a:endParaRPr/>
          </a:p>
          <a:p>
            <a:pPr indent="-285750" lvl="1" marL="742950" rtl="0" algn="l">
              <a:lnSpc>
                <a:spcPct val="105000"/>
              </a:lnSpc>
              <a:spcBef>
                <a:spcPts val="480"/>
              </a:spcBef>
              <a:spcAft>
                <a:spcPts val="0"/>
              </a:spcAft>
              <a:buClr>
                <a:schemeClr val="dk1"/>
              </a:buClr>
              <a:buSzPts val="2400"/>
              <a:buChar char="–"/>
            </a:pPr>
            <a:r>
              <a:rPr lang="en-US" sz="2400">
                <a:latin typeface="Times New Roman"/>
                <a:ea typeface="Times New Roman"/>
                <a:cs typeface="Times New Roman"/>
                <a:sym typeface="Times New Roman"/>
              </a:rPr>
              <a:t>Measures the largest angle of light that can be accepted into the core</a:t>
            </a:r>
            <a:endParaRPr/>
          </a:p>
        </p:txBody>
      </p:sp>
      <p:pic>
        <p:nvPicPr>
          <p:cNvPr descr="Image result for optical numerical aperture" id="340" name="Google Shape;340;p42"/>
          <p:cNvPicPr preferRelativeResize="0"/>
          <p:nvPr/>
        </p:nvPicPr>
        <p:blipFill rotWithShape="1">
          <a:blip r:embed="rId3">
            <a:alphaModFix/>
          </a:blip>
          <a:srcRect b="0" l="0" r="0" t="0"/>
          <a:stretch/>
        </p:blipFill>
        <p:spPr>
          <a:xfrm>
            <a:off x="1600200" y="3200399"/>
            <a:ext cx="5334000" cy="3535327"/>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pic>
        <p:nvPicPr>
          <p:cNvPr id="109" name="Google Shape;109;p16"/>
          <p:cNvPicPr preferRelativeResize="0"/>
          <p:nvPr/>
        </p:nvPicPr>
        <p:blipFill rotWithShape="1">
          <a:blip r:embed="rId3">
            <a:alphaModFix/>
          </a:blip>
          <a:srcRect b="0" l="0" r="0" t="0"/>
          <a:stretch/>
        </p:blipFill>
        <p:spPr>
          <a:xfrm>
            <a:off x="457200" y="2209800"/>
            <a:ext cx="3048000" cy="3048000"/>
          </a:xfrm>
          <a:prstGeom prst="rect">
            <a:avLst/>
          </a:prstGeom>
          <a:noFill/>
          <a:ln>
            <a:noFill/>
          </a:ln>
        </p:spPr>
      </p:pic>
      <p:pic>
        <p:nvPicPr>
          <p:cNvPr descr="Differences between 1G, 2G, 3G, 4G | Electrical Engineering World" id="110" name="Google Shape;110;p16"/>
          <p:cNvPicPr preferRelativeResize="0"/>
          <p:nvPr/>
        </p:nvPicPr>
        <p:blipFill rotWithShape="1">
          <a:blip r:embed="rId4">
            <a:alphaModFix/>
          </a:blip>
          <a:srcRect b="0" l="0" r="0" t="0"/>
          <a:stretch/>
        </p:blipFill>
        <p:spPr>
          <a:xfrm>
            <a:off x="3902242" y="1568298"/>
            <a:ext cx="4911428" cy="4206240"/>
          </a:xfrm>
          <a:prstGeom prst="rect">
            <a:avLst/>
          </a:prstGeom>
          <a:noFill/>
          <a:ln>
            <a:noFill/>
          </a:ln>
        </p:spPr>
      </p:pic>
      <p:sp>
        <p:nvSpPr>
          <p:cNvPr id="111" name="Google Shape;111;p16"/>
          <p:cNvSpPr/>
          <p:nvPr/>
        </p:nvSpPr>
        <p:spPr>
          <a:xfrm>
            <a:off x="685800" y="457200"/>
            <a:ext cx="3603872" cy="5847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en-US" sz="3200" u="none" cap="none" strike="noStrike">
                <a:solidFill>
                  <a:srgbClr val="0000CC"/>
                </a:solidFill>
                <a:latin typeface="Times New Roman"/>
                <a:ea typeface="Times New Roman"/>
                <a:cs typeface="Times New Roman"/>
                <a:sym typeface="Times New Roman"/>
              </a:rPr>
              <a:t>Mobile Generation </a:t>
            </a:r>
            <a:endParaRPr b="1" sz="3200">
              <a:solidFill>
                <a:srgbClr val="0000CC"/>
              </a:solidFill>
              <a:latin typeface="Arial"/>
              <a:ea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4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3200">
                <a:solidFill>
                  <a:srgbClr val="FF0000"/>
                </a:solidFill>
                <a:latin typeface="Times New Roman"/>
                <a:ea typeface="Times New Roman"/>
                <a:cs typeface="Times New Roman"/>
                <a:sym typeface="Times New Roman"/>
              </a:rPr>
              <a:t>The predominant losses in optic fibers are</a:t>
            </a:r>
            <a:endParaRPr/>
          </a:p>
        </p:txBody>
      </p:sp>
      <p:sp>
        <p:nvSpPr>
          <p:cNvPr id="347" name="Google Shape;347;p4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457200" lvl="0" marL="457200" rtl="0" algn="l">
              <a:spcBef>
                <a:spcPts val="0"/>
              </a:spcBef>
              <a:spcAft>
                <a:spcPts val="0"/>
              </a:spcAft>
              <a:buClr>
                <a:schemeClr val="dk1"/>
              </a:buClr>
              <a:buSzPts val="2000"/>
              <a:buFont typeface="Calibri"/>
              <a:buAutoNum type="arabicPeriod"/>
            </a:pPr>
            <a:r>
              <a:rPr lang="en-US" sz="2000">
                <a:latin typeface="Times New Roman"/>
                <a:ea typeface="Times New Roman"/>
                <a:cs typeface="Times New Roman"/>
                <a:sym typeface="Times New Roman"/>
              </a:rPr>
              <a:t>Absorption losses due to impurities in the fiber material </a:t>
            </a:r>
            <a:endParaRPr/>
          </a:p>
          <a:p>
            <a:pPr indent="-457200" lvl="0" marL="457200" rtl="0" algn="l">
              <a:spcBef>
                <a:spcPts val="400"/>
              </a:spcBef>
              <a:spcAft>
                <a:spcPts val="0"/>
              </a:spcAft>
              <a:buClr>
                <a:schemeClr val="dk1"/>
              </a:buClr>
              <a:buSzPts val="2000"/>
              <a:buFont typeface="Calibri"/>
              <a:buAutoNum type="arabicPeriod"/>
            </a:pPr>
            <a:r>
              <a:rPr lang="en-US" sz="2000">
                <a:latin typeface="Times New Roman"/>
                <a:ea typeface="Times New Roman"/>
                <a:cs typeface="Times New Roman"/>
                <a:sym typeface="Times New Roman"/>
              </a:rPr>
              <a:t>Material (or) Rayleigh scattering losses due to microscopic irregularities in the fiber</a:t>
            </a:r>
            <a:endParaRPr/>
          </a:p>
          <a:p>
            <a:pPr indent="-457200" lvl="0" marL="457200" rtl="0" algn="l">
              <a:spcBef>
                <a:spcPts val="400"/>
              </a:spcBef>
              <a:spcAft>
                <a:spcPts val="0"/>
              </a:spcAft>
              <a:buClr>
                <a:schemeClr val="dk1"/>
              </a:buClr>
              <a:buSzPts val="2000"/>
              <a:buFont typeface="Calibri"/>
              <a:buAutoNum type="arabicPeriod"/>
            </a:pPr>
            <a:r>
              <a:rPr lang="en-US" sz="2000">
                <a:latin typeface="Times New Roman"/>
                <a:ea typeface="Times New Roman"/>
                <a:cs typeface="Times New Roman"/>
                <a:sym typeface="Times New Roman"/>
              </a:rPr>
              <a:t>Chromatic (or) wavelength dispersion because of the use of a non-mono chromatic source</a:t>
            </a:r>
            <a:endParaRPr/>
          </a:p>
          <a:p>
            <a:pPr indent="-457200" lvl="0" marL="457200" rtl="0" algn="l">
              <a:spcBef>
                <a:spcPts val="400"/>
              </a:spcBef>
              <a:spcAft>
                <a:spcPts val="0"/>
              </a:spcAft>
              <a:buClr>
                <a:schemeClr val="dk1"/>
              </a:buClr>
              <a:buSzPts val="2000"/>
              <a:buFont typeface="Calibri"/>
              <a:buAutoNum type="arabicPeriod"/>
            </a:pPr>
            <a:r>
              <a:rPr lang="en-US" sz="2000">
                <a:latin typeface="Times New Roman"/>
                <a:ea typeface="Times New Roman"/>
                <a:cs typeface="Times New Roman"/>
                <a:sym typeface="Times New Roman"/>
              </a:rPr>
              <a:t>Radiation losses caused by bends and kinks in the fiber</a:t>
            </a:r>
            <a:endParaRPr/>
          </a:p>
          <a:p>
            <a:pPr indent="-457200" lvl="0" marL="457200" rtl="0" algn="l">
              <a:spcBef>
                <a:spcPts val="400"/>
              </a:spcBef>
              <a:spcAft>
                <a:spcPts val="0"/>
              </a:spcAft>
              <a:buClr>
                <a:schemeClr val="dk1"/>
              </a:buClr>
              <a:buSzPts val="2000"/>
              <a:buFont typeface="Calibri"/>
              <a:buAutoNum type="arabicPeriod"/>
            </a:pPr>
            <a:r>
              <a:rPr lang="en-US" sz="2000">
                <a:latin typeface="Times New Roman"/>
                <a:ea typeface="Times New Roman"/>
                <a:cs typeface="Times New Roman"/>
                <a:sym typeface="Times New Roman"/>
              </a:rPr>
              <a:t>Modal dispersion (or) pulse spreading due to rays taking different paths down the fiber.</a:t>
            </a:r>
            <a:endParaRPr/>
          </a:p>
          <a:p>
            <a:pPr indent="-457200" lvl="0" marL="457200" rtl="0" algn="l">
              <a:spcBef>
                <a:spcPts val="400"/>
              </a:spcBef>
              <a:spcAft>
                <a:spcPts val="0"/>
              </a:spcAft>
              <a:buClr>
                <a:schemeClr val="dk1"/>
              </a:buClr>
              <a:buSzPts val="2000"/>
              <a:buFont typeface="Calibri"/>
              <a:buAutoNum type="arabicPeriod"/>
            </a:pPr>
            <a:r>
              <a:rPr lang="en-US" sz="2000">
                <a:latin typeface="Times New Roman"/>
                <a:ea typeface="Times New Roman"/>
                <a:cs typeface="Times New Roman"/>
                <a:sym typeface="Times New Roman"/>
              </a:rPr>
              <a:t>Coupling losses caused by misalignment &amp; imperfect surface finishes</a:t>
            </a:r>
            <a:endParaRPr/>
          </a:p>
          <a:p>
            <a:pPr indent="-330200" lvl="0" marL="457200" rtl="0" algn="l">
              <a:spcBef>
                <a:spcPts val="400"/>
              </a:spcBef>
              <a:spcAft>
                <a:spcPts val="0"/>
              </a:spcAft>
              <a:buClr>
                <a:schemeClr val="dk1"/>
              </a:buClr>
              <a:buSzPts val="2000"/>
              <a:buFont typeface="Calibri"/>
              <a:buNone/>
            </a:pPr>
            <a:r>
              <a:t/>
            </a:r>
            <a:endParaRPr sz="2000">
              <a:latin typeface="Times New Roman"/>
              <a:ea typeface="Times New Roman"/>
              <a:cs typeface="Times New Roman"/>
              <a:sym typeface="Times New Roman"/>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44"/>
          <p:cNvSpPr txBox="1"/>
          <p:nvPr>
            <p:ph type="title"/>
          </p:nvPr>
        </p:nvSpPr>
        <p:spPr>
          <a:xfrm>
            <a:off x="457200" y="274638"/>
            <a:ext cx="8229600" cy="487362"/>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None/>
            </a:pPr>
            <a:r>
              <a:rPr lang="en-US" sz="4000">
                <a:solidFill>
                  <a:srgbClr val="FF0000"/>
                </a:solidFill>
                <a:latin typeface="Times New Roman"/>
                <a:ea typeface="Times New Roman"/>
                <a:cs typeface="Times New Roman"/>
                <a:sym typeface="Times New Roman"/>
              </a:rPr>
              <a:t>Attenuation </a:t>
            </a:r>
            <a:endParaRPr/>
          </a:p>
        </p:txBody>
      </p:sp>
      <p:sp>
        <p:nvSpPr>
          <p:cNvPr id="353" name="Google Shape;353;p44"/>
          <p:cNvSpPr txBox="1"/>
          <p:nvPr>
            <p:ph idx="1" type="body"/>
          </p:nvPr>
        </p:nvSpPr>
        <p:spPr>
          <a:xfrm>
            <a:off x="457200" y="990600"/>
            <a:ext cx="8229600" cy="54864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000"/>
              <a:buChar char="•"/>
            </a:pPr>
            <a:r>
              <a:rPr lang="en-US" sz="2000">
                <a:latin typeface="Times New Roman"/>
                <a:ea typeface="Times New Roman"/>
                <a:cs typeface="Times New Roman"/>
                <a:sym typeface="Times New Roman"/>
              </a:rPr>
              <a:t>Light travelling through an optical fiber exhibits a power that decreases exponentially with the distance as a result of </a:t>
            </a:r>
            <a:r>
              <a:rPr lang="en-US" sz="2000">
                <a:solidFill>
                  <a:srgbClr val="FF0000"/>
                </a:solidFill>
                <a:latin typeface="Times New Roman"/>
                <a:ea typeface="Times New Roman"/>
                <a:cs typeface="Times New Roman"/>
                <a:sym typeface="Times New Roman"/>
              </a:rPr>
              <a:t>absorption</a:t>
            </a:r>
            <a:r>
              <a:rPr lang="en-US" sz="2000">
                <a:latin typeface="Times New Roman"/>
                <a:ea typeface="Times New Roman"/>
                <a:cs typeface="Times New Roman"/>
                <a:sym typeface="Times New Roman"/>
              </a:rPr>
              <a:t> and </a:t>
            </a:r>
            <a:r>
              <a:rPr lang="en-US" sz="2000">
                <a:solidFill>
                  <a:srgbClr val="FF0000"/>
                </a:solidFill>
                <a:latin typeface="Times New Roman"/>
                <a:ea typeface="Times New Roman"/>
                <a:cs typeface="Times New Roman"/>
                <a:sym typeface="Times New Roman"/>
              </a:rPr>
              <a:t>scattering.</a:t>
            </a:r>
            <a:endParaRPr/>
          </a:p>
          <a:p>
            <a:pPr indent="-342900" lvl="0" marL="342900" rtl="0" algn="l">
              <a:spcBef>
                <a:spcPts val="400"/>
              </a:spcBef>
              <a:spcAft>
                <a:spcPts val="0"/>
              </a:spcAft>
              <a:buClr>
                <a:schemeClr val="dk1"/>
              </a:buClr>
              <a:buSzPts val="2000"/>
              <a:buChar char="•"/>
            </a:pPr>
            <a:r>
              <a:rPr lang="en-US" sz="2000">
                <a:latin typeface="Times New Roman"/>
                <a:ea typeface="Times New Roman"/>
                <a:cs typeface="Times New Roman"/>
                <a:sym typeface="Times New Roman"/>
              </a:rPr>
              <a:t>Attenuation limits the magnitude of the optical power transmitted</a:t>
            </a:r>
            <a:endParaRPr/>
          </a:p>
          <a:p>
            <a:pPr indent="-215900" lvl="0" marL="342900" rtl="0" algn="l">
              <a:spcBef>
                <a:spcPts val="400"/>
              </a:spcBef>
              <a:spcAft>
                <a:spcPts val="0"/>
              </a:spcAft>
              <a:buClr>
                <a:schemeClr val="dk1"/>
              </a:buClr>
              <a:buSzPts val="2000"/>
              <a:buNone/>
            </a:pPr>
            <a:r>
              <a:t/>
            </a:r>
            <a:endParaRPr sz="2000">
              <a:latin typeface="Times New Roman"/>
              <a:ea typeface="Times New Roman"/>
              <a:cs typeface="Times New Roman"/>
              <a:sym typeface="Times New Roman"/>
            </a:endParaRPr>
          </a:p>
          <a:p>
            <a:pPr indent="-342900" lvl="0" marL="342900" rtl="0" algn="l">
              <a:lnSpc>
                <a:spcPct val="90000"/>
              </a:lnSpc>
              <a:spcBef>
                <a:spcPts val="480"/>
              </a:spcBef>
              <a:spcAft>
                <a:spcPts val="0"/>
              </a:spcAft>
              <a:buClr>
                <a:srgbClr val="6666FF"/>
              </a:buClr>
              <a:buSzPts val="2400"/>
              <a:buChar char="•"/>
            </a:pPr>
            <a:r>
              <a:rPr b="1" lang="en-US" sz="2400">
                <a:solidFill>
                  <a:srgbClr val="6666FF"/>
                </a:solidFill>
                <a:latin typeface="Times New Roman"/>
                <a:ea typeface="Times New Roman"/>
                <a:cs typeface="Times New Roman"/>
                <a:sym typeface="Times New Roman"/>
              </a:rPr>
              <a:t>Loss Mechanisms</a:t>
            </a:r>
            <a:endParaRPr/>
          </a:p>
          <a:p>
            <a:pPr indent="-285750" lvl="1" marL="742950" rtl="0" algn="l">
              <a:lnSpc>
                <a:spcPct val="90000"/>
              </a:lnSpc>
              <a:spcBef>
                <a:spcPts val="400"/>
              </a:spcBef>
              <a:spcAft>
                <a:spcPts val="0"/>
              </a:spcAft>
              <a:buClr>
                <a:schemeClr val="dk1"/>
              </a:buClr>
              <a:buSzPts val="2000"/>
              <a:buFont typeface="Noto Sans Symbols"/>
              <a:buChar char="⮚"/>
            </a:pPr>
            <a:r>
              <a:rPr lang="en-US" sz="2000">
                <a:latin typeface="Times New Roman"/>
                <a:ea typeface="Times New Roman"/>
                <a:cs typeface="Times New Roman"/>
                <a:sym typeface="Times New Roman"/>
              </a:rPr>
              <a:t>Absorption by atomic defects</a:t>
            </a:r>
            <a:endParaRPr/>
          </a:p>
          <a:p>
            <a:pPr indent="-285750" lvl="1" marL="742950" rtl="0" algn="l">
              <a:lnSpc>
                <a:spcPct val="90000"/>
              </a:lnSpc>
              <a:spcBef>
                <a:spcPts val="400"/>
              </a:spcBef>
              <a:spcAft>
                <a:spcPts val="0"/>
              </a:spcAft>
              <a:buClr>
                <a:schemeClr val="dk1"/>
              </a:buClr>
              <a:buSzPts val="2000"/>
              <a:buFont typeface="Noto Sans Symbols"/>
              <a:buNone/>
            </a:pPr>
            <a:r>
              <a:rPr lang="en-US" sz="2000">
                <a:latin typeface="Times New Roman"/>
                <a:ea typeface="Times New Roman"/>
                <a:cs typeface="Times New Roman"/>
                <a:sym typeface="Times New Roman"/>
              </a:rPr>
              <a:t>   (missing molecules, high density clusters of atom groups or oxygen defects in the glass structure)</a:t>
            </a:r>
            <a:endParaRPr/>
          </a:p>
          <a:p>
            <a:pPr indent="-285750" lvl="1" marL="742950" rtl="0" algn="l">
              <a:lnSpc>
                <a:spcPct val="90000"/>
              </a:lnSpc>
              <a:spcBef>
                <a:spcPts val="400"/>
              </a:spcBef>
              <a:spcAft>
                <a:spcPts val="0"/>
              </a:spcAft>
              <a:buClr>
                <a:schemeClr val="dk1"/>
              </a:buClr>
              <a:buSzPts val="2000"/>
              <a:buFont typeface="Noto Sans Symbols"/>
              <a:buChar char="⮚"/>
            </a:pPr>
            <a:r>
              <a:rPr lang="en-US" sz="2000">
                <a:latin typeface="Times New Roman"/>
                <a:ea typeface="Times New Roman"/>
                <a:cs typeface="Times New Roman"/>
                <a:sym typeface="Times New Roman"/>
              </a:rPr>
              <a:t>Scattering</a:t>
            </a:r>
            <a:endParaRPr/>
          </a:p>
          <a:p>
            <a:pPr indent="-285750" lvl="1" marL="742950" rtl="0" algn="l">
              <a:lnSpc>
                <a:spcPct val="90000"/>
              </a:lnSpc>
              <a:spcBef>
                <a:spcPts val="400"/>
              </a:spcBef>
              <a:spcAft>
                <a:spcPts val="0"/>
              </a:spcAft>
              <a:buClr>
                <a:schemeClr val="dk1"/>
              </a:buClr>
              <a:buSzPts val="2000"/>
              <a:buFont typeface="Noto Sans Symbols"/>
              <a:buNone/>
            </a:pPr>
            <a:r>
              <a:rPr lang="en-US" sz="2000">
                <a:latin typeface="Times New Roman"/>
                <a:ea typeface="Times New Roman"/>
                <a:cs typeface="Times New Roman"/>
                <a:sym typeface="Times New Roman"/>
              </a:rPr>
              <a:t>   (microscopic variations in the material density, compositional fluctuations, structural  in homogeneities or defects during fiber manufacturing)</a:t>
            </a:r>
            <a:endParaRPr/>
          </a:p>
          <a:p>
            <a:pPr indent="-285750" lvl="1" marL="742950" rtl="0" algn="l">
              <a:lnSpc>
                <a:spcPct val="90000"/>
              </a:lnSpc>
              <a:spcBef>
                <a:spcPts val="400"/>
              </a:spcBef>
              <a:spcAft>
                <a:spcPts val="0"/>
              </a:spcAft>
              <a:buClr>
                <a:schemeClr val="dk1"/>
              </a:buClr>
              <a:buSzPts val="2000"/>
              <a:buFont typeface="Noto Sans Symbols"/>
              <a:buChar char="⮚"/>
            </a:pPr>
            <a:r>
              <a:rPr lang="en-US" sz="2000">
                <a:latin typeface="Times New Roman"/>
                <a:ea typeface="Times New Roman"/>
                <a:cs typeface="Times New Roman"/>
                <a:sym typeface="Times New Roman"/>
              </a:rPr>
              <a:t>Macrobending</a:t>
            </a:r>
            <a:endParaRPr/>
          </a:p>
          <a:p>
            <a:pPr indent="-285750" lvl="1" marL="742950" rtl="0" algn="l">
              <a:lnSpc>
                <a:spcPct val="90000"/>
              </a:lnSpc>
              <a:spcBef>
                <a:spcPts val="400"/>
              </a:spcBef>
              <a:spcAft>
                <a:spcPts val="0"/>
              </a:spcAft>
              <a:buClr>
                <a:schemeClr val="dk1"/>
              </a:buClr>
              <a:buSzPts val="2000"/>
              <a:buFont typeface="Noto Sans Symbols"/>
              <a:buChar char="⮚"/>
            </a:pPr>
            <a:r>
              <a:rPr lang="en-US" sz="2000">
                <a:latin typeface="Times New Roman"/>
                <a:ea typeface="Times New Roman"/>
                <a:cs typeface="Times New Roman"/>
                <a:sym typeface="Times New Roman"/>
              </a:rPr>
              <a:t>Microbending</a:t>
            </a:r>
            <a:endParaRPr/>
          </a:p>
          <a:p>
            <a:pPr indent="-215900" lvl="0" marL="342900" rtl="0" algn="l">
              <a:spcBef>
                <a:spcPts val="400"/>
              </a:spcBef>
              <a:spcAft>
                <a:spcPts val="0"/>
              </a:spcAft>
              <a:buClr>
                <a:schemeClr val="dk1"/>
              </a:buClr>
              <a:buSzPts val="2000"/>
              <a:buNone/>
            </a:pPr>
            <a:r>
              <a:t/>
            </a:r>
            <a:endParaRPr sz="2000">
              <a:latin typeface="Times New Roman"/>
              <a:ea typeface="Times New Roman"/>
              <a:cs typeface="Times New Roman"/>
              <a:sym typeface="Times New Roman"/>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p4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4000">
                <a:solidFill>
                  <a:srgbClr val="FF0000"/>
                </a:solidFill>
                <a:latin typeface="Times New Roman"/>
                <a:ea typeface="Times New Roman"/>
                <a:cs typeface="Times New Roman"/>
                <a:sym typeface="Times New Roman"/>
              </a:rPr>
              <a:t>Optical fibers - attenuation</a:t>
            </a:r>
            <a:endParaRPr/>
          </a:p>
        </p:txBody>
      </p:sp>
      <p:sp>
        <p:nvSpPr>
          <p:cNvPr id="359" name="Google Shape;359;p4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92500" lnSpcReduction="10000"/>
          </a:bodyPr>
          <a:lstStyle/>
          <a:p>
            <a:pPr indent="-342900" lvl="0" marL="342900" rtl="0" algn="l">
              <a:lnSpc>
                <a:spcPct val="90000"/>
              </a:lnSpc>
              <a:spcBef>
                <a:spcPts val="0"/>
              </a:spcBef>
              <a:spcAft>
                <a:spcPts val="0"/>
              </a:spcAft>
              <a:buClr>
                <a:schemeClr val="dk1"/>
              </a:buClr>
              <a:buSzPct val="100000"/>
              <a:buChar char="•"/>
            </a:pPr>
            <a:r>
              <a:rPr lang="en-US" sz="1800"/>
              <a:t>Traditionally two windows available:</a:t>
            </a:r>
            <a:endParaRPr/>
          </a:p>
          <a:p>
            <a:pPr indent="-285750" lvl="1" marL="742950" rtl="0" algn="l">
              <a:lnSpc>
                <a:spcPct val="90000"/>
              </a:lnSpc>
              <a:spcBef>
                <a:spcPts val="333"/>
              </a:spcBef>
              <a:spcAft>
                <a:spcPts val="0"/>
              </a:spcAft>
              <a:buClr>
                <a:schemeClr val="dk1"/>
              </a:buClr>
              <a:buSzPct val="100000"/>
              <a:buChar char="–"/>
            </a:pPr>
            <a:r>
              <a:rPr lang="en-US" sz="1800"/>
              <a:t>1.3 </a:t>
            </a:r>
            <a:r>
              <a:rPr lang="en-US" sz="1800">
                <a:latin typeface="Noto Sans Symbols"/>
                <a:ea typeface="Noto Sans Symbols"/>
                <a:cs typeface="Noto Sans Symbols"/>
                <a:sym typeface="Noto Sans Symbols"/>
              </a:rPr>
              <a:t>μ</a:t>
            </a:r>
            <a:r>
              <a:rPr lang="en-US" sz="1800"/>
              <a:t>m and 1.55 </a:t>
            </a:r>
            <a:r>
              <a:rPr lang="en-US" sz="1800">
                <a:latin typeface="Noto Sans Symbols"/>
                <a:ea typeface="Noto Sans Symbols"/>
                <a:cs typeface="Noto Sans Symbols"/>
                <a:sym typeface="Noto Sans Symbols"/>
              </a:rPr>
              <a:t>μ</a:t>
            </a:r>
            <a:r>
              <a:rPr lang="en-US" sz="1800"/>
              <a:t>m</a:t>
            </a:r>
            <a:endParaRPr/>
          </a:p>
          <a:p>
            <a:pPr indent="-342900" lvl="0" marL="342900" rtl="0" algn="l">
              <a:lnSpc>
                <a:spcPct val="90000"/>
              </a:lnSpc>
              <a:spcBef>
                <a:spcPts val="333"/>
              </a:spcBef>
              <a:spcAft>
                <a:spcPts val="0"/>
              </a:spcAft>
              <a:buClr>
                <a:schemeClr val="dk1"/>
              </a:buClr>
              <a:buSzPct val="100000"/>
              <a:buChar char="•"/>
            </a:pPr>
            <a:r>
              <a:rPr lang="en-US" sz="1800"/>
              <a:t>The lower window is used</a:t>
            </a:r>
            <a:br>
              <a:rPr lang="en-US" sz="1800"/>
            </a:br>
            <a:r>
              <a:rPr lang="en-US" sz="1800"/>
              <a:t>with Si and GaAlAs </a:t>
            </a:r>
            <a:br>
              <a:rPr lang="en-US" sz="1800"/>
            </a:br>
            <a:r>
              <a:rPr lang="en-US" sz="1800"/>
              <a:t>and the upper window </a:t>
            </a:r>
            <a:br>
              <a:rPr lang="en-US" sz="1800"/>
            </a:br>
            <a:r>
              <a:rPr lang="en-US" sz="1800"/>
              <a:t>with InGaAsP compounds</a:t>
            </a:r>
            <a:endParaRPr/>
          </a:p>
          <a:p>
            <a:pPr indent="-342900" lvl="0" marL="342900" rtl="0" algn="l">
              <a:lnSpc>
                <a:spcPct val="90000"/>
              </a:lnSpc>
              <a:spcBef>
                <a:spcPts val="333"/>
              </a:spcBef>
              <a:spcAft>
                <a:spcPts val="0"/>
              </a:spcAft>
              <a:buClr>
                <a:schemeClr val="dk1"/>
              </a:buClr>
              <a:buSzPct val="100000"/>
              <a:buChar char="•"/>
            </a:pPr>
            <a:r>
              <a:rPr lang="en-US" sz="1800"/>
              <a:t>Nowadays these attenuation windows</a:t>
            </a:r>
            <a:br>
              <a:rPr lang="en-US" sz="1800"/>
            </a:br>
            <a:r>
              <a:rPr lang="en-US" sz="1800"/>
              <a:t>no longer separate (water-spike </a:t>
            </a:r>
            <a:br>
              <a:rPr lang="en-US" sz="1800"/>
            </a:br>
            <a:r>
              <a:rPr lang="en-US" sz="1800"/>
              <a:t>attenuation</a:t>
            </a:r>
            <a:br>
              <a:rPr lang="en-US" sz="1800"/>
            </a:br>
            <a:r>
              <a:rPr lang="en-US" sz="1800"/>
              <a:t>region can be removed)</a:t>
            </a:r>
            <a:endParaRPr/>
          </a:p>
          <a:p>
            <a:pPr indent="-342900" lvl="0" marL="342900" rtl="0" algn="l">
              <a:lnSpc>
                <a:spcPct val="90000"/>
              </a:lnSpc>
              <a:spcBef>
                <a:spcPts val="333"/>
              </a:spcBef>
              <a:spcAft>
                <a:spcPts val="0"/>
              </a:spcAft>
              <a:buClr>
                <a:schemeClr val="dk1"/>
              </a:buClr>
              <a:buSzPct val="100000"/>
              <a:buChar char="•"/>
            </a:pPr>
            <a:r>
              <a:rPr lang="en-US" sz="1800"/>
              <a:t>There are </a:t>
            </a:r>
            <a:r>
              <a:rPr b="1" lang="en-US" sz="1800">
                <a:solidFill>
                  <a:srgbClr val="0000CC"/>
                </a:solidFill>
              </a:rPr>
              <a:t>single</a:t>
            </a:r>
            <a:r>
              <a:rPr lang="en-US" sz="1800"/>
              <a:t>- and </a:t>
            </a:r>
            <a:r>
              <a:rPr b="1" lang="en-US" sz="1800">
                <a:solidFill>
                  <a:srgbClr val="0000CC"/>
                </a:solidFill>
              </a:rPr>
              <a:t>monomode</a:t>
            </a:r>
            <a:br>
              <a:rPr lang="en-US" sz="1800"/>
            </a:br>
            <a:r>
              <a:rPr lang="en-US" sz="1800"/>
              <a:t>fibers that may have step or </a:t>
            </a:r>
            <a:br>
              <a:rPr lang="en-US" sz="1800"/>
            </a:br>
            <a:r>
              <a:rPr lang="en-US" sz="1800"/>
              <a:t>graded refraction index profile</a:t>
            </a:r>
            <a:endParaRPr/>
          </a:p>
          <a:p>
            <a:pPr indent="-342900" lvl="0" marL="342900" rtl="0" algn="l">
              <a:lnSpc>
                <a:spcPct val="90000"/>
              </a:lnSpc>
              <a:spcBef>
                <a:spcPts val="333"/>
              </a:spcBef>
              <a:spcAft>
                <a:spcPts val="0"/>
              </a:spcAft>
              <a:buClr>
                <a:schemeClr val="dk1"/>
              </a:buClr>
              <a:buSzPct val="100000"/>
              <a:buChar char="•"/>
            </a:pPr>
            <a:r>
              <a:rPr lang="en-US" sz="1800"/>
              <a:t>Propagation in optical fibers</a:t>
            </a:r>
            <a:br>
              <a:rPr lang="en-US" sz="1800"/>
            </a:br>
            <a:r>
              <a:rPr lang="en-US" sz="1800"/>
              <a:t>is influenced by </a:t>
            </a:r>
            <a:r>
              <a:rPr b="1" lang="en-US" sz="1800">
                <a:solidFill>
                  <a:srgbClr val="0000CC"/>
                </a:solidFill>
              </a:rPr>
              <a:t>attenuation</a:t>
            </a:r>
            <a:r>
              <a:rPr lang="en-US" sz="1800"/>
              <a:t>,</a:t>
            </a:r>
            <a:br>
              <a:rPr lang="en-US" sz="1800"/>
            </a:br>
            <a:r>
              <a:rPr b="1" lang="en-US" sz="1800">
                <a:solidFill>
                  <a:srgbClr val="0000CC"/>
                </a:solidFill>
              </a:rPr>
              <a:t>scattering</a:t>
            </a:r>
            <a:r>
              <a:rPr lang="en-US" sz="1800"/>
              <a:t>, </a:t>
            </a:r>
            <a:r>
              <a:rPr b="1" lang="en-US" sz="1800">
                <a:solidFill>
                  <a:srgbClr val="0000CC"/>
                </a:solidFill>
              </a:rPr>
              <a:t>absorption</a:t>
            </a:r>
            <a:r>
              <a:rPr lang="en-US" sz="1800"/>
              <a:t>, and </a:t>
            </a:r>
            <a:r>
              <a:rPr b="1" lang="en-US" sz="1800">
                <a:solidFill>
                  <a:srgbClr val="0000CC"/>
                </a:solidFill>
              </a:rPr>
              <a:t>dispersion</a:t>
            </a:r>
            <a:endParaRPr sz="1800"/>
          </a:p>
          <a:p>
            <a:pPr indent="-342900" lvl="0" marL="342900" rtl="0" algn="l">
              <a:lnSpc>
                <a:spcPct val="90000"/>
              </a:lnSpc>
              <a:spcBef>
                <a:spcPts val="333"/>
              </a:spcBef>
              <a:spcAft>
                <a:spcPts val="0"/>
              </a:spcAft>
              <a:buClr>
                <a:schemeClr val="dk1"/>
              </a:buClr>
              <a:buSzPct val="100000"/>
              <a:buChar char="•"/>
            </a:pPr>
            <a:r>
              <a:rPr lang="en-US" sz="1800"/>
              <a:t>In addition there are </a:t>
            </a:r>
            <a:r>
              <a:rPr b="1" lang="en-US" sz="1800">
                <a:solidFill>
                  <a:srgbClr val="0000CC"/>
                </a:solidFill>
              </a:rPr>
              <a:t>non-linear</a:t>
            </a:r>
            <a:br>
              <a:rPr lang="en-US" sz="1800"/>
            </a:br>
            <a:r>
              <a:rPr lang="en-US" sz="1800"/>
              <a:t>effects that are important in</a:t>
            </a:r>
            <a:br>
              <a:rPr lang="en-US" sz="1800"/>
            </a:br>
            <a:r>
              <a:rPr b="1" lang="en-US" sz="1800">
                <a:solidFill>
                  <a:srgbClr val="0000CC"/>
                </a:solidFill>
              </a:rPr>
              <a:t>WDM-transmission</a:t>
            </a:r>
            <a:endParaRPr sz="1800"/>
          </a:p>
          <a:p>
            <a:pPr indent="-237172" lvl="0" marL="342900" rtl="0" algn="l">
              <a:lnSpc>
                <a:spcPct val="90000"/>
              </a:lnSpc>
              <a:spcBef>
                <a:spcPts val="333"/>
              </a:spcBef>
              <a:spcAft>
                <a:spcPts val="0"/>
              </a:spcAft>
              <a:buClr>
                <a:schemeClr val="dk1"/>
              </a:buClr>
              <a:buSzPct val="100000"/>
              <a:buNone/>
            </a:pPr>
            <a:r>
              <a:t/>
            </a:r>
            <a:endParaRPr sz="1800"/>
          </a:p>
        </p:txBody>
      </p:sp>
      <p:pic>
        <p:nvPicPr>
          <p:cNvPr descr="attenuation in optical fibres" id="360" name="Google Shape;360;p45"/>
          <p:cNvPicPr preferRelativeResize="0"/>
          <p:nvPr/>
        </p:nvPicPr>
        <p:blipFill rotWithShape="1">
          <a:blip r:embed="rId3">
            <a:alphaModFix/>
          </a:blip>
          <a:srcRect b="0" l="0" r="0" t="0"/>
          <a:stretch/>
        </p:blipFill>
        <p:spPr>
          <a:xfrm>
            <a:off x="4267200" y="1143000"/>
            <a:ext cx="4584700" cy="5362575"/>
          </a:xfrm>
          <a:prstGeom prst="rect">
            <a:avLst/>
          </a:prstGeom>
          <a:noFill/>
          <a:ln>
            <a:noFill/>
          </a:ln>
        </p:spPr>
      </p:pic>
      <p:sp>
        <p:nvSpPr>
          <p:cNvPr id="361" name="Google Shape;361;p45"/>
          <p:cNvSpPr/>
          <p:nvPr/>
        </p:nvSpPr>
        <p:spPr>
          <a:xfrm>
            <a:off x="5003800" y="3213100"/>
            <a:ext cx="3744913" cy="2352675"/>
          </a:xfrm>
          <a:custGeom>
            <a:rect b="b" l="l" r="r" t="t"/>
            <a:pathLst>
              <a:path extrusionOk="0" h="1482" w="2359">
                <a:moveTo>
                  <a:pt x="0" y="0"/>
                </a:moveTo>
                <a:cubicBezTo>
                  <a:pt x="196" y="253"/>
                  <a:pt x="393" y="506"/>
                  <a:pt x="544" y="680"/>
                </a:cubicBezTo>
                <a:cubicBezTo>
                  <a:pt x="695" y="854"/>
                  <a:pt x="763" y="930"/>
                  <a:pt x="907" y="1043"/>
                </a:cubicBezTo>
                <a:cubicBezTo>
                  <a:pt x="1051" y="1156"/>
                  <a:pt x="1270" y="1293"/>
                  <a:pt x="1406" y="1361"/>
                </a:cubicBezTo>
                <a:cubicBezTo>
                  <a:pt x="1542" y="1429"/>
                  <a:pt x="1626" y="1444"/>
                  <a:pt x="1724" y="1451"/>
                </a:cubicBezTo>
                <a:cubicBezTo>
                  <a:pt x="1822" y="1458"/>
                  <a:pt x="1913" y="1482"/>
                  <a:pt x="1996" y="1406"/>
                </a:cubicBezTo>
                <a:cubicBezTo>
                  <a:pt x="2079" y="1330"/>
                  <a:pt x="2163" y="1111"/>
                  <a:pt x="2223" y="998"/>
                </a:cubicBezTo>
                <a:cubicBezTo>
                  <a:pt x="2283" y="885"/>
                  <a:pt x="2336" y="771"/>
                  <a:pt x="2359" y="726"/>
                </a:cubicBezTo>
              </a:path>
            </a:pathLst>
          </a:custGeom>
          <a:noFill/>
          <a:ln cap="flat" cmpd="sng" w="22225">
            <a:solidFill>
              <a:schemeClr val="lt1"/>
            </a:solidFill>
            <a:prstDash val="solid"/>
            <a:round/>
            <a:headEnd len="sm" w="sm" type="none"/>
            <a:tailEnd len="sm" w="sm" type="none"/>
          </a:ln>
        </p:spPr>
        <p:txBody>
          <a:bodyPr anchorCtr="0" anchor="ctr" bIns="46800" lIns="90000" spcFirstLastPara="1" rIns="90000" wrap="square" tIns="468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cxnSp>
        <p:nvCxnSpPr>
          <p:cNvPr id="362" name="Google Shape;362;p45"/>
          <p:cNvCxnSpPr/>
          <p:nvPr/>
        </p:nvCxnSpPr>
        <p:spPr>
          <a:xfrm flipH="1">
            <a:off x="6011863" y="4221163"/>
            <a:ext cx="288925" cy="215900"/>
          </a:xfrm>
          <a:prstGeom prst="straightConnector1">
            <a:avLst/>
          </a:prstGeom>
          <a:noFill/>
          <a:ln cap="flat" cmpd="sng" w="9525">
            <a:solidFill>
              <a:schemeClr val="lt1"/>
            </a:solidFill>
            <a:prstDash val="solid"/>
            <a:round/>
            <a:headEnd len="med" w="med" type="none"/>
            <a:tailEnd len="med" w="med" type="triangle"/>
          </a:ln>
        </p:spPr>
      </p:cxnSp>
      <p:sp>
        <p:nvSpPr>
          <p:cNvPr id="363" name="Google Shape;363;p45"/>
          <p:cNvSpPr txBox="1"/>
          <p:nvPr/>
        </p:nvSpPr>
        <p:spPr>
          <a:xfrm>
            <a:off x="6248400" y="4035425"/>
            <a:ext cx="454025" cy="228600"/>
          </a:xfrm>
          <a:prstGeom prst="rect">
            <a:avLst/>
          </a:prstGeom>
          <a:noFill/>
          <a:ln>
            <a:noFill/>
          </a:ln>
        </p:spPr>
        <p:txBody>
          <a:bodyPr anchorCtr="0" anchor="t" bIns="46800" lIns="90000" spcFirstLastPara="1" rIns="90000" wrap="square" tIns="46800">
            <a:spAutoFit/>
          </a:bodyPr>
          <a:lstStyle/>
          <a:p>
            <a:pPr indent="0" lvl="0" marL="0" marR="0" rtl="0" algn="l">
              <a:spcBef>
                <a:spcPts val="0"/>
              </a:spcBef>
              <a:spcAft>
                <a:spcPts val="0"/>
              </a:spcAft>
              <a:buNone/>
            </a:pPr>
            <a:r>
              <a:rPr b="1" lang="en-US" sz="900">
                <a:solidFill>
                  <a:schemeClr val="dk1"/>
                </a:solidFill>
                <a:latin typeface="Arial"/>
                <a:ea typeface="Arial"/>
                <a:cs typeface="Arial"/>
                <a:sym typeface="Arial"/>
              </a:rPr>
              <a:t>2000s</a:t>
            </a:r>
            <a:endParaRPr/>
          </a:p>
        </p:txBody>
      </p:sp>
      <p:cxnSp>
        <p:nvCxnSpPr>
          <p:cNvPr id="364" name="Google Shape;364;p45"/>
          <p:cNvCxnSpPr/>
          <p:nvPr/>
        </p:nvCxnSpPr>
        <p:spPr>
          <a:xfrm>
            <a:off x="7524750" y="3357563"/>
            <a:ext cx="0" cy="1079500"/>
          </a:xfrm>
          <a:prstGeom prst="straightConnector1">
            <a:avLst/>
          </a:prstGeom>
          <a:noFill/>
          <a:ln cap="flat" cmpd="sng" w="9525">
            <a:solidFill>
              <a:schemeClr val="lt1"/>
            </a:solidFill>
            <a:prstDash val="solid"/>
            <a:round/>
            <a:headEnd len="med" w="med" type="none"/>
            <a:tailEnd len="med" w="med" type="triangle"/>
          </a:ln>
        </p:spPr>
      </p:cxnSp>
      <p:sp>
        <p:nvSpPr>
          <p:cNvPr id="365" name="Google Shape;365;p45"/>
          <p:cNvSpPr txBox="1"/>
          <p:nvPr/>
        </p:nvSpPr>
        <p:spPr>
          <a:xfrm>
            <a:off x="7235825" y="2852738"/>
            <a:ext cx="528638" cy="396875"/>
          </a:xfrm>
          <a:prstGeom prst="rect">
            <a:avLst/>
          </a:prstGeom>
          <a:noFill/>
          <a:ln>
            <a:noFill/>
          </a:ln>
        </p:spPr>
        <p:txBody>
          <a:bodyPr anchorCtr="0" anchor="t" bIns="46800" lIns="90000" spcFirstLastPara="1" rIns="90000" wrap="square" tIns="46800">
            <a:spAutoFit/>
          </a:bodyPr>
          <a:lstStyle/>
          <a:p>
            <a:pPr indent="0" lvl="0" marL="0" marR="0" rtl="0" algn="l">
              <a:spcBef>
                <a:spcPts val="0"/>
              </a:spcBef>
              <a:spcAft>
                <a:spcPts val="0"/>
              </a:spcAft>
              <a:buNone/>
            </a:pPr>
            <a:r>
              <a:rPr b="1" lang="en-US" sz="1000">
                <a:solidFill>
                  <a:schemeClr val="dk1"/>
                </a:solidFill>
                <a:latin typeface="Arial"/>
                <a:ea typeface="Arial"/>
                <a:cs typeface="Arial"/>
                <a:sym typeface="Arial"/>
              </a:rPr>
              <a:t>Water</a:t>
            </a:r>
            <a:endParaRPr/>
          </a:p>
          <a:p>
            <a:pPr indent="0" lvl="0" marL="0" marR="0" rtl="0" algn="l">
              <a:spcBef>
                <a:spcPts val="0"/>
              </a:spcBef>
              <a:spcAft>
                <a:spcPts val="0"/>
              </a:spcAft>
              <a:buNone/>
            </a:pPr>
            <a:r>
              <a:rPr b="1" lang="en-US" sz="1000">
                <a:solidFill>
                  <a:schemeClr val="dk1"/>
                </a:solidFill>
                <a:latin typeface="Arial"/>
                <a:ea typeface="Arial"/>
                <a:cs typeface="Arial"/>
                <a:sym typeface="Arial"/>
              </a:rPr>
              <a:t>spike</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p4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None/>
            </a:pPr>
            <a:r>
              <a:rPr lang="en-US">
                <a:solidFill>
                  <a:srgbClr val="337ED8"/>
                </a:solidFill>
              </a:rPr>
              <a:t>Transmission windows</a:t>
            </a:r>
            <a:endParaRPr>
              <a:solidFill>
                <a:srgbClr val="337ED8"/>
              </a:solidFill>
            </a:endParaRPr>
          </a:p>
        </p:txBody>
      </p:sp>
      <p:graphicFrame>
        <p:nvGraphicFramePr>
          <p:cNvPr id="372" name="Google Shape;372;p46"/>
          <p:cNvGraphicFramePr/>
          <p:nvPr/>
        </p:nvGraphicFramePr>
        <p:xfrm>
          <a:off x="457200" y="1774825"/>
          <a:ext cx="3000000" cy="3000000"/>
        </p:xfrm>
        <a:graphic>
          <a:graphicData uri="http://schemas.openxmlformats.org/drawingml/2006/table">
            <a:tbl>
              <a:tblPr bandRow="1" firstRow="1">
                <a:noFill/>
                <a:tableStyleId>{A4B88ED8-F507-46F8-8700-1DF984D209B4}</a:tableStyleId>
              </a:tblPr>
              <a:tblGrid>
                <a:gridCol w="2743200"/>
                <a:gridCol w="2743200"/>
                <a:gridCol w="2743200"/>
              </a:tblGrid>
              <a:tr h="588900">
                <a:tc>
                  <a:txBody>
                    <a:bodyPr/>
                    <a:lstStyle/>
                    <a:p>
                      <a:pPr indent="0" lvl="0" marL="0" marR="0" rtl="0" algn="l">
                        <a:spcBef>
                          <a:spcPts val="0"/>
                        </a:spcBef>
                        <a:spcAft>
                          <a:spcPts val="0"/>
                        </a:spcAft>
                        <a:buNone/>
                      </a:pPr>
                      <a:r>
                        <a:rPr b="1" lang="en-US" sz="1800" u="none" cap="none" strike="noStrike">
                          <a:solidFill>
                            <a:schemeClr val="lt1"/>
                          </a:solidFill>
                          <a:latin typeface="Calibri"/>
                          <a:ea typeface="Calibri"/>
                          <a:cs typeface="Calibri"/>
                          <a:sym typeface="Calibri"/>
                        </a:rPr>
                        <a:t>Band</a:t>
                      </a:r>
                      <a:endParaRPr sz="1800"/>
                    </a:p>
                  </a:txBody>
                  <a:tcPr marT="45725" marB="45725" marR="91450" marL="91450"/>
                </a:tc>
                <a:tc>
                  <a:txBody>
                    <a:bodyPr/>
                    <a:lstStyle/>
                    <a:p>
                      <a:pPr indent="0" lvl="0" marL="0" marR="0" rtl="0" algn="l">
                        <a:spcBef>
                          <a:spcPts val="0"/>
                        </a:spcBef>
                        <a:spcAft>
                          <a:spcPts val="0"/>
                        </a:spcAft>
                        <a:buNone/>
                      </a:pPr>
                      <a:r>
                        <a:rPr b="1" lang="en-US" sz="1800">
                          <a:solidFill>
                            <a:schemeClr val="lt1"/>
                          </a:solidFill>
                          <a:latin typeface="Calibri"/>
                          <a:ea typeface="Calibri"/>
                          <a:cs typeface="Calibri"/>
                          <a:sym typeface="Calibri"/>
                        </a:rPr>
                        <a:t>Description</a:t>
                      </a:r>
                      <a:endParaRPr sz="1800"/>
                    </a:p>
                  </a:txBody>
                  <a:tcPr marT="45725" marB="45725" marR="91450" marL="91450"/>
                </a:tc>
                <a:tc>
                  <a:txBody>
                    <a:bodyPr/>
                    <a:lstStyle/>
                    <a:p>
                      <a:pPr indent="0" lvl="0" marL="0" marR="0" rtl="0" algn="l">
                        <a:spcBef>
                          <a:spcPts val="0"/>
                        </a:spcBef>
                        <a:spcAft>
                          <a:spcPts val="0"/>
                        </a:spcAft>
                        <a:buNone/>
                      </a:pPr>
                      <a:r>
                        <a:rPr b="1" lang="en-US" sz="1800">
                          <a:solidFill>
                            <a:schemeClr val="lt1"/>
                          </a:solidFill>
                          <a:latin typeface="Calibri"/>
                          <a:ea typeface="Calibri"/>
                          <a:cs typeface="Calibri"/>
                          <a:sym typeface="Calibri"/>
                        </a:rPr>
                        <a:t>Wavelength Range</a:t>
                      </a:r>
                      <a:endParaRPr sz="1800"/>
                    </a:p>
                  </a:txBody>
                  <a:tcPr marT="45725" marB="45725" marR="91450" marL="91450"/>
                </a:tc>
              </a:tr>
              <a:tr h="588900">
                <a:tc>
                  <a:txBody>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O band</a:t>
                      </a:r>
                      <a:endParaRPr sz="1800"/>
                    </a:p>
                  </a:txBody>
                  <a:tcPr marT="45725" marB="45725" marR="91450" marL="91450"/>
                </a:tc>
                <a:tc>
                  <a:txBody>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original</a:t>
                      </a:r>
                      <a:endParaRPr sz="1800"/>
                    </a:p>
                  </a:txBody>
                  <a:tcPr marT="45725" marB="45725" marR="91450" marL="91450"/>
                </a:tc>
                <a:tc>
                  <a:txBody>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1260 to 1360 nm</a:t>
                      </a:r>
                      <a:endParaRPr sz="1800"/>
                    </a:p>
                  </a:txBody>
                  <a:tcPr marT="45725" marB="45725" marR="91450" marL="91450"/>
                </a:tc>
              </a:tr>
              <a:tr h="588900">
                <a:tc>
                  <a:txBody>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E band</a:t>
                      </a:r>
                      <a:endParaRPr sz="1800"/>
                    </a:p>
                  </a:txBody>
                  <a:tcPr marT="45725" marB="45725" marR="91450" marL="91450"/>
                </a:tc>
                <a:tc>
                  <a:txBody>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extended</a:t>
                      </a:r>
                      <a:endParaRPr sz="1800"/>
                    </a:p>
                  </a:txBody>
                  <a:tcPr marT="45725" marB="45725" marR="91450" marL="91450"/>
                </a:tc>
                <a:tc>
                  <a:txBody>
                    <a:bodyPr/>
                    <a:lstStyle/>
                    <a:p>
                      <a:pPr indent="0" lvl="0" marL="0" marR="0" rtl="0" algn="l">
                        <a:lnSpc>
                          <a:spcPct val="115000"/>
                        </a:lnSpc>
                        <a:spcBef>
                          <a:spcPts val="0"/>
                        </a:spcBef>
                        <a:spcAft>
                          <a:spcPts val="0"/>
                        </a:spcAft>
                        <a:buNone/>
                      </a:pPr>
                      <a:r>
                        <a:rPr lang="en-US" sz="1800">
                          <a:solidFill>
                            <a:schemeClr val="dk1"/>
                          </a:solidFill>
                          <a:latin typeface="Calibri"/>
                          <a:ea typeface="Calibri"/>
                          <a:cs typeface="Calibri"/>
                          <a:sym typeface="Calibri"/>
                        </a:rPr>
                        <a:t>1360 to 1460 nm</a:t>
                      </a:r>
                      <a:endParaRPr sz="1800">
                        <a:latin typeface="Calibri"/>
                        <a:ea typeface="Calibri"/>
                        <a:cs typeface="Calibri"/>
                        <a:sym typeface="Calibri"/>
                      </a:endParaRPr>
                    </a:p>
                  </a:txBody>
                  <a:tcPr marT="30475" marB="30475" marR="30475" marL="30475" anchor="ctr"/>
                </a:tc>
              </a:tr>
              <a:tr h="588900">
                <a:tc>
                  <a:txBody>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S band</a:t>
                      </a:r>
                      <a:endParaRPr sz="1800"/>
                    </a:p>
                  </a:txBody>
                  <a:tcPr marT="45725" marB="45725" marR="91450" marL="91450"/>
                </a:tc>
                <a:tc>
                  <a:txBody>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short wavelengths</a:t>
                      </a:r>
                      <a:endParaRPr sz="1800"/>
                    </a:p>
                  </a:txBody>
                  <a:tcPr marT="45725" marB="45725" marR="91450" marL="91450"/>
                </a:tc>
                <a:tc>
                  <a:txBody>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1460 to 1530 nm</a:t>
                      </a:r>
                      <a:endParaRPr sz="1800"/>
                    </a:p>
                  </a:txBody>
                  <a:tcPr marT="45725" marB="45725" marR="91450" marL="91450"/>
                </a:tc>
              </a:tr>
              <a:tr h="1016450">
                <a:tc>
                  <a:txBody>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C band</a:t>
                      </a:r>
                      <a:endParaRPr sz="1800"/>
                    </a:p>
                  </a:txBody>
                  <a:tcPr marT="45725" marB="45725" marR="91450" marL="91450"/>
                </a:tc>
                <a:tc>
                  <a:txBody>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conventional ("erbium window")</a:t>
                      </a:r>
                      <a:endParaRPr sz="1800"/>
                    </a:p>
                  </a:txBody>
                  <a:tcPr marT="45725" marB="45725" marR="91450" marL="91450"/>
                </a:tc>
                <a:tc>
                  <a:txBody>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1530 to 1565 nm</a:t>
                      </a:r>
                      <a:endParaRPr sz="1800"/>
                    </a:p>
                  </a:txBody>
                  <a:tcPr marT="45725" marB="45725" marR="91450" marL="91450"/>
                </a:tc>
              </a:tr>
              <a:tr h="588900">
                <a:tc>
                  <a:txBody>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L band</a:t>
                      </a:r>
                      <a:endParaRPr sz="1800"/>
                    </a:p>
                  </a:txBody>
                  <a:tcPr marT="45725" marB="45725" marR="91450" marL="91450"/>
                </a:tc>
                <a:tc>
                  <a:txBody>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long wavelengths</a:t>
                      </a:r>
                      <a:endParaRPr sz="1800"/>
                    </a:p>
                  </a:txBody>
                  <a:tcPr marT="45725" marB="45725" marR="91450" marL="91450"/>
                </a:tc>
                <a:tc>
                  <a:txBody>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1565 to 1625 nm</a:t>
                      </a:r>
                      <a:endParaRPr sz="1800"/>
                    </a:p>
                  </a:txBody>
                  <a:tcPr marT="45725" marB="45725" marR="91450" marL="91450"/>
                </a:tc>
              </a:tr>
              <a:tr h="588900">
                <a:tc>
                  <a:txBody>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U band</a:t>
                      </a:r>
                      <a:endParaRPr sz="1800"/>
                    </a:p>
                  </a:txBody>
                  <a:tcPr marT="45725" marB="45725" marR="91450" marL="91450"/>
                </a:tc>
                <a:tc>
                  <a:txBody>
                    <a:bodyPr/>
                    <a:lstStyle/>
                    <a:p>
                      <a:pPr indent="0" lvl="0" marL="0" marR="0" rtl="0" algn="l">
                        <a:lnSpc>
                          <a:spcPct val="115000"/>
                        </a:lnSpc>
                        <a:spcBef>
                          <a:spcPts val="0"/>
                        </a:spcBef>
                        <a:spcAft>
                          <a:spcPts val="0"/>
                        </a:spcAft>
                        <a:buNone/>
                      </a:pPr>
                      <a:r>
                        <a:rPr lang="en-US" sz="1800">
                          <a:solidFill>
                            <a:srgbClr val="000000"/>
                          </a:solidFill>
                          <a:latin typeface="Arial"/>
                          <a:ea typeface="Arial"/>
                          <a:cs typeface="Arial"/>
                          <a:sym typeface="Arial"/>
                        </a:rPr>
                        <a:t>Ultra-long wavelengths</a:t>
                      </a:r>
                      <a:endParaRPr sz="1800">
                        <a:latin typeface="Calibri"/>
                        <a:ea typeface="Calibri"/>
                        <a:cs typeface="Calibri"/>
                        <a:sym typeface="Calibri"/>
                      </a:endParaRPr>
                    </a:p>
                  </a:txBody>
                  <a:tcPr marT="30475" marB="30475" marR="30475" marL="30475" anchor="ctr"/>
                </a:tc>
                <a:tc>
                  <a:txBody>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1625 to 1675 nm</a:t>
                      </a:r>
                      <a:endParaRPr sz="1800"/>
                    </a:p>
                  </a:txBody>
                  <a:tcPr marT="45725" marB="45725" marR="91450" marL="91450"/>
                </a:tc>
              </a:tr>
            </a:tbl>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p4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sz="3200"/>
              <a:t>Absorption &amp; </a:t>
            </a:r>
            <a:r>
              <a:rPr b="1" lang="en-US" sz="3200">
                <a:solidFill>
                  <a:schemeClr val="hlink"/>
                </a:solidFill>
              </a:rPr>
              <a:t>Scattering</a:t>
            </a:r>
            <a:r>
              <a:rPr b="1" lang="en-US" sz="3200"/>
              <a:t> </a:t>
            </a:r>
            <a:endParaRPr/>
          </a:p>
        </p:txBody>
      </p:sp>
      <p:sp>
        <p:nvSpPr>
          <p:cNvPr id="378" name="Google Shape;378;p4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lnSpcReduction="10000"/>
          </a:bodyPr>
          <a:lstStyle/>
          <a:p>
            <a:pPr indent="-342900" lvl="0" marL="342900" rtl="0" algn="l">
              <a:lnSpc>
                <a:spcPct val="90000"/>
              </a:lnSpc>
              <a:spcBef>
                <a:spcPts val="0"/>
              </a:spcBef>
              <a:spcAft>
                <a:spcPts val="0"/>
              </a:spcAft>
              <a:buClr>
                <a:schemeClr val="dk2"/>
              </a:buClr>
              <a:buSzPts val="2400"/>
              <a:buChar char="•"/>
            </a:pPr>
            <a:r>
              <a:rPr b="1" lang="en-US" sz="2400">
                <a:solidFill>
                  <a:schemeClr val="dk2"/>
                </a:solidFill>
              </a:rPr>
              <a:t>Three Types</a:t>
            </a:r>
            <a:endParaRPr/>
          </a:p>
          <a:p>
            <a:pPr indent="-285750" lvl="1" marL="742950" rtl="0" algn="l">
              <a:lnSpc>
                <a:spcPct val="90000"/>
              </a:lnSpc>
              <a:spcBef>
                <a:spcPts val="400"/>
              </a:spcBef>
              <a:spcAft>
                <a:spcPts val="0"/>
              </a:spcAft>
              <a:buClr>
                <a:schemeClr val="dk2"/>
              </a:buClr>
              <a:buSzPts val="2000"/>
              <a:buChar char="–"/>
            </a:pPr>
            <a:r>
              <a:rPr lang="en-US" sz="2000">
                <a:solidFill>
                  <a:schemeClr val="dk2"/>
                </a:solidFill>
              </a:rPr>
              <a:t>Intrinsic  -  UV Electronic Transitions</a:t>
            </a:r>
            <a:endParaRPr/>
          </a:p>
          <a:p>
            <a:pPr indent="-285750" lvl="1" marL="742950" rtl="0" algn="l">
              <a:lnSpc>
                <a:spcPct val="90000"/>
              </a:lnSpc>
              <a:spcBef>
                <a:spcPts val="400"/>
              </a:spcBef>
              <a:spcAft>
                <a:spcPts val="0"/>
              </a:spcAft>
              <a:buClr>
                <a:schemeClr val="dk2"/>
              </a:buClr>
              <a:buSzPts val="2000"/>
              <a:buFont typeface="Noto Sans Symbols"/>
              <a:buNone/>
            </a:pPr>
            <a:r>
              <a:rPr lang="en-US" sz="2000">
                <a:solidFill>
                  <a:schemeClr val="dk2"/>
                </a:solidFill>
              </a:rPr>
              <a:t>          	-  IR Molecular Vibrations</a:t>
            </a:r>
            <a:endParaRPr/>
          </a:p>
          <a:p>
            <a:pPr indent="-285750" lvl="1" marL="742950" rtl="0" algn="l">
              <a:lnSpc>
                <a:spcPct val="90000"/>
              </a:lnSpc>
              <a:spcBef>
                <a:spcPts val="400"/>
              </a:spcBef>
              <a:spcAft>
                <a:spcPts val="0"/>
              </a:spcAft>
              <a:buClr>
                <a:schemeClr val="dk2"/>
              </a:buClr>
              <a:buSzPts val="2000"/>
              <a:buChar char="–"/>
            </a:pPr>
            <a:r>
              <a:rPr lang="en-US" sz="2000">
                <a:solidFill>
                  <a:schemeClr val="dk2"/>
                </a:solidFill>
              </a:rPr>
              <a:t>Impurity  -  Transition Metals</a:t>
            </a:r>
            <a:endParaRPr/>
          </a:p>
          <a:p>
            <a:pPr indent="-285750" lvl="1" marL="742950" rtl="0" algn="l">
              <a:lnSpc>
                <a:spcPct val="90000"/>
              </a:lnSpc>
              <a:spcBef>
                <a:spcPts val="400"/>
              </a:spcBef>
              <a:spcAft>
                <a:spcPts val="0"/>
              </a:spcAft>
              <a:buClr>
                <a:schemeClr val="dk2"/>
              </a:buClr>
              <a:buSzPts val="2000"/>
              <a:buFont typeface="Noto Sans Symbols"/>
              <a:buNone/>
            </a:pPr>
            <a:r>
              <a:rPr lang="en-US" sz="2000">
                <a:solidFill>
                  <a:schemeClr val="dk2"/>
                </a:solidFill>
              </a:rPr>
              <a:t>			-  OH Vibration Overtones</a:t>
            </a:r>
            <a:endParaRPr/>
          </a:p>
          <a:p>
            <a:pPr indent="-285750" lvl="1" marL="742950" rtl="0" algn="l">
              <a:lnSpc>
                <a:spcPct val="90000"/>
              </a:lnSpc>
              <a:spcBef>
                <a:spcPts val="400"/>
              </a:spcBef>
              <a:spcAft>
                <a:spcPts val="0"/>
              </a:spcAft>
              <a:buClr>
                <a:schemeClr val="dk2"/>
              </a:buClr>
              <a:buSzPts val="2000"/>
              <a:buFont typeface="Noto Sans Symbols"/>
              <a:buNone/>
            </a:pPr>
            <a:r>
              <a:rPr lang="en-US" sz="2000">
                <a:solidFill>
                  <a:schemeClr val="dk2"/>
                </a:solidFill>
              </a:rPr>
              <a:t>			-   H</a:t>
            </a:r>
            <a:r>
              <a:rPr baseline="-25000" lang="en-US" sz="2000">
                <a:solidFill>
                  <a:schemeClr val="dk2"/>
                </a:solidFill>
              </a:rPr>
              <a:t>2 </a:t>
            </a:r>
            <a:r>
              <a:rPr lang="en-US" sz="2000">
                <a:solidFill>
                  <a:schemeClr val="dk2"/>
                </a:solidFill>
              </a:rPr>
              <a:t> Vibration Overtones</a:t>
            </a:r>
            <a:endParaRPr/>
          </a:p>
          <a:p>
            <a:pPr indent="-285750" lvl="1" marL="742950" rtl="0" algn="l">
              <a:lnSpc>
                <a:spcPct val="90000"/>
              </a:lnSpc>
              <a:spcBef>
                <a:spcPts val="400"/>
              </a:spcBef>
              <a:spcAft>
                <a:spcPts val="0"/>
              </a:spcAft>
              <a:buClr>
                <a:schemeClr val="dk2"/>
              </a:buClr>
              <a:buSzPts val="2000"/>
              <a:buChar char="–"/>
            </a:pPr>
            <a:r>
              <a:rPr lang="en-US" sz="2000">
                <a:solidFill>
                  <a:schemeClr val="dk2"/>
                </a:solidFill>
              </a:rPr>
              <a:t>Defects   -   Draw Induced &amp; Radiation Induced</a:t>
            </a:r>
            <a:endParaRPr/>
          </a:p>
          <a:p>
            <a:pPr indent="-285750" lvl="1" marL="742950" rtl="0" algn="l">
              <a:lnSpc>
                <a:spcPct val="90000"/>
              </a:lnSpc>
              <a:spcBef>
                <a:spcPts val="160"/>
              </a:spcBef>
              <a:spcAft>
                <a:spcPts val="0"/>
              </a:spcAft>
              <a:buClr>
                <a:schemeClr val="dk1"/>
              </a:buClr>
              <a:buSzPts val="800"/>
              <a:buFont typeface="Noto Sans Symbols"/>
              <a:buNone/>
            </a:pPr>
            <a:r>
              <a:t/>
            </a:r>
            <a:endParaRPr sz="800">
              <a:solidFill>
                <a:schemeClr val="dk2"/>
              </a:solidFill>
            </a:endParaRPr>
          </a:p>
          <a:p>
            <a:pPr indent="-342900" lvl="0" marL="342900" rtl="0" algn="l">
              <a:lnSpc>
                <a:spcPct val="90000"/>
              </a:lnSpc>
              <a:spcBef>
                <a:spcPts val="480"/>
              </a:spcBef>
              <a:spcAft>
                <a:spcPts val="0"/>
              </a:spcAft>
              <a:buClr>
                <a:schemeClr val="hlink"/>
              </a:buClr>
              <a:buSzPts val="2400"/>
              <a:buChar char="•"/>
            </a:pPr>
            <a:r>
              <a:rPr b="1" lang="en-US" sz="2400">
                <a:solidFill>
                  <a:schemeClr val="hlink"/>
                </a:solidFill>
              </a:rPr>
              <a:t>Two types</a:t>
            </a:r>
            <a:endParaRPr/>
          </a:p>
          <a:p>
            <a:pPr indent="-285750" lvl="1" marL="742950" rtl="0" algn="l">
              <a:lnSpc>
                <a:spcPct val="90000"/>
              </a:lnSpc>
              <a:spcBef>
                <a:spcPts val="400"/>
              </a:spcBef>
              <a:spcAft>
                <a:spcPts val="0"/>
              </a:spcAft>
              <a:buClr>
                <a:schemeClr val="hlink"/>
              </a:buClr>
              <a:buSzPts val="2000"/>
              <a:buChar char="–"/>
            </a:pPr>
            <a:r>
              <a:rPr lang="en-US" sz="2000">
                <a:solidFill>
                  <a:schemeClr val="hlink"/>
                </a:solidFill>
              </a:rPr>
              <a:t>Rayleigh –  Minute density fluctuations intrinsic to the </a:t>
            </a:r>
            <a:endParaRPr/>
          </a:p>
          <a:p>
            <a:pPr indent="-285750" lvl="1" marL="742950" rtl="0" algn="l">
              <a:lnSpc>
                <a:spcPct val="90000"/>
              </a:lnSpc>
              <a:spcBef>
                <a:spcPts val="400"/>
              </a:spcBef>
              <a:spcAft>
                <a:spcPts val="0"/>
              </a:spcAft>
              <a:buClr>
                <a:schemeClr val="hlink"/>
              </a:buClr>
              <a:buSzPts val="2000"/>
              <a:buFont typeface="Noto Sans Symbols"/>
              <a:buNone/>
            </a:pPr>
            <a:r>
              <a:rPr lang="en-US" sz="2000">
                <a:solidFill>
                  <a:schemeClr val="hlink"/>
                </a:solidFill>
              </a:rPr>
              <a:t>                    material</a:t>
            </a:r>
            <a:endParaRPr/>
          </a:p>
          <a:p>
            <a:pPr indent="-285750" lvl="1" marL="742950" rtl="0" algn="l">
              <a:lnSpc>
                <a:spcPct val="90000"/>
              </a:lnSpc>
              <a:spcBef>
                <a:spcPts val="400"/>
              </a:spcBef>
              <a:spcAft>
                <a:spcPts val="0"/>
              </a:spcAft>
              <a:buClr>
                <a:schemeClr val="hlink"/>
              </a:buClr>
              <a:buSzPts val="2000"/>
              <a:buFont typeface="Noto Sans Symbols"/>
              <a:buNone/>
            </a:pPr>
            <a:r>
              <a:rPr lang="en-US" sz="2000">
                <a:solidFill>
                  <a:schemeClr val="hlink"/>
                </a:solidFill>
              </a:rPr>
              <a:t>			-  Proportional to </a:t>
            </a:r>
            <a:r>
              <a:rPr lang="en-US" sz="2000">
                <a:solidFill>
                  <a:schemeClr val="hlink"/>
                </a:solidFill>
                <a:latin typeface="Times New Roman"/>
                <a:ea typeface="Times New Roman"/>
                <a:cs typeface="Times New Roman"/>
                <a:sym typeface="Times New Roman"/>
              </a:rPr>
              <a:t>λ</a:t>
            </a:r>
            <a:r>
              <a:rPr baseline="30000" lang="en-US" sz="2000">
                <a:solidFill>
                  <a:schemeClr val="hlink"/>
                </a:solidFill>
              </a:rPr>
              <a:t>-4</a:t>
            </a:r>
            <a:endParaRPr sz="2000">
              <a:solidFill>
                <a:schemeClr val="hlink"/>
              </a:solidFill>
            </a:endParaRPr>
          </a:p>
          <a:p>
            <a:pPr indent="-285750" lvl="1" marL="742950" rtl="0" algn="l">
              <a:lnSpc>
                <a:spcPct val="90000"/>
              </a:lnSpc>
              <a:spcBef>
                <a:spcPts val="400"/>
              </a:spcBef>
              <a:spcAft>
                <a:spcPts val="0"/>
              </a:spcAft>
              <a:buClr>
                <a:schemeClr val="hlink"/>
              </a:buClr>
              <a:buSzPts val="2000"/>
              <a:buChar char="–"/>
            </a:pPr>
            <a:r>
              <a:rPr lang="en-US" sz="2000">
                <a:solidFill>
                  <a:schemeClr val="hlink"/>
                </a:solidFill>
              </a:rPr>
              <a:t>Imperfections -  Bubbles, inclusions, cracks, etc.</a:t>
            </a:r>
            <a:endParaRPr/>
          </a:p>
          <a:p>
            <a:pPr indent="-285750" lvl="1" marL="742950" rtl="0" algn="l">
              <a:lnSpc>
                <a:spcPct val="90000"/>
              </a:lnSpc>
              <a:spcBef>
                <a:spcPts val="400"/>
              </a:spcBef>
              <a:spcAft>
                <a:spcPts val="0"/>
              </a:spcAft>
              <a:buClr>
                <a:schemeClr val="hlink"/>
              </a:buClr>
              <a:buSzPts val="2000"/>
              <a:buFont typeface="Noto Sans Symbols"/>
              <a:buNone/>
            </a:pPr>
            <a:r>
              <a:rPr lang="en-US" sz="2000">
                <a:solidFill>
                  <a:schemeClr val="hlink"/>
                </a:solidFill>
              </a:rPr>
              <a:t>			       -  </a:t>
            </a:r>
            <a:r>
              <a:rPr lang="en-US" sz="2000">
                <a:solidFill>
                  <a:schemeClr val="hlink"/>
                </a:solidFill>
                <a:latin typeface="Times New Roman"/>
                <a:ea typeface="Times New Roman"/>
                <a:cs typeface="Times New Roman"/>
                <a:sym typeface="Times New Roman"/>
              </a:rPr>
              <a:t>λ</a:t>
            </a:r>
            <a:r>
              <a:rPr lang="en-US" sz="2000">
                <a:solidFill>
                  <a:schemeClr val="hlink"/>
                </a:solidFill>
              </a:rPr>
              <a:t> Independent</a:t>
            </a:r>
            <a:endParaRPr sz="2000">
              <a:solidFill>
                <a:schemeClr val="hlink"/>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78">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78">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78">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78">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78">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78">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78">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78">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78">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78">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78">
                                            <p:txEl>
                                              <p:pRg end="10" st="1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78">
                                            <p:txEl>
                                              <p:pRg end="11" st="1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78">
                                            <p:txEl>
                                              <p:pRg end="12" st="1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78">
                                            <p:txEl>
                                              <p:pRg end="13" st="1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p4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3600">
                <a:solidFill>
                  <a:srgbClr val="FF0000"/>
                </a:solidFill>
                <a:latin typeface="Times New Roman"/>
                <a:ea typeface="Times New Roman"/>
                <a:cs typeface="Times New Roman"/>
                <a:sym typeface="Times New Roman"/>
              </a:rPr>
              <a:t>Dispersion</a:t>
            </a:r>
            <a:endParaRPr/>
          </a:p>
        </p:txBody>
      </p:sp>
      <p:sp>
        <p:nvSpPr>
          <p:cNvPr id="384" name="Google Shape;384;p4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92500"/>
          </a:bodyPr>
          <a:lstStyle/>
          <a:p>
            <a:pPr indent="-342900" lvl="0" marL="342900" rtl="0" algn="l">
              <a:spcBef>
                <a:spcPts val="0"/>
              </a:spcBef>
              <a:spcAft>
                <a:spcPts val="0"/>
              </a:spcAft>
              <a:buClr>
                <a:srgbClr val="6666FF"/>
              </a:buClr>
              <a:buSzPct val="100000"/>
              <a:buChar char="•"/>
            </a:pPr>
            <a:r>
              <a:rPr lang="en-US" sz="2400">
                <a:solidFill>
                  <a:srgbClr val="6666FF"/>
                </a:solidFill>
                <a:latin typeface="Times New Roman"/>
                <a:ea typeface="Times New Roman"/>
                <a:cs typeface="Times New Roman"/>
                <a:sym typeface="Times New Roman"/>
              </a:rPr>
              <a:t>When a short pulse of light travels through an optical fiber its power is “dispersed” in time so that the pulse spreads into a wider time interval. </a:t>
            </a:r>
            <a:r>
              <a:rPr lang="en-US" sz="2400">
                <a:latin typeface="Times New Roman"/>
                <a:ea typeface="Times New Roman"/>
                <a:cs typeface="Times New Roman"/>
                <a:sym typeface="Times New Roman"/>
              </a:rPr>
              <a:t>There are four sources of dispersion in optical fibers: </a:t>
            </a:r>
            <a:endParaRPr/>
          </a:p>
          <a:p>
            <a:pPr indent="-457200" lvl="0" marL="457200" rtl="0" algn="l">
              <a:spcBef>
                <a:spcPts val="444"/>
              </a:spcBef>
              <a:spcAft>
                <a:spcPts val="0"/>
              </a:spcAft>
              <a:buClr>
                <a:schemeClr val="dk1"/>
              </a:buClr>
              <a:buSzPct val="100000"/>
              <a:buFont typeface="Calibri"/>
              <a:buAutoNum type="arabicPeriod"/>
            </a:pPr>
            <a:r>
              <a:rPr lang="en-US" sz="2400">
                <a:latin typeface="Times New Roman"/>
                <a:ea typeface="Times New Roman"/>
                <a:cs typeface="Times New Roman"/>
                <a:sym typeface="Times New Roman"/>
              </a:rPr>
              <a:t>Modal dispersion .       2 .Material dispersion</a:t>
            </a:r>
            <a:endParaRPr/>
          </a:p>
          <a:p>
            <a:pPr indent="-457200" lvl="0" marL="457200" rtl="0" algn="l">
              <a:spcBef>
                <a:spcPts val="444"/>
              </a:spcBef>
              <a:spcAft>
                <a:spcPts val="0"/>
              </a:spcAft>
              <a:buClr>
                <a:schemeClr val="dk1"/>
              </a:buClr>
              <a:buSzPct val="100000"/>
              <a:buNone/>
            </a:pPr>
            <a:r>
              <a:rPr lang="en-US" sz="2400">
                <a:latin typeface="Times New Roman"/>
                <a:ea typeface="Times New Roman"/>
                <a:cs typeface="Times New Roman"/>
                <a:sym typeface="Times New Roman"/>
              </a:rPr>
              <a:t>3.  Waveguide dispersion  4 .Nonlinear dispersion</a:t>
            </a:r>
            <a:endParaRPr/>
          </a:p>
          <a:p>
            <a:pPr indent="-457200" lvl="0" marL="457200" rtl="0" algn="l">
              <a:spcBef>
                <a:spcPts val="444"/>
              </a:spcBef>
              <a:spcAft>
                <a:spcPts val="0"/>
              </a:spcAft>
              <a:buClr>
                <a:srgbClr val="FF0000"/>
              </a:buClr>
              <a:buSzPct val="100000"/>
              <a:buFont typeface="Calibri"/>
              <a:buAutoNum type="arabicPeriod"/>
            </a:pPr>
            <a:r>
              <a:rPr b="1" lang="en-US" sz="2400">
                <a:solidFill>
                  <a:srgbClr val="FF0000"/>
                </a:solidFill>
                <a:latin typeface="Times New Roman"/>
                <a:ea typeface="Times New Roman"/>
                <a:cs typeface="Times New Roman"/>
                <a:sym typeface="Times New Roman"/>
              </a:rPr>
              <a:t>Modal dispersion: </a:t>
            </a:r>
            <a:r>
              <a:rPr lang="en-US" sz="2400">
                <a:latin typeface="Times New Roman"/>
                <a:ea typeface="Times New Roman"/>
                <a:cs typeface="Times New Roman"/>
                <a:sym typeface="Times New Roman"/>
              </a:rPr>
              <a:t>modal dispersion occurs in multimode fibers as a result of the differences in the group velocities of the modes.</a:t>
            </a:r>
            <a:endParaRPr/>
          </a:p>
          <a:p>
            <a:pPr indent="-457200" lvl="0" marL="457200" rtl="0" algn="l">
              <a:spcBef>
                <a:spcPts val="444"/>
              </a:spcBef>
              <a:spcAft>
                <a:spcPts val="0"/>
              </a:spcAft>
              <a:buClr>
                <a:srgbClr val="FF0000"/>
              </a:buClr>
              <a:buSzPct val="100000"/>
              <a:buFont typeface="Calibri"/>
              <a:buAutoNum type="arabicPeriod"/>
            </a:pPr>
            <a:r>
              <a:rPr b="1" lang="en-US" sz="2400">
                <a:solidFill>
                  <a:srgbClr val="FF0000"/>
                </a:solidFill>
                <a:latin typeface="Times New Roman"/>
                <a:ea typeface="Times New Roman"/>
                <a:cs typeface="Times New Roman"/>
                <a:sym typeface="Times New Roman"/>
              </a:rPr>
              <a:t>Waveguide dispersion: </a:t>
            </a:r>
            <a:r>
              <a:rPr lang="en-US" sz="2400">
                <a:latin typeface="Times New Roman"/>
                <a:ea typeface="Times New Roman"/>
                <a:cs typeface="Times New Roman"/>
                <a:sym typeface="Times New Roman"/>
              </a:rPr>
              <a:t>the group velocities of the modes depends on the wavelength even if material dispersion is negligible. This dependence , known as waveguide dispersion.</a:t>
            </a:r>
            <a:endParaRPr/>
          </a:p>
          <a:p>
            <a:pPr indent="-316230" lvl="0" marL="457200" rtl="0" algn="l">
              <a:spcBef>
                <a:spcPts val="444"/>
              </a:spcBef>
              <a:spcAft>
                <a:spcPts val="0"/>
              </a:spcAft>
              <a:buClr>
                <a:schemeClr val="dk1"/>
              </a:buClr>
              <a:buSzPct val="100000"/>
              <a:buFont typeface="Calibri"/>
              <a:buNone/>
            </a:pPr>
            <a:r>
              <a:t/>
            </a:r>
            <a:endParaRPr sz="2400">
              <a:latin typeface="Times New Roman"/>
              <a:ea typeface="Times New Roman"/>
              <a:cs typeface="Times New Roman"/>
              <a:sym typeface="Times New Roman"/>
            </a:endParaRPr>
          </a:p>
          <a:p>
            <a:pPr indent="-316230" lvl="0" marL="457200" rtl="0" algn="l">
              <a:spcBef>
                <a:spcPts val="444"/>
              </a:spcBef>
              <a:spcAft>
                <a:spcPts val="0"/>
              </a:spcAft>
              <a:buClr>
                <a:schemeClr val="dk1"/>
              </a:buClr>
              <a:buSzPct val="100000"/>
              <a:buFont typeface="Calibri"/>
              <a:buNone/>
            </a:pPr>
            <a:r>
              <a:t/>
            </a:r>
            <a:endParaRPr sz="2400">
              <a:latin typeface="Times New Roman"/>
              <a:ea typeface="Times New Roman"/>
              <a:cs typeface="Times New Roman"/>
              <a:sym typeface="Times New Roman"/>
            </a:endParaRPr>
          </a:p>
          <a:p>
            <a:pPr indent="-154940" lvl="0" marL="342900" rtl="0" algn="l">
              <a:spcBef>
                <a:spcPts val="592"/>
              </a:spcBef>
              <a:spcAft>
                <a:spcPts val="0"/>
              </a:spcAft>
              <a:buClr>
                <a:schemeClr val="dk1"/>
              </a:buClr>
              <a:buSzPct val="100000"/>
              <a:buNone/>
            </a:pPr>
            <a:r>
              <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sp>
        <p:nvSpPr>
          <p:cNvPr id="389" name="Google Shape;389;p49"/>
          <p:cNvSpPr/>
          <p:nvPr/>
        </p:nvSpPr>
        <p:spPr>
          <a:xfrm>
            <a:off x="2771775" y="4144963"/>
            <a:ext cx="5410200" cy="2209800"/>
          </a:xfrm>
          <a:prstGeom prst="rect">
            <a:avLst/>
          </a:prstGeom>
          <a:solidFill>
            <a:srgbClr val="CCFFFF"/>
          </a:solidFill>
          <a:ln>
            <a:noFill/>
          </a:ln>
        </p:spPr>
        <p:txBody>
          <a:bodyPr anchorCtr="0" anchor="ctr" bIns="46800" lIns="90000" spcFirstLastPara="1" rIns="90000" wrap="square" tIns="468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90" name="Google Shape;390;p4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Chromatic dispersion</a:t>
            </a:r>
            <a:endParaRPr/>
          </a:p>
        </p:txBody>
      </p:sp>
      <p:sp>
        <p:nvSpPr>
          <p:cNvPr id="391" name="Google Shape;391;p49"/>
          <p:cNvSpPr/>
          <p:nvPr/>
        </p:nvSpPr>
        <p:spPr>
          <a:xfrm>
            <a:off x="533400" y="1066800"/>
            <a:ext cx="7924800" cy="5181600"/>
          </a:xfrm>
          <a:prstGeom prst="rect">
            <a:avLst/>
          </a:prstGeom>
          <a:noFill/>
          <a:ln>
            <a:noFill/>
          </a:ln>
        </p:spPr>
        <p:txBody>
          <a:bodyPr anchorCtr="0" anchor="t" bIns="46025" lIns="92075" spcFirstLastPara="1" rIns="92075" wrap="square" tIns="46025">
            <a:noAutofit/>
          </a:bodyPr>
          <a:lstStyle/>
          <a:p>
            <a:pPr indent="-342900" lvl="0" marL="342900" marR="0" rtl="0" algn="l">
              <a:spcBef>
                <a:spcPts val="0"/>
              </a:spcBef>
              <a:spcAft>
                <a:spcPts val="0"/>
              </a:spcAft>
              <a:buClr>
                <a:schemeClr val="hlink"/>
              </a:buClr>
              <a:buSzPts val="1350"/>
              <a:buFont typeface="Arial"/>
              <a:buChar char="●"/>
            </a:pPr>
            <a:r>
              <a:rPr lang="en-US" sz="1800">
                <a:solidFill>
                  <a:schemeClr val="dk1"/>
                </a:solidFill>
                <a:latin typeface="Arial"/>
                <a:ea typeface="Arial"/>
                <a:cs typeface="Arial"/>
                <a:sym typeface="Arial"/>
              </a:rPr>
              <a:t>Chromatic dispersion (or material dispersion) is produced when different frequencies of light propagate in fiber with different velocities</a:t>
            </a:r>
            <a:endParaRPr/>
          </a:p>
          <a:p>
            <a:pPr indent="-342900" lvl="0" marL="342900" marR="0" rtl="0" algn="l">
              <a:spcBef>
                <a:spcPts val="360"/>
              </a:spcBef>
              <a:spcAft>
                <a:spcPts val="0"/>
              </a:spcAft>
              <a:buClr>
                <a:schemeClr val="hlink"/>
              </a:buClr>
              <a:buSzPts val="1350"/>
              <a:buFont typeface="Arial"/>
              <a:buChar char="●"/>
            </a:pPr>
            <a:r>
              <a:rPr lang="en-US" sz="1800">
                <a:solidFill>
                  <a:schemeClr val="dk1"/>
                </a:solidFill>
                <a:latin typeface="Arial"/>
                <a:ea typeface="Arial"/>
                <a:cs typeface="Arial"/>
                <a:sym typeface="Arial"/>
              </a:rPr>
              <a:t>Therefore chromatic dispersion is larger the wider source bandwidth is. Thus it is largest for LEDs (Light Emitting Diode) and smallest for LASERs (Light Amplification by Stimulated Emission of Radiation) diodes </a:t>
            </a:r>
            <a:endParaRPr/>
          </a:p>
          <a:p>
            <a:pPr indent="-342900" lvl="0" marL="342900" marR="0" rtl="0" algn="l">
              <a:spcBef>
                <a:spcPts val="360"/>
              </a:spcBef>
              <a:spcAft>
                <a:spcPts val="0"/>
              </a:spcAft>
              <a:buClr>
                <a:schemeClr val="hlink"/>
              </a:buClr>
              <a:buSzPts val="1350"/>
              <a:buFont typeface="Arial"/>
              <a:buChar char="●"/>
            </a:pPr>
            <a:r>
              <a:rPr lang="en-US" sz="1800">
                <a:solidFill>
                  <a:schemeClr val="dk1"/>
                </a:solidFill>
                <a:latin typeface="Arial"/>
                <a:ea typeface="Arial"/>
                <a:cs typeface="Arial"/>
                <a:sym typeface="Arial"/>
              </a:rPr>
              <a:t>LED BW is about 5% of</a:t>
            </a:r>
            <a:r>
              <a:rPr i="1" lang="en-US" sz="1800">
                <a:solidFill>
                  <a:schemeClr val="dk1"/>
                </a:solidFill>
                <a:latin typeface="Noto Sans Symbols"/>
                <a:ea typeface="Noto Sans Symbols"/>
                <a:cs typeface="Noto Sans Symbols"/>
                <a:sym typeface="Noto Sans Symbols"/>
              </a:rPr>
              <a:t> λ</a:t>
            </a:r>
            <a:r>
              <a:rPr baseline="-25000" i="1" lang="en-US" sz="1800">
                <a:solidFill>
                  <a:schemeClr val="dk1"/>
                </a:solidFill>
                <a:latin typeface="Arial"/>
                <a:ea typeface="Arial"/>
                <a:cs typeface="Arial"/>
                <a:sym typeface="Arial"/>
              </a:rPr>
              <a:t>0 </a:t>
            </a:r>
            <a:r>
              <a:rPr i="1" lang="en-US" sz="1800">
                <a:solidFill>
                  <a:schemeClr val="dk1"/>
                </a:solidFill>
                <a:latin typeface="Arial"/>
                <a:ea typeface="Arial"/>
                <a:cs typeface="Arial"/>
                <a:sym typeface="Arial"/>
              </a:rPr>
              <a:t>, </a:t>
            </a:r>
            <a:r>
              <a:rPr lang="en-US" sz="1800">
                <a:solidFill>
                  <a:schemeClr val="dk1"/>
                </a:solidFill>
                <a:latin typeface="Arial"/>
                <a:ea typeface="Arial"/>
                <a:cs typeface="Arial"/>
                <a:sym typeface="Arial"/>
              </a:rPr>
              <a:t>Laser BW about 0.1 % or below of</a:t>
            </a:r>
            <a:r>
              <a:rPr i="1" lang="en-US" sz="1800">
                <a:solidFill>
                  <a:schemeClr val="dk1"/>
                </a:solidFill>
                <a:latin typeface="Noto Sans Symbols"/>
                <a:ea typeface="Noto Sans Symbols"/>
                <a:cs typeface="Noto Sans Symbols"/>
                <a:sym typeface="Noto Sans Symbols"/>
              </a:rPr>
              <a:t> λ</a:t>
            </a:r>
            <a:r>
              <a:rPr baseline="-25000" i="1" lang="en-US" sz="1800">
                <a:solidFill>
                  <a:schemeClr val="dk1"/>
                </a:solidFill>
                <a:latin typeface="Arial"/>
                <a:ea typeface="Arial"/>
                <a:cs typeface="Arial"/>
                <a:sym typeface="Arial"/>
              </a:rPr>
              <a:t>0</a:t>
            </a:r>
            <a:endParaRPr/>
          </a:p>
          <a:p>
            <a:pPr indent="-342900" lvl="0" marL="342900" marR="0" rtl="0" algn="l">
              <a:spcBef>
                <a:spcPts val="360"/>
              </a:spcBef>
              <a:spcAft>
                <a:spcPts val="0"/>
              </a:spcAft>
              <a:buClr>
                <a:schemeClr val="hlink"/>
              </a:buClr>
              <a:buSzPts val="1350"/>
              <a:buFont typeface="Arial"/>
              <a:buChar char="●"/>
            </a:pPr>
            <a:r>
              <a:rPr lang="en-US" sz="1800">
                <a:solidFill>
                  <a:schemeClr val="dk1"/>
                </a:solidFill>
                <a:latin typeface="Arial"/>
                <a:ea typeface="Arial"/>
                <a:cs typeface="Arial"/>
                <a:sym typeface="Arial"/>
              </a:rPr>
              <a:t>Optical fibers have dispersion minimum at 1.3 </a:t>
            </a:r>
            <a:r>
              <a:rPr lang="en-US" sz="1800">
                <a:solidFill>
                  <a:schemeClr val="dk1"/>
                </a:solidFill>
                <a:latin typeface="Noto Sans Symbols"/>
                <a:ea typeface="Noto Sans Symbols"/>
                <a:cs typeface="Noto Sans Symbols"/>
                <a:sym typeface="Noto Sans Symbols"/>
              </a:rPr>
              <a:t>μ</a:t>
            </a:r>
            <a:r>
              <a:rPr lang="en-US" sz="1800">
                <a:solidFill>
                  <a:schemeClr val="dk1"/>
                </a:solidFill>
                <a:latin typeface="Arial"/>
                <a:ea typeface="Arial"/>
                <a:cs typeface="Arial"/>
                <a:sym typeface="Arial"/>
              </a:rPr>
              <a:t>m but their attenuation  minimum is at 1.55 </a:t>
            </a:r>
            <a:r>
              <a:rPr lang="en-US" sz="1800">
                <a:solidFill>
                  <a:schemeClr val="dk1"/>
                </a:solidFill>
                <a:latin typeface="Noto Sans Symbols"/>
                <a:ea typeface="Noto Sans Symbols"/>
                <a:cs typeface="Noto Sans Symbols"/>
                <a:sym typeface="Noto Sans Symbols"/>
              </a:rPr>
              <a:t>μ</a:t>
            </a:r>
            <a:r>
              <a:rPr lang="en-US" sz="1800">
                <a:solidFill>
                  <a:schemeClr val="dk1"/>
                </a:solidFill>
                <a:latin typeface="Arial"/>
                <a:ea typeface="Arial"/>
                <a:cs typeface="Arial"/>
                <a:sym typeface="Arial"/>
              </a:rPr>
              <a:t>m. This gave motivation to develop dispersion shifted  fibers .</a:t>
            </a:r>
            <a:endParaRPr/>
          </a:p>
        </p:txBody>
      </p:sp>
      <p:sp>
        <p:nvSpPr>
          <p:cNvPr id="392" name="Google Shape;392;p49"/>
          <p:cNvSpPr txBox="1"/>
          <p:nvPr/>
        </p:nvSpPr>
        <p:spPr>
          <a:xfrm>
            <a:off x="2771775" y="4221163"/>
            <a:ext cx="5486400" cy="1190625"/>
          </a:xfrm>
          <a:prstGeom prst="rect">
            <a:avLst/>
          </a:prstGeom>
          <a:noFill/>
          <a:ln>
            <a:noFill/>
          </a:ln>
        </p:spPr>
        <p:txBody>
          <a:bodyPr anchorCtr="0" anchor="ctr" bIns="46800" lIns="90000" spcFirstLastPara="1" rIns="90000" wrap="square" tIns="468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Example: GaAlAs LED is used at </a:t>
            </a:r>
            <a:r>
              <a:rPr i="1" lang="en-US" sz="1800">
                <a:solidFill>
                  <a:schemeClr val="dk1"/>
                </a:solidFill>
                <a:latin typeface="Noto Sans Symbols"/>
                <a:ea typeface="Noto Sans Symbols"/>
                <a:cs typeface="Noto Sans Symbols"/>
                <a:sym typeface="Noto Sans Symbols"/>
              </a:rPr>
              <a:t>λ</a:t>
            </a:r>
            <a:r>
              <a:rPr baseline="-25000" i="1" lang="en-US" sz="1800">
                <a:solidFill>
                  <a:schemeClr val="dk1"/>
                </a:solidFill>
                <a:latin typeface="Arial"/>
                <a:ea typeface="Arial"/>
                <a:cs typeface="Arial"/>
                <a:sym typeface="Arial"/>
              </a:rPr>
              <a:t>0</a:t>
            </a:r>
            <a:r>
              <a:rPr lang="en-US" sz="1800">
                <a:solidFill>
                  <a:schemeClr val="dk1"/>
                </a:solidFill>
                <a:latin typeface="Arial"/>
                <a:ea typeface="Arial"/>
                <a:cs typeface="Arial"/>
                <a:sym typeface="Arial"/>
              </a:rPr>
              <a:t>=1 </a:t>
            </a:r>
            <a:r>
              <a:rPr lang="en-US" sz="1800">
                <a:solidFill>
                  <a:schemeClr val="dk1"/>
                </a:solidFill>
                <a:latin typeface="Noto Sans Symbols"/>
                <a:ea typeface="Noto Sans Symbols"/>
                <a:cs typeface="Noto Sans Symbols"/>
                <a:sym typeface="Noto Sans Symbols"/>
              </a:rPr>
              <a:t>μ</a:t>
            </a:r>
            <a:r>
              <a:rPr lang="en-US" sz="1800">
                <a:solidFill>
                  <a:schemeClr val="dk1"/>
                </a:solidFill>
                <a:latin typeface="Arial"/>
                <a:ea typeface="Arial"/>
                <a:cs typeface="Arial"/>
                <a:sym typeface="Arial"/>
              </a:rPr>
              <a:t>m. This source has spectral width of 40 nm and its material dispersion is </a:t>
            </a:r>
            <a:r>
              <a:rPr i="1" lang="en-US" sz="1800">
                <a:solidFill>
                  <a:schemeClr val="dk1"/>
                </a:solidFill>
                <a:latin typeface="Arial"/>
                <a:ea typeface="Arial"/>
                <a:cs typeface="Arial"/>
                <a:sym typeface="Arial"/>
              </a:rPr>
              <a:t>D</a:t>
            </a:r>
            <a:r>
              <a:rPr baseline="-25000" lang="en-US" sz="1800">
                <a:solidFill>
                  <a:schemeClr val="dk1"/>
                </a:solidFill>
                <a:latin typeface="Arial"/>
                <a:ea typeface="Arial"/>
                <a:cs typeface="Arial"/>
                <a:sym typeface="Arial"/>
              </a:rPr>
              <a:t>mat</a:t>
            </a:r>
            <a:r>
              <a:rPr lang="en-US" sz="1800">
                <a:solidFill>
                  <a:schemeClr val="dk1"/>
                </a:solidFill>
                <a:latin typeface="Arial"/>
                <a:ea typeface="Arial"/>
                <a:cs typeface="Arial"/>
                <a:sym typeface="Arial"/>
              </a:rPr>
              <a:t>(1 </a:t>
            </a:r>
            <a:r>
              <a:rPr lang="en-US" sz="1800">
                <a:solidFill>
                  <a:schemeClr val="dk1"/>
                </a:solidFill>
                <a:latin typeface="Noto Sans Symbols"/>
                <a:ea typeface="Noto Sans Symbols"/>
                <a:cs typeface="Noto Sans Symbols"/>
                <a:sym typeface="Noto Sans Symbols"/>
              </a:rPr>
              <a:t>μ</a:t>
            </a:r>
            <a:r>
              <a:rPr lang="en-US" sz="1800">
                <a:solidFill>
                  <a:schemeClr val="dk1"/>
                </a:solidFill>
                <a:latin typeface="Arial"/>
                <a:ea typeface="Arial"/>
                <a:cs typeface="Arial"/>
                <a:sym typeface="Arial"/>
              </a:rPr>
              <a:t>m)=40 ps/(nm x km). How much is its pulse spreading in 25 km distance?</a:t>
            </a:r>
            <a:endParaRPr/>
          </a:p>
        </p:txBody>
      </p:sp>
      <p:pic>
        <p:nvPicPr>
          <p:cNvPr id="393" name="Google Shape;393;p49"/>
          <p:cNvPicPr preferRelativeResize="0"/>
          <p:nvPr/>
        </p:nvPicPr>
        <p:blipFill rotWithShape="1">
          <a:blip r:embed="rId3">
            <a:alphaModFix/>
          </a:blip>
          <a:srcRect b="0" l="0" r="0" t="0"/>
          <a:stretch/>
        </p:blipFill>
        <p:spPr>
          <a:xfrm>
            <a:off x="3348038" y="5445125"/>
            <a:ext cx="3911600" cy="609600"/>
          </a:xfrm>
          <a:prstGeom prst="rect">
            <a:avLst/>
          </a:prstGeom>
          <a:noFill/>
          <a:ln>
            <a:noFill/>
          </a:ln>
        </p:spPr>
      </p:pic>
      <p:sp>
        <p:nvSpPr>
          <p:cNvPr id="394" name="Google Shape;394;p49"/>
          <p:cNvSpPr/>
          <p:nvPr/>
        </p:nvSpPr>
        <p:spPr>
          <a:xfrm>
            <a:off x="2771775" y="4144963"/>
            <a:ext cx="5334000" cy="2133600"/>
          </a:xfrm>
          <a:prstGeom prst="rect">
            <a:avLst/>
          </a:prstGeom>
          <a:noFill/>
          <a:ln>
            <a:noFill/>
          </a:ln>
        </p:spPr>
        <p:txBody>
          <a:bodyPr anchorCtr="0" anchor="ctr" bIns="46800" lIns="90000" spcFirstLastPara="1" rIns="90000" wrap="square" tIns="468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sp>
        <p:nvSpPr>
          <p:cNvPr id="399" name="Google Shape;399;p5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sz="3200"/>
              <a:t>Why Silica-Based Glass ?</a:t>
            </a:r>
            <a:endParaRPr/>
          </a:p>
        </p:txBody>
      </p:sp>
      <p:sp>
        <p:nvSpPr>
          <p:cNvPr id="400" name="Google Shape;400;p5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chemeClr val="dk1"/>
              </a:buClr>
              <a:buSzPts val="2800"/>
              <a:buChar char="•"/>
            </a:pPr>
            <a:r>
              <a:rPr lang="en-US" sz="2800"/>
              <a:t>Intrinsic low loss in NIR where Sources and detectors are available.</a:t>
            </a:r>
            <a:endParaRPr/>
          </a:p>
          <a:p>
            <a:pPr indent="-342900" lvl="0" marL="342900" rtl="0" algn="l">
              <a:lnSpc>
                <a:spcPct val="90000"/>
              </a:lnSpc>
              <a:spcBef>
                <a:spcPts val="560"/>
              </a:spcBef>
              <a:spcAft>
                <a:spcPts val="0"/>
              </a:spcAft>
              <a:buClr>
                <a:schemeClr val="dk1"/>
              </a:buClr>
              <a:buSzPts val="2800"/>
              <a:buChar char="•"/>
            </a:pPr>
            <a:r>
              <a:rPr lang="en-US" sz="2800"/>
              <a:t>Minimum in material dispersion Coincides with low loss wavelengths.</a:t>
            </a:r>
            <a:endParaRPr/>
          </a:p>
          <a:p>
            <a:pPr indent="-342900" lvl="0" marL="342900" rtl="0" algn="l">
              <a:lnSpc>
                <a:spcPct val="90000"/>
              </a:lnSpc>
              <a:spcBef>
                <a:spcPts val="560"/>
              </a:spcBef>
              <a:spcAft>
                <a:spcPts val="0"/>
              </a:spcAft>
              <a:buClr>
                <a:schemeClr val="dk1"/>
              </a:buClr>
              <a:buSzPts val="2800"/>
              <a:buChar char="•"/>
            </a:pPr>
            <a:r>
              <a:rPr lang="en-US" sz="2800"/>
              <a:t>Intrinsic high strength.</a:t>
            </a:r>
            <a:endParaRPr/>
          </a:p>
          <a:p>
            <a:pPr indent="-342900" lvl="0" marL="342900" rtl="0" algn="l">
              <a:lnSpc>
                <a:spcPct val="90000"/>
              </a:lnSpc>
              <a:spcBef>
                <a:spcPts val="560"/>
              </a:spcBef>
              <a:spcAft>
                <a:spcPts val="0"/>
              </a:spcAft>
              <a:buClr>
                <a:schemeClr val="dk1"/>
              </a:buClr>
              <a:buSzPts val="2800"/>
              <a:buChar char="•"/>
            </a:pPr>
            <a:r>
              <a:rPr lang="en-US" sz="2800"/>
              <a:t>Excellent chemical durability and stability.</a:t>
            </a:r>
            <a:endParaRPr/>
          </a:p>
          <a:p>
            <a:pPr indent="-342900" lvl="0" marL="342900" rtl="0" algn="l">
              <a:lnSpc>
                <a:spcPct val="90000"/>
              </a:lnSpc>
              <a:spcBef>
                <a:spcPts val="560"/>
              </a:spcBef>
              <a:spcAft>
                <a:spcPts val="0"/>
              </a:spcAft>
              <a:buClr>
                <a:schemeClr val="dk1"/>
              </a:buClr>
              <a:buSzPts val="2800"/>
              <a:buChar char="•"/>
            </a:pPr>
            <a:r>
              <a:rPr lang="en-US" sz="2800"/>
              <a:t>Low thermal expansion.</a:t>
            </a:r>
            <a:endParaRPr/>
          </a:p>
          <a:p>
            <a:pPr indent="-342900" lvl="0" marL="342900" rtl="0" algn="l">
              <a:lnSpc>
                <a:spcPct val="90000"/>
              </a:lnSpc>
              <a:spcBef>
                <a:spcPts val="560"/>
              </a:spcBef>
              <a:spcAft>
                <a:spcPts val="0"/>
              </a:spcAft>
              <a:buClr>
                <a:schemeClr val="dk1"/>
              </a:buClr>
              <a:buSzPts val="2800"/>
              <a:buChar char="•"/>
            </a:pPr>
            <a:r>
              <a:rPr lang="en-US" sz="2800"/>
              <a:t>High purity Chemicals available.</a:t>
            </a:r>
            <a:endParaRPr/>
          </a:p>
          <a:p>
            <a:pPr indent="-342900" lvl="0" marL="342900" rtl="0" algn="l">
              <a:lnSpc>
                <a:spcPct val="90000"/>
              </a:lnSpc>
              <a:spcBef>
                <a:spcPts val="560"/>
              </a:spcBef>
              <a:spcAft>
                <a:spcPts val="0"/>
              </a:spcAft>
              <a:buClr>
                <a:schemeClr val="dk1"/>
              </a:buClr>
              <a:buSzPts val="2800"/>
              <a:buChar char="•"/>
            </a:pPr>
            <a:r>
              <a:rPr lang="en-US" sz="2800"/>
              <a:t>Low cost and toxicity. </a:t>
            </a:r>
            <a:endParaRPr sz="2800"/>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4" name="Shape 404"/>
        <p:cNvGrpSpPr/>
        <p:nvPr/>
      </p:nvGrpSpPr>
      <p:grpSpPr>
        <a:xfrm>
          <a:off x="0" y="0"/>
          <a:ext cx="0" cy="0"/>
          <a:chOff x="0" y="0"/>
          <a:chExt cx="0" cy="0"/>
        </a:xfrm>
      </p:grpSpPr>
      <p:sp>
        <p:nvSpPr>
          <p:cNvPr id="405" name="Google Shape;405;p5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solidFill>
                  <a:srgbClr val="FF0000"/>
                </a:solidFill>
                <a:latin typeface="Times New Roman"/>
                <a:ea typeface="Times New Roman"/>
                <a:cs typeface="Times New Roman"/>
                <a:sym typeface="Times New Roman"/>
              </a:rPr>
              <a:t>Light sources </a:t>
            </a:r>
            <a:endParaRPr/>
          </a:p>
        </p:txBody>
      </p:sp>
      <p:sp>
        <p:nvSpPr>
          <p:cNvPr id="406" name="Google Shape;406;p5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rgbClr val="6666FF"/>
              </a:buClr>
              <a:buSzPts val="2000"/>
              <a:buChar char="•"/>
            </a:pPr>
            <a:r>
              <a:rPr lang="en-US" sz="2000">
                <a:solidFill>
                  <a:srgbClr val="6666FF"/>
                </a:solidFill>
                <a:latin typeface="Times New Roman"/>
                <a:ea typeface="Times New Roman"/>
                <a:cs typeface="Times New Roman"/>
                <a:sym typeface="Times New Roman"/>
              </a:rPr>
              <a:t>LED (Light Emitting Diodes)</a:t>
            </a:r>
            <a:endParaRPr/>
          </a:p>
          <a:p>
            <a:pPr indent="-457200" lvl="0" marL="457200" rtl="0" algn="l">
              <a:spcBef>
                <a:spcPts val="400"/>
              </a:spcBef>
              <a:spcAft>
                <a:spcPts val="0"/>
              </a:spcAft>
              <a:buClr>
                <a:schemeClr val="dk1"/>
              </a:buClr>
              <a:buSzPts val="2000"/>
              <a:buFont typeface="Calibri"/>
              <a:buAutoNum type="arabicPeriod"/>
            </a:pPr>
            <a:r>
              <a:rPr lang="en-US" sz="2000">
                <a:latin typeface="Times New Roman"/>
                <a:ea typeface="Times New Roman"/>
                <a:cs typeface="Times New Roman"/>
                <a:sym typeface="Times New Roman"/>
              </a:rPr>
              <a:t>Made from material such as AlGaAs (or) AlGaP</a:t>
            </a:r>
            <a:endParaRPr sz="2000">
              <a:latin typeface="Times New Roman"/>
              <a:ea typeface="Times New Roman"/>
              <a:cs typeface="Times New Roman"/>
              <a:sym typeface="Times New Roman"/>
            </a:endParaRPr>
          </a:p>
          <a:p>
            <a:pPr indent="-457200" lvl="0" marL="457200" rtl="0" algn="l">
              <a:spcBef>
                <a:spcPts val="400"/>
              </a:spcBef>
              <a:spcAft>
                <a:spcPts val="0"/>
              </a:spcAft>
              <a:buClr>
                <a:schemeClr val="dk1"/>
              </a:buClr>
              <a:buSzPts val="2000"/>
              <a:buFont typeface="Calibri"/>
              <a:buAutoNum type="arabicPeriod"/>
            </a:pPr>
            <a:r>
              <a:rPr lang="en-US" sz="2000">
                <a:latin typeface="Times New Roman"/>
                <a:ea typeface="Times New Roman"/>
                <a:cs typeface="Times New Roman"/>
                <a:sym typeface="Times New Roman"/>
              </a:rPr>
              <a:t>Light is emitted when electrons and holes recombines </a:t>
            </a:r>
            <a:endParaRPr/>
          </a:p>
          <a:p>
            <a:pPr indent="-457200" lvl="0" marL="457200" rtl="0" algn="l">
              <a:spcBef>
                <a:spcPts val="400"/>
              </a:spcBef>
              <a:spcAft>
                <a:spcPts val="0"/>
              </a:spcAft>
              <a:buClr>
                <a:schemeClr val="dk1"/>
              </a:buClr>
              <a:buSzPts val="2000"/>
              <a:buFont typeface="Calibri"/>
              <a:buAutoNum type="arabicPeriod"/>
            </a:pPr>
            <a:r>
              <a:rPr lang="en-US" sz="2000">
                <a:latin typeface="Times New Roman"/>
                <a:ea typeface="Times New Roman"/>
                <a:cs typeface="Times New Roman"/>
                <a:sym typeface="Times New Roman"/>
              </a:rPr>
              <a:t>Either surface emitting (or) edge emitting</a:t>
            </a:r>
            <a:endParaRPr/>
          </a:p>
          <a:p>
            <a:pPr indent="-457200" lvl="0" marL="457200" rtl="0" algn="l">
              <a:spcBef>
                <a:spcPts val="400"/>
              </a:spcBef>
              <a:spcAft>
                <a:spcPts val="0"/>
              </a:spcAft>
              <a:buClr>
                <a:srgbClr val="6666FF"/>
              </a:buClr>
              <a:buSzPts val="2000"/>
              <a:buChar char="•"/>
            </a:pPr>
            <a:r>
              <a:rPr lang="en-US" sz="2000">
                <a:solidFill>
                  <a:srgbClr val="6666FF"/>
                </a:solidFill>
                <a:latin typeface="Times New Roman"/>
                <a:ea typeface="Times New Roman"/>
                <a:cs typeface="Times New Roman"/>
                <a:sym typeface="Times New Roman"/>
              </a:rPr>
              <a:t>Injection Laser Diodes (ILD)</a:t>
            </a:r>
            <a:endParaRPr/>
          </a:p>
          <a:p>
            <a:pPr indent="-457200" lvl="0" marL="457200" rtl="0" algn="l">
              <a:spcBef>
                <a:spcPts val="400"/>
              </a:spcBef>
              <a:spcAft>
                <a:spcPts val="0"/>
              </a:spcAft>
              <a:buClr>
                <a:schemeClr val="dk1"/>
              </a:buClr>
              <a:buSzPts val="2000"/>
              <a:buFont typeface="Calibri"/>
              <a:buAutoNum type="arabicPeriod"/>
            </a:pPr>
            <a:r>
              <a:rPr lang="en-US" sz="2000">
                <a:latin typeface="Times New Roman"/>
                <a:ea typeface="Times New Roman"/>
                <a:cs typeface="Times New Roman"/>
                <a:sym typeface="Times New Roman"/>
              </a:rPr>
              <a:t>Similar in construction as LED except </a:t>
            </a:r>
            <a:r>
              <a:rPr lang="en-US" sz="2000">
                <a:solidFill>
                  <a:srgbClr val="FF0000"/>
                </a:solidFill>
                <a:latin typeface="Times New Roman"/>
                <a:ea typeface="Times New Roman"/>
                <a:cs typeface="Times New Roman"/>
                <a:sym typeface="Times New Roman"/>
              </a:rPr>
              <a:t>ends are highly polished to reflect photons back and fourth</a:t>
            </a:r>
            <a:endParaRPr/>
          </a:p>
          <a:p>
            <a:pPr indent="-457200" lvl="0" marL="457200" rtl="0" algn="l">
              <a:spcBef>
                <a:spcPts val="400"/>
              </a:spcBef>
              <a:spcAft>
                <a:spcPts val="0"/>
              </a:spcAft>
              <a:buClr>
                <a:schemeClr val="dk1"/>
              </a:buClr>
              <a:buSzPts val="2000"/>
              <a:buFont typeface="Arial"/>
              <a:buNone/>
            </a:pPr>
            <a:r>
              <a:t/>
            </a:r>
            <a:endParaRPr sz="2000">
              <a:latin typeface="Times New Roman"/>
              <a:ea typeface="Times New Roman"/>
              <a:cs typeface="Times New Roman"/>
              <a:sym typeface="Times New Roman"/>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0" name="Shape 410"/>
        <p:cNvGrpSpPr/>
        <p:nvPr/>
      </p:nvGrpSpPr>
      <p:grpSpPr>
        <a:xfrm>
          <a:off x="0" y="0"/>
          <a:ext cx="0" cy="0"/>
          <a:chOff x="0" y="0"/>
          <a:chExt cx="0" cy="0"/>
        </a:xfrm>
      </p:grpSpPr>
      <p:sp>
        <p:nvSpPr>
          <p:cNvPr id="411" name="Google Shape;411;p5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4000">
                <a:solidFill>
                  <a:srgbClr val="FF0000"/>
                </a:solidFill>
                <a:latin typeface="Times New Roman"/>
                <a:ea typeface="Times New Roman"/>
                <a:cs typeface="Times New Roman"/>
                <a:sym typeface="Times New Roman"/>
              </a:rPr>
              <a:t>Light Detectors</a:t>
            </a:r>
            <a:endParaRPr/>
          </a:p>
        </p:txBody>
      </p:sp>
      <p:sp>
        <p:nvSpPr>
          <p:cNvPr id="412" name="Google Shape;412;p5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rgbClr val="6666FF"/>
              </a:buClr>
              <a:buSzPts val="2000"/>
              <a:buChar char="•"/>
            </a:pPr>
            <a:r>
              <a:rPr lang="en-US" sz="2000">
                <a:solidFill>
                  <a:srgbClr val="6666FF"/>
                </a:solidFill>
                <a:latin typeface="Times New Roman"/>
                <a:ea typeface="Times New Roman"/>
                <a:cs typeface="Times New Roman"/>
                <a:sym typeface="Times New Roman"/>
              </a:rPr>
              <a:t>PIN diodes</a:t>
            </a:r>
            <a:endParaRPr/>
          </a:p>
          <a:p>
            <a:pPr indent="-457200" lvl="0" marL="457200" rtl="0" algn="l">
              <a:spcBef>
                <a:spcPts val="400"/>
              </a:spcBef>
              <a:spcAft>
                <a:spcPts val="0"/>
              </a:spcAft>
              <a:buClr>
                <a:schemeClr val="dk1"/>
              </a:buClr>
              <a:buSzPts val="2000"/>
              <a:buFont typeface="Calibri"/>
              <a:buAutoNum type="arabicPeriod"/>
            </a:pPr>
            <a:r>
              <a:rPr lang="en-US" sz="2000">
                <a:latin typeface="Times New Roman"/>
                <a:ea typeface="Times New Roman"/>
                <a:cs typeface="Times New Roman"/>
                <a:sym typeface="Times New Roman"/>
              </a:rPr>
              <a:t>Photons are absorbed in the intrinsic layers</a:t>
            </a:r>
            <a:endParaRPr/>
          </a:p>
          <a:p>
            <a:pPr indent="-457200" lvl="0" marL="457200" rtl="0" algn="l">
              <a:spcBef>
                <a:spcPts val="400"/>
              </a:spcBef>
              <a:spcAft>
                <a:spcPts val="0"/>
              </a:spcAft>
              <a:buClr>
                <a:schemeClr val="dk1"/>
              </a:buClr>
              <a:buSzPts val="2000"/>
              <a:buFont typeface="Calibri"/>
              <a:buAutoNum type="arabicPeriod"/>
            </a:pPr>
            <a:r>
              <a:rPr lang="en-US" sz="2000">
                <a:latin typeface="Times New Roman"/>
                <a:ea typeface="Times New Roman"/>
                <a:cs typeface="Times New Roman"/>
                <a:sym typeface="Times New Roman"/>
              </a:rPr>
              <a:t>Sufficient energy is added to generate carriers in the depletion layer for current to flow through the device</a:t>
            </a:r>
            <a:endParaRPr/>
          </a:p>
          <a:p>
            <a:pPr indent="-457200" lvl="0" marL="457200" rtl="0" algn="l">
              <a:spcBef>
                <a:spcPts val="400"/>
              </a:spcBef>
              <a:spcAft>
                <a:spcPts val="0"/>
              </a:spcAft>
              <a:buClr>
                <a:srgbClr val="6666FF"/>
              </a:buClr>
              <a:buSzPts val="2000"/>
              <a:buChar char="•"/>
            </a:pPr>
            <a:r>
              <a:rPr lang="en-US" sz="2000">
                <a:solidFill>
                  <a:srgbClr val="6666FF"/>
                </a:solidFill>
                <a:latin typeface="Times New Roman"/>
                <a:ea typeface="Times New Roman"/>
                <a:cs typeface="Times New Roman"/>
                <a:sym typeface="Times New Roman"/>
              </a:rPr>
              <a:t>AVALANCHE PHOTO DIODES (ADP)</a:t>
            </a:r>
            <a:endParaRPr/>
          </a:p>
          <a:p>
            <a:pPr indent="-457200" lvl="0" marL="457200" rtl="0" algn="l">
              <a:spcBef>
                <a:spcPts val="400"/>
              </a:spcBef>
              <a:spcAft>
                <a:spcPts val="0"/>
              </a:spcAft>
              <a:buClr>
                <a:schemeClr val="dk1"/>
              </a:buClr>
              <a:buSzPts val="2000"/>
              <a:buFont typeface="Calibri"/>
              <a:buAutoNum type="arabicPeriod"/>
            </a:pPr>
            <a:r>
              <a:rPr lang="en-US" sz="2000">
                <a:latin typeface="Times New Roman"/>
                <a:ea typeface="Times New Roman"/>
                <a:cs typeface="Times New Roman"/>
                <a:sym typeface="Times New Roman"/>
              </a:rPr>
              <a:t>Photo generated electrons are accelerated by relatively larger reverse voltage and collide with other atoms to produce more free electrons</a:t>
            </a:r>
            <a:endParaRPr/>
          </a:p>
          <a:p>
            <a:pPr indent="-457200" lvl="0" marL="457200" rtl="0" algn="l">
              <a:spcBef>
                <a:spcPts val="400"/>
              </a:spcBef>
              <a:spcAft>
                <a:spcPts val="0"/>
              </a:spcAft>
              <a:buClr>
                <a:schemeClr val="dk1"/>
              </a:buClr>
              <a:buSzPts val="2000"/>
              <a:buFont typeface="Calibri"/>
              <a:buAutoNum type="arabicPeriod"/>
            </a:pPr>
            <a:r>
              <a:rPr lang="en-US" sz="2000">
                <a:latin typeface="Times New Roman"/>
                <a:ea typeface="Times New Roman"/>
                <a:cs typeface="Times New Roman"/>
                <a:sym typeface="Times New Roman"/>
              </a:rPr>
              <a:t>Avalanche multiplication effect makes APD more sensitive but also more noisy than PIN diodes</a:t>
            </a:r>
            <a:endParaRPr sz="2000">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7"/>
          <p:cNvSpPr txBox="1"/>
          <p:nvPr>
            <p:ph type="title"/>
          </p:nvPr>
        </p:nvSpPr>
        <p:spPr>
          <a:xfrm>
            <a:off x="457200" y="274638"/>
            <a:ext cx="8229600" cy="487362"/>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105000"/>
              </a:lnSpc>
              <a:spcBef>
                <a:spcPts val="0"/>
              </a:spcBef>
              <a:spcAft>
                <a:spcPts val="0"/>
              </a:spcAft>
              <a:buNone/>
            </a:pPr>
            <a:r>
              <a:rPr lang="en-US" sz="3600">
                <a:solidFill>
                  <a:srgbClr val="FF0000"/>
                </a:solidFill>
                <a:latin typeface="Times New Roman"/>
                <a:ea typeface="Times New Roman"/>
                <a:cs typeface="Times New Roman"/>
                <a:sym typeface="Times New Roman"/>
              </a:rPr>
              <a:t>Fiber Vs Copper</a:t>
            </a:r>
            <a:endParaRPr/>
          </a:p>
        </p:txBody>
      </p:sp>
      <p:sp>
        <p:nvSpPr>
          <p:cNvPr id="117" name="Google Shape;117;p17"/>
          <p:cNvSpPr txBox="1"/>
          <p:nvPr>
            <p:ph idx="1" type="body"/>
          </p:nvPr>
        </p:nvSpPr>
        <p:spPr>
          <a:xfrm>
            <a:off x="457200" y="838200"/>
            <a:ext cx="8229600" cy="1828800"/>
          </a:xfrm>
          <a:prstGeom prst="rect">
            <a:avLst/>
          </a:prstGeom>
          <a:noFill/>
          <a:ln>
            <a:noFill/>
          </a:ln>
        </p:spPr>
        <p:txBody>
          <a:bodyPr anchorCtr="0" anchor="t" bIns="45700" lIns="91425" spcFirstLastPara="1" rIns="91425" wrap="square" tIns="45700">
            <a:noAutofit/>
          </a:bodyPr>
          <a:lstStyle/>
          <a:p>
            <a:pPr indent="-342900" lvl="0" marL="342900" rtl="0" algn="l">
              <a:lnSpc>
                <a:spcPct val="105000"/>
              </a:lnSpc>
              <a:spcBef>
                <a:spcPts val="0"/>
              </a:spcBef>
              <a:spcAft>
                <a:spcPts val="0"/>
              </a:spcAft>
              <a:buClr>
                <a:schemeClr val="dk1"/>
              </a:buClr>
              <a:buSzPts val="1800"/>
              <a:buChar char="•"/>
            </a:pPr>
            <a:r>
              <a:rPr lang="en-US" sz="1800">
                <a:latin typeface="Times New Roman"/>
                <a:ea typeface="Times New Roman"/>
                <a:cs typeface="Times New Roman"/>
                <a:sym typeface="Times New Roman"/>
              </a:rPr>
              <a:t>Optical fiber transmits light pulses</a:t>
            </a:r>
            <a:endParaRPr/>
          </a:p>
          <a:p>
            <a:pPr indent="-457200" lvl="1" marL="914400" rtl="0" algn="l">
              <a:lnSpc>
                <a:spcPct val="105000"/>
              </a:lnSpc>
              <a:spcBef>
                <a:spcPts val="360"/>
              </a:spcBef>
              <a:spcAft>
                <a:spcPts val="0"/>
              </a:spcAft>
              <a:buClr>
                <a:schemeClr val="dk1"/>
              </a:buClr>
              <a:buSzPts val="1800"/>
              <a:buFont typeface="Calibri"/>
              <a:buAutoNum type="arabicPeriod"/>
            </a:pPr>
            <a:r>
              <a:rPr lang="en-US" sz="1800">
                <a:latin typeface="Times New Roman"/>
                <a:ea typeface="Times New Roman"/>
                <a:cs typeface="Times New Roman"/>
                <a:sym typeface="Times New Roman"/>
              </a:rPr>
              <a:t>Can be used for analog or digital transmission</a:t>
            </a:r>
            <a:endParaRPr/>
          </a:p>
          <a:p>
            <a:pPr indent="-457200" lvl="1" marL="914400" rtl="0" algn="l">
              <a:lnSpc>
                <a:spcPct val="105000"/>
              </a:lnSpc>
              <a:spcBef>
                <a:spcPts val="360"/>
              </a:spcBef>
              <a:spcAft>
                <a:spcPts val="0"/>
              </a:spcAft>
              <a:buClr>
                <a:schemeClr val="dk1"/>
              </a:buClr>
              <a:buSzPts val="1800"/>
              <a:buFont typeface="Calibri"/>
              <a:buAutoNum type="arabicPeriod"/>
            </a:pPr>
            <a:r>
              <a:rPr lang="en-US" sz="1800">
                <a:latin typeface="Times New Roman"/>
                <a:ea typeface="Times New Roman"/>
                <a:cs typeface="Times New Roman"/>
                <a:sym typeface="Times New Roman"/>
              </a:rPr>
              <a:t>Voice, computer data, video, etc.</a:t>
            </a:r>
            <a:endParaRPr/>
          </a:p>
          <a:p>
            <a:pPr indent="-342900" lvl="0" marL="342900" rtl="0" algn="l">
              <a:lnSpc>
                <a:spcPct val="105000"/>
              </a:lnSpc>
              <a:spcBef>
                <a:spcPts val="360"/>
              </a:spcBef>
              <a:spcAft>
                <a:spcPts val="0"/>
              </a:spcAft>
              <a:buClr>
                <a:schemeClr val="dk1"/>
              </a:buClr>
              <a:buSzPts val="1800"/>
              <a:buChar char="•"/>
            </a:pPr>
            <a:r>
              <a:rPr lang="en-US" sz="1800">
                <a:latin typeface="Times New Roman"/>
                <a:ea typeface="Times New Roman"/>
                <a:cs typeface="Times New Roman"/>
                <a:sym typeface="Times New Roman"/>
              </a:rPr>
              <a:t>Copper wires (or other metals) can carry the same types of signals with electrical pulses</a:t>
            </a:r>
            <a:endParaRPr/>
          </a:p>
          <a:p>
            <a:pPr indent="-228600" lvl="0" marL="342900" rtl="0" algn="l">
              <a:lnSpc>
                <a:spcPct val="105000"/>
              </a:lnSpc>
              <a:spcBef>
                <a:spcPts val="360"/>
              </a:spcBef>
              <a:spcAft>
                <a:spcPts val="0"/>
              </a:spcAft>
              <a:buClr>
                <a:schemeClr val="dk1"/>
              </a:buClr>
              <a:buSzPts val="1800"/>
              <a:buNone/>
            </a:pPr>
            <a:r>
              <a:t/>
            </a:r>
            <a:endParaRPr sz="1800">
              <a:latin typeface="Times New Roman"/>
              <a:ea typeface="Times New Roman"/>
              <a:cs typeface="Times New Roman"/>
              <a:sym typeface="Times New Roman"/>
            </a:endParaRPr>
          </a:p>
        </p:txBody>
      </p:sp>
      <p:sp>
        <p:nvSpPr>
          <p:cNvPr id="118" name="Google Shape;118;p17"/>
          <p:cNvSpPr txBox="1"/>
          <p:nvPr/>
        </p:nvSpPr>
        <p:spPr>
          <a:xfrm>
            <a:off x="200025" y="3124200"/>
            <a:ext cx="4267200" cy="3200400"/>
          </a:xfrm>
          <a:prstGeom prst="rect">
            <a:avLst/>
          </a:prstGeom>
          <a:gradFill>
            <a:gsLst>
              <a:gs pos="0">
                <a:srgbClr val="9FC3FF"/>
              </a:gs>
              <a:gs pos="35000">
                <a:srgbClr val="BDD5FF"/>
              </a:gs>
              <a:gs pos="100000">
                <a:srgbClr val="E4EEFF"/>
              </a:gs>
            </a:gsLst>
            <a:lin ang="16200000" scaled="0"/>
          </a:gradFill>
          <a:ln cap="flat" cmpd="sng" w="9525">
            <a:solidFill>
              <a:srgbClr val="4A7DBA"/>
            </a:solidFill>
            <a:prstDash val="solid"/>
            <a:round/>
            <a:headEnd len="sm" w="sm" type="none"/>
            <a:tailEnd len="sm" w="sm" type="none"/>
          </a:ln>
          <a:effectLst>
            <a:outerShdw blurRad="40000" rotWithShape="0" dir="5400000" dist="20000">
              <a:srgbClr val="000000">
                <a:alpha val="37647"/>
              </a:srgbClr>
            </a:outerShdw>
          </a:effectLst>
        </p:spPr>
        <p:txBody>
          <a:bodyPr anchorCtr="0" anchor="t" bIns="45700" lIns="91425" spcFirstLastPara="1" rIns="91425" wrap="square" tIns="45700">
            <a:noAutofit/>
          </a:bodyPr>
          <a:lstStyle/>
          <a:p>
            <a:pPr indent="-342900" lvl="0" marL="342900" marR="0" rtl="0" algn="l">
              <a:spcBef>
                <a:spcPts val="0"/>
              </a:spcBef>
              <a:spcAft>
                <a:spcPts val="0"/>
              </a:spcAft>
              <a:buNone/>
            </a:pPr>
            <a:r>
              <a:rPr lang="en-US" sz="3200" u="sng">
                <a:solidFill>
                  <a:srgbClr val="FF0066"/>
                </a:solidFill>
                <a:latin typeface="Arial"/>
                <a:ea typeface="Arial"/>
                <a:cs typeface="Arial"/>
                <a:sym typeface="Arial"/>
              </a:rPr>
              <a:t>Glass</a:t>
            </a:r>
            <a:endParaRPr/>
          </a:p>
          <a:p>
            <a:pPr indent="-342900" lvl="0" marL="342900" marR="0" rtl="0" algn="l">
              <a:spcBef>
                <a:spcPts val="400"/>
              </a:spcBef>
              <a:spcAft>
                <a:spcPts val="0"/>
              </a:spcAft>
              <a:buClr>
                <a:srgbClr val="C00000"/>
              </a:buClr>
              <a:buSzPts val="2000"/>
              <a:buFont typeface="Arial"/>
              <a:buChar char="•"/>
            </a:pPr>
            <a:r>
              <a:rPr b="1" lang="en-US" sz="2000">
                <a:solidFill>
                  <a:srgbClr val="C00000"/>
                </a:solidFill>
                <a:latin typeface="Arial"/>
                <a:ea typeface="Arial"/>
                <a:cs typeface="Arial"/>
                <a:sym typeface="Arial"/>
              </a:rPr>
              <a:t>Uses light</a:t>
            </a:r>
            <a:endParaRPr/>
          </a:p>
          <a:p>
            <a:pPr indent="-342900" lvl="0" marL="342900" marR="0" rtl="0" algn="l">
              <a:spcBef>
                <a:spcPts val="400"/>
              </a:spcBef>
              <a:spcAft>
                <a:spcPts val="0"/>
              </a:spcAft>
              <a:buClr>
                <a:srgbClr val="C00000"/>
              </a:buClr>
              <a:buSzPts val="2000"/>
              <a:buFont typeface="Arial"/>
              <a:buChar char="•"/>
            </a:pPr>
            <a:r>
              <a:rPr b="1" lang="en-US" sz="2000">
                <a:solidFill>
                  <a:srgbClr val="C00000"/>
                </a:solidFill>
                <a:latin typeface="Arial"/>
                <a:ea typeface="Arial"/>
                <a:cs typeface="Arial"/>
                <a:sym typeface="Arial"/>
              </a:rPr>
              <a:t>Transparent</a:t>
            </a:r>
            <a:endParaRPr/>
          </a:p>
          <a:p>
            <a:pPr indent="-342900" lvl="0" marL="342900" marR="0" rtl="0" algn="l">
              <a:spcBef>
                <a:spcPts val="400"/>
              </a:spcBef>
              <a:spcAft>
                <a:spcPts val="0"/>
              </a:spcAft>
              <a:buClr>
                <a:srgbClr val="C00000"/>
              </a:buClr>
              <a:buSzPts val="2000"/>
              <a:buFont typeface="Arial"/>
              <a:buChar char="•"/>
            </a:pPr>
            <a:r>
              <a:rPr b="1" lang="en-US" sz="2000">
                <a:solidFill>
                  <a:srgbClr val="C00000"/>
                </a:solidFill>
                <a:latin typeface="Arial"/>
                <a:ea typeface="Arial"/>
                <a:cs typeface="Arial"/>
                <a:sym typeface="Arial"/>
              </a:rPr>
              <a:t>Dielectric material-nonconductive</a:t>
            </a:r>
            <a:endParaRPr/>
          </a:p>
          <a:p>
            <a:pPr indent="-285750" lvl="1" marL="742950" marR="0" rtl="0" algn="l">
              <a:spcBef>
                <a:spcPts val="400"/>
              </a:spcBef>
              <a:spcAft>
                <a:spcPts val="0"/>
              </a:spcAft>
              <a:buClr>
                <a:srgbClr val="C00000"/>
              </a:buClr>
              <a:buSzPts val="2000"/>
              <a:buFont typeface="Arial"/>
              <a:buChar char="–"/>
            </a:pPr>
            <a:r>
              <a:rPr b="1" i="0" lang="en-US" sz="2000" u="none" cap="none" strike="noStrike">
                <a:solidFill>
                  <a:srgbClr val="C00000"/>
                </a:solidFill>
                <a:latin typeface="Arial"/>
                <a:ea typeface="Arial"/>
                <a:cs typeface="Arial"/>
                <a:sym typeface="Arial"/>
              </a:rPr>
              <a:t>EMI immune</a:t>
            </a:r>
            <a:endParaRPr/>
          </a:p>
          <a:p>
            <a:pPr indent="-342900" lvl="0" marL="342900" marR="0" rtl="0" algn="l">
              <a:spcBef>
                <a:spcPts val="400"/>
              </a:spcBef>
              <a:spcAft>
                <a:spcPts val="0"/>
              </a:spcAft>
              <a:buClr>
                <a:srgbClr val="C00000"/>
              </a:buClr>
              <a:buSzPts val="2000"/>
              <a:buFont typeface="Arial"/>
              <a:buChar char="•"/>
            </a:pPr>
            <a:r>
              <a:rPr b="1" lang="en-US" sz="2000">
                <a:solidFill>
                  <a:srgbClr val="C00000"/>
                </a:solidFill>
                <a:latin typeface="Arial"/>
                <a:ea typeface="Arial"/>
                <a:cs typeface="Arial"/>
                <a:sym typeface="Arial"/>
              </a:rPr>
              <a:t>Low thermal expansion</a:t>
            </a:r>
            <a:endParaRPr/>
          </a:p>
          <a:p>
            <a:pPr indent="-342900" lvl="0" marL="342900" marR="0" rtl="0" algn="l">
              <a:spcBef>
                <a:spcPts val="400"/>
              </a:spcBef>
              <a:spcAft>
                <a:spcPts val="0"/>
              </a:spcAft>
              <a:buClr>
                <a:srgbClr val="C00000"/>
              </a:buClr>
              <a:buSzPts val="2000"/>
              <a:buFont typeface="Arial"/>
              <a:buChar char="•"/>
            </a:pPr>
            <a:r>
              <a:rPr b="1" lang="en-US" sz="2000">
                <a:solidFill>
                  <a:srgbClr val="C00000"/>
                </a:solidFill>
                <a:latin typeface="Arial"/>
                <a:ea typeface="Arial"/>
                <a:cs typeface="Arial"/>
                <a:sym typeface="Arial"/>
              </a:rPr>
              <a:t>Brittle, rigid material</a:t>
            </a:r>
            <a:endParaRPr/>
          </a:p>
          <a:p>
            <a:pPr indent="-342900" lvl="0" marL="342900" marR="0" rtl="0" algn="l">
              <a:spcBef>
                <a:spcPts val="400"/>
              </a:spcBef>
              <a:spcAft>
                <a:spcPts val="0"/>
              </a:spcAft>
              <a:buClr>
                <a:srgbClr val="C00000"/>
              </a:buClr>
              <a:buSzPts val="2000"/>
              <a:buFont typeface="Arial"/>
              <a:buChar char="•"/>
            </a:pPr>
            <a:r>
              <a:rPr b="1" lang="en-US" sz="2000">
                <a:solidFill>
                  <a:srgbClr val="C00000"/>
                </a:solidFill>
                <a:latin typeface="Arial"/>
                <a:ea typeface="Arial"/>
                <a:cs typeface="Arial"/>
                <a:sym typeface="Arial"/>
              </a:rPr>
              <a:t>Chemically stable</a:t>
            </a:r>
            <a:endParaRPr/>
          </a:p>
          <a:p>
            <a:pPr indent="-215900" lvl="0" marL="342900" marR="0" rtl="0" algn="l">
              <a:spcBef>
                <a:spcPts val="400"/>
              </a:spcBef>
              <a:spcAft>
                <a:spcPts val="0"/>
              </a:spcAft>
              <a:buClr>
                <a:schemeClr val="dk1"/>
              </a:buClr>
              <a:buSzPts val="2000"/>
              <a:buFont typeface="Arial"/>
              <a:buNone/>
            </a:pPr>
            <a:r>
              <a:t/>
            </a:r>
            <a:endParaRPr b="1" sz="2000">
              <a:solidFill>
                <a:srgbClr val="FF0066"/>
              </a:solidFill>
              <a:latin typeface="Arial"/>
              <a:ea typeface="Arial"/>
              <a:cs typeface="Arial"/>
              <a:sym typeface="Arial"/>
            </a:endParaRPr>
          </a:p>
          <a:p>
            <a:pPr indent="-190500" lvl="0" marL="342900" marR="0" rtl="0" algn="l">
              <a:spcBef>
                <a:spcPts val="480"/>
              </a:spcBef>
              <a:spcAft>
                <a:spcPts val="0"/>
              </a:spcAft>
              <a:buClr>
                <a:schemeClr val="dk1"/>
              </a:buClr>
              <a:buSzPts val="2400"/>
              <a:buFont typeface="Arial"/>
              <a:buNone/>
            </a:pPr>
            <a:r>
              <a:t/>
            </a:r>
            <a:endParaRPr sz="2400">
              <a:solidFill>
                <a:srgbClr val="FF0066"/>
              </a:solidFill>
              <a:latin typeface="Arial"/>
              <a:ea typeface="Arial"/>
              <a:cs typeface="Arial"/>
              <a:sym typeface="Arial"/>
            </a:endParaRPr>
          </a:p>
        </p:txBody>
      </p:sp>
      <p:sp>
        <p:nvSpPr>
          <p:cNvPr id="119" name="Google Shape;119;p17"/>
          <p:cNvSpPr txBox="1"/>
          <p:nvPr/>
        </p:nvSpPr>
        <p:spPr>
          <a:xfrm>
            <a:off x="4619625" y="3048000"/>
            <a:ext cx="4267200" cy="3352800"/>
          </a:xfrm>
          <a:prstGeom prst="rect">
            <a:avLst/>
          </a:prstGeom>
          <a:gradFill>
            <a:gsLst>
              <a:gs pos="0">
                <a:srgbClr val="FFBB82"/>
              </a:gs>
              <a:gs pos="35000">
                <a:srgbClr val="FFCFA8"/>
              </a:gs>
              <a:gs pos="100000">
                <a:srgbClr val="FFEBD9"/>
              </a:gs>
            </a:gsLst>
            <a:lin ang="16200000" scaled="0"/>
          </a:gradFill>
          <a:ln cap="flat" cmpd="sng" w="9525">
            <a:solidFill>
              <a:srgbClr val="F5913F"/>
            </a:solidFill>
            <a:prstDash val="solid"/>
            <a:round/>
            <a:headEnd len="sm" w="sm" type="none"/>
            <a:tailEnd len="sm" w="sm" type="none"/>
          </a:ln>
          <a:effectLst>
            <a:outerShdw blurRad="40000" rotWithShape="0" dir="5400000" dist="20000">
              <a:srgbClr val="000000">
                <a:alpha val="37647"/>
              </a:srgbClr>
            </a:outerShdw>
          </a:effectLst>
        </p:spPr>
        <p:txBody>
          <a:bodyPr anchorCtr="0" anchor="t" bIns="45700" lIns="91425" spcFirstLastPara="1" rIns="91425" wrap="square" tIns="45700">
            <a:noAutofit/>
          </a:bodyPr>
          <a:lstStyle/>
          <a:p>
            <a:pPr indent="-342900" lvl="0" marL="342900" marR="0" rtl="0" algn="l">
              <a:spcBef>
                <a:spcPts val="0"/>
              </a:spcBef>
              <a:spcAft>
                <a:spcPts val="0"/>
              </a:spcAft>
              <a:buNone/>
            </a:pPr>
            <a:r>
              <a:rPr lang="en-US" sz="3200" u="sng">
                <a:solidFill>
                  <a:srgbClr val="FF0066"/>
                </a:solidFill>
                <a:latin typeface="Arial"/>
                <a:ea typeface="Arial"/>
                <a:cs typeface="Arial"/>
                <a:sym typeface="Arial"/>
              </a:rPr>
              <a:t>Copper</a:t>
            </a:r>
            <a:endParaRPr/>
          </a:p>
          <a:p>
            <a:pPr indent="-342900" lvl="0" marL="342900" marR="0" rtl="0" algn="l">
              <a:spcBef>
                <a:spcPts val="400"/>
              </a:spcBef>
              <a:spcAft>
                <a:spcPts val="0"/>
              </a:spcAft>
              <a:buClr>
                <a:srgbClr val="C00000"/>
              </a:buClr>
              <a:buSzPts val="2000"/>
              <a:buFont typeface="Arial"/>
              <a:buChar char="•"/>
            </a:pPr>
            <a:r>
              <a:rPr b="1" lang="en-US" sz="2000">
                <a:solidFill>
                  <a:srgbClr val="C00000"/>
                </a:solidFill>
                <a:latin typeface="Arial"/>
                <a:ea typeface="Arial"/>
                <a:cs typeface="Arial"/>
                <a:sym typeface="Arial"/>
              </a:rPr>
              <a:t>Uses electricity</a:t>
            </a:r>
            <a:endParaRPr/>
          </a:p>
          <a:p>
            <a:pPr indent="-342900" lvl="0" marL="342900" marR="0" rtl="0" algn="l">
              <a:spcBef>
                <a:spcPts val="400"/>
              </a:spcBef>
              <a:spcAft>
                <a:spcPts val="0"/>
              </a:spcAft>
              <a:buClr>
                <a:srgbClr val="C00000"/>
              </a:buClr>
              <a:buSzPts val="2000"/>
              <a:buFont typeface="Arial"/>
              <a:buChar char="•"/>
            </a:pPr>
            <a:r>
              <a:rPr b="1" lang="en-US" sz="2000">
                <a:solidFill>
                  <a:srgbClr val="C00000"/>
                </a:solidFill>
                <a:latin typeface="Arial"/>
                <a:ea typeface="Arial"/>
                <a:cs typeface="Arial"/>
                <a:sym typeface="Arial"/>
              </a:rPr>
              <a:t>Opaque</a:t>
            </a:r>
            <a:endParaRPr/>
          </a:p>
          <a:p>
            <a:pPr indent="-342900" lvl="0" marL="342900" marR="0" rtl="0" algn="l">
              <a:spcBef>
                <a:spcPts val="400"/>
              </a:spcBef>
              <a:spcAft>
                <a:spcPts val="0"/>
              </a:spcAft>
              <a:buClr>
                <a:srgbClr val="C00000"/>
              </a:buClr>
              <a:buSzPts val="2000"/>
              <a:buFont typeface="Arial"/>
              <a:buChar char="•"/>
            </a:pPr>
            <a:r>
              <a:rPr b="1" lang="en-US" sz="2000">
                <a:solidFill>
                  <a:srgbClr val="C00000"/>
                </a:solidFill>
                <a:latin typeface="Arial"/>
                <a:ea typeface="Arial"/>
                <a:cs typeface="Arial"/>
                <a:sym typeface="Arial"/>
              </a:rPr>
              <a:t>Electrically conductive material</a:t>
            </a:r>
            <a:endParaRPr/>
          </a:p>
          <a:p>
            <a:pPr indent="-285750" lvl="1" marL="742950" marR="0" rtl="0" algn="l">
              <a:spcBef>
                <a:spcPts val="400"/>
              </a:spcBef>
              <a:spcAft>
                <a:spcPts val="0"/>
              </a:spcAft>
              <a:buClr>
                <a:srgbClr val="C00000"/>
              </a:buClr>
              <a:buSzPts val="2000"/>
              <a:buFont typeface="Arial"/>
              <a:buChar char="–"/>
            </a:pPr>
            <a:r>
              <a:rPr b="1" i="0" lang="en-US" sz="2000" u="none" cap="none" strike="noStrike">
                <a:solidFill>
                  <a:srgbClr val="C00000"/>
                </a:solidFill>
                <a:latin typeface="Arial"/>
                <a:ea typeface="Arial"/>
                <a:cs typeface="Arial"/>
                <a:sym typeface="Arial"/>
              </a:rPr>
              <a:t>Susceptible to EMI</a:t>
            </a:r>
            <a:endParaRPr/>
          </a:p>
          <a:p>
            <a:pPr indent="-342900" lvl="0" marL="342900" marR="0" rtl="0" algn="l">
              <a:spcBef>
                <a:spcPts val="400"/>
              </a:spcBef>
              <a:spcAft>
                <a:spcPts val="0"/>
              </a:spcAft>
              <a:buClr>
                <a:srgbClr val="C00000"/>
              </a:buClr>
              <a:buSzPts val="2000"/>
              <a:buFont typeface="Arial"/>
              <a:buChar char="•"/>
            </a:pPr>
            <a:r>
              <a:rPr b="1" lang="en-US" sz="2000">
                <a:solidFill>
                  <a:srgbClr val="C00000"/>
                </a:solidFill>
                <a:latin typeface="Arial"/>
                <a:ea typeface="Arial"/>
                <a:cs typeface="Arial"/>
                <a:sym typeface="Arial"/>
              </a:rPr>
              <a:t>High thermal expansion</a:t>
            </a:r>
            <a:endParaRPr/>
          </a:p>
          <a:p>
            <a:pPr indent="-342900" lvl="0" marL="342900" marR="0" rtl="0" algn="l">
              <a:spcBef>
                <a:spcPts val="400"/>
              </a:spcBef>
              <a:spcAft>
                <a:spcPts val="0"/>
              </a:spcAft>
              <a:buClr>
                <a:srgbClr val="C00000"/>
              </a:buClr>
              <a:buSzPts val="2000"/>
              <a:buFont typeface="Arial"/>
              <a:buChar char="•"/>
            </a:pPr>
            <a:r>
              <a:rPr b="1" lang="en-US" sz="2000">
                <a:solidFill>
                  <a:srgbClr val="C00000"/>
                </a:solidFill>
                <a:latin typeface="Arial"/>
                <a:ea typeface="Arial"/>
                <a:cs typeface="Arial"/>
                <a:sym typeface="Arial"/>
              </a:rPr>
              <a:t>Ductile material</a:t>
            </a:r>
            <a:endParaRPr/>
          </a:p>
          <a:p>
            <a:pPr indent="-342900" lvl="0" marL="342900" marR="0" rtl="0" algn="l">
              <a:spcBef>
                <a:spcPts val="400"/>
              </a:spcBef>
              <a:spcAft>
                <a:spcPts val="0"/>
              </a:spcAft>
              <a:buClr>
                <a:srgbClr val="C00000"/>
              </a:buClr>
              <a:buSzPts val="2000"/>
              <a:buFont typeface="Arial"/>
              <a:buChar char="•"/>
            </a:pPr>
            <a:r>
              <a:rPr b="1" lang="en-US" sz="2000">
                <a:solidFill>
                  <a:srgbClr val="C00000"/>
                </a:solidFill>
                <a:latin typeface="Arial"/>
                <a:ea typeface="Arial"/>
                <a:cs typeface="Arial"/>
                <a:sym typeface="Arial"/>
              </a:rPr>
              <a:t>Subject to corrosion and galvanic reactions</a:t>
            </a:r>
            <a:endParaRPr/>
          </a:p>
          <a:p>
            <a:pPr indent="-215900" lvl="0" marL="342900" marR="0" rtl="0" algn="l">
              <a:spcBef>
                <a:spcPts val="400"/>
              </a:spcBef>
              <a:spcAft>
                <a:spcPts val="0"/>
              </a:spcAft>
              <a:buClr>
                <a:schemeClr val="dk1"/>
              </a:buClr>
              <a:buSzPts val="2000"/>
              <a:buFont typeface="Arial"/>
              <a:buNone/>
            </a:pPr>
            <a:r>
              <a:t/>
            </a:r>
            <a:endParaRPr b="1" sz="2000">
              <a:solidFill>
                <a:srgbClr val="C00000"/>
              </a:solidFill>
              <a:latin typeface="Arial"/>
              <a:ea typeface="Arial"/>
              <a:cs typeface="Arial"/>
              <a:sym typeface="Arial"/>
            </a:endParaRPr>
          </a:p>
        </p:txBody>
      </p:sp>
      <p:grpSp>
        <p:nvGrpSpPr>
          <p:cNvPr id="120" name="Google Shape;120;p17"/>
          <p:cNvGrpSpPr/>
          <p:nvPr/>
        </p:nvGrpSpPr>
        <p:grpSpPr>
          <a:xfrm>
            <a:off x="4648200" y="2514600"/>
            <a:ext cx="3810000" cy="457200"/>
            <a:chOff x="576" y="951"/>
            <a:chExt cx="4704" cy="520"/>
          </a:xfrm>
        </p:grpSpPr>
        <p:sp>
          <p:nvSpPr>
            <p:cNvPr id="121" name="Google Shape;121;p17"/>
            <p:cNvSpPr/>
            <p:nvPr/>
          </p:nvSpPr>
          <p:spPr>
            <a:xfrm>
              <a:off x="3840" y="1056"/>
              <a:ext cx="912" cy="144"/>
            </a:xfrm>
            <a:custGeom>
              <a:rect b="b" l="l" r="r" t="t"/>
              <a:pathLst>
                <a:path extrusionOk="0" h="144" w="912">
                  <a:moveTo>
                    <a:pt x="0" y="0"/>
                  </a:moveTo>
                  <a:cubicBezTo>
                    <a:pt x="140" y="72"/>
                    <a:pt x="280" y="144"/>
                    <a:pt x="432" y="144"/>
                  </a:cubicBezTo>
                  <a:cubicBezTo>
                    <a:pt x="584" y="144"/>
                    <a:pt x="832" y="24"/>
                    <a:pt x="912" y="0"/>
                  </a:cubicBezTo>
                </a:path>
              </a:pathLst>
            </a:custGeom>
            <a:noFill/>
            <a:ln cap="flat" cmpd="sng" w="38100">
              <a:solidFill>
                <a:srgbClr val="FF3300"/>
              </a:solidFill>
              <a:prstDash val="dot"/>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22" name="Google Shape;122;p17"/>
            <p:cNvSpPr/>
            <p:nvPr/>
          </p:nvSpPr>
          <p:spPr>
            <a:xfrm>
              <a:off x="960" y="1056"/>
              <a:ext cx="1920" cy="192"/>
            </a:xfrm>
            <a:custGeom>
              <a:rect b="b" l="l" r="r" t="t"/>
              <a:pathLst>
                <a:path extrusionOk="0" h="192" w="1824">
                  <a:moveTo>
                    <a:pt x="0" y="0"/>
                  </a:moveTo>
                  <a:cubicBezTo>
                    <a:pt x="304" y="96"/>
                    <a:pt x="608" y="192"/>
                    <a:pt x="912" y="192"/>
                  </a:cubicBezTo>
                  <a:cubicBezTo>
                    <a:pt x="1216" y="192"/>
                    <a:pt x="1520" y="96"/>
                    <a:pt x="1824" y="0"/>
                  </a:cubicBezTo>
                </a:path>
              </a:pathLst>
            </a:custGeom>
            <a:noFill/>
            <a:ln cap="flat" cmpd="sng" w="38100">
              <a:solidFill>
                <a:srgbClr val="FF3300"/>
              </a:solidFill>
              <a:prstDash val="dot"/>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23" name="Google Shape;123;p17"/>
            <p:cNvSpPr/>
            <p:nvPr/>
          </p:nvSpPr>
          <p:spPr>
            <a:xfrm>
              <a:off x="2880" y="1056"/>
              <a:ext cx="1008" cy="144"/>
            </a:xfrm>
            <a:custGeom>
              <a:rect b="b" l="l" r="r" t="t"/>
              <a:pathLst>
                <a:path extrusionOk="0" h="144" w="1008">
                  <a:moveTo>
                    <a:pt x="0" y="0"/>
                  </a:moveTo>
                  <a:cubicBezTo>
                    <a:pt x="156" y="72"/>
                    <a:pt x="312" y="144"/>
                    <a:pt x="480" y="144"/>
                  </a:cubicBezTo>
                  <a:cubicBezTo>
                    <a:pt x="648" y="144"/>
                    <a:pt x="828" y="72"/>
                    <a:pt x="1008" y="0"/>
                  </a:cubicBezTo>
                </a:path>
              </a:pathLst>
            </a:custGeom>
            <a:noFill/>
            <a:ln cap="flat" cmpd="sng" w="38100">
              <a:solidFill>
                <a:srgbClr val="FF3300"/>
              </a:solidFill>
              <a:prstDash val="dot"/>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24" name="Google Shape;124;p17"/>
            <p:cNvSpPr/>
            <p:nvPr/>
          </p:nvSpPr>
          <p:spPr>
            <a:xfrm>
              <a:off x="576" y="1032"/>
              <a:ext cx="480" cy="384"/>
            </a:xfrm>
            <a:prstGeom prst="can">
              <a:avLst>
                <a:gd fmla="val 50000" name="adj"/>
              </a:avLst>
            </a:prstGeom>
            <a:solidFill>
              <a:srgbClr val="00CC00"/>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25" name="Google Shape;125;p17"/>
            <p:cNvSpPr/>
            <p:nvPr/>
          </p:nvSpPr>
          <p:spPr>
            <a:xfrm>
              <a:off x="2832" y="1056"/>
              <a:ext cx="48" cy="336"/>
            </a:xfrm>
            <a:prstGeom prst="can">
              <a:avLst>
                <a:gd fmla="val 175000" name="adj"/>
              </a:avLst>
            </a:prstGeom>
            <a:solidFill>
              <a:srgbClr val="E2971E"/>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26" name="Google Shape;126;p17"/>
            <p:cNvSpPr/>
            <p:nvPr/>
          </p:nvSpPr>
          <p:spPr>
            <a:xfrm>
              <a:off x="3840" y="1056"/>
              <a:ext cx="48" cy="336"/>
            </a:xfrm>
            <a:prstGeom prst="can">
              <a:avLst>
                <a:gd fmla="val 175000" name="adj"/>
              </a:avLst>
            </a:prstGeom>
            <a:solidFill>
              <a:srgbClr val="E2971E"/>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27" name="Google Shape;127;p17"/>
            <p:cNvSpPr/>
            <p:nvPr/>
          </p:nvSpPr>
          <p:spPr>
            <a:xfrm>
              <a:off x="4626" y="1047"/>
              <a:ext cx="96" cy="144"/>
            </a:xfrm>
            <a:prstGeom prst="cube">
              <a:avLst>
                <a:gd fmla="val 25000" name="adj"/>
              </a:avLst>
            </a:prstGeom>
            <a:solidFill>
              <a:srgbClr val="FF0000"/>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pic>
          <p:nvPicPr>
            <p:cNvPr id="128" name="Google Shape;128;p17"/>
            <p:cNvPicPr preferRelativeResize="0"/>
            <p:nvPr/>
          </p:nvPicPr>
          <p:blipFill rotWithShape="1">
            <a:blip r:embed="rId3">
              <a:alphaModFix/>
            </a:blip>
            <a:srcRect b="22352" l="0" r="0" t="21176"/>
            <a:stretch/>
          </p:blipFill>
          <p:spPr>
            <a:xfrm>
              <a:off x="4656" y="951"/>
              <a:ext cx="624" cy="520"/>
            </a:xfrm>
            <a:prstGeom prst="rect">
              <a:avLst/>
            </a:prstGeom>
            <a:noFill/>
            <a:ln>
              <a:noFill/>
            </a:ln>
          </p:spPr>
        </p:pic>
      </p:grpSp>
      <p:grpSp>
        <p:nvGrpSpPr>
          <p:cNvPr id="129" name="Google Shape;129;p17"/>
          <p:cNvGrpSpPr/>
          <p:nvPr/>
        </p:nvGrpSpPr>
        <p:grpSpPr>
          <a:xfrm>
            <a:off x="304799" y="2590794"/>
            <a:ext cx="3809999" cy="457199"/>
            <a:chOff x="304799" y="914394"/>
            <a:chExt cx="3809999" cy="457199"/>
          </a:xfrm>
        </p:grpSpPr>
        <p:grpSp>
          <p:nvGrpSpPr>
            <p:cNvPr id="130" name="Google Shape;130;p17"/>
            <p:cNvGrpSpPr/>
            <p:nvPr/>
          </p:nvGrpSpPr>
          <p:grpSpPr>
            <a:xfrm>
              <a:off x="304799" y="914394"/>
              <a:ext cx="3809999" cy="457199"/>
              <a:chOff x="577" y="2928"/>
              <a:chExt cx="4704" cy="520"/>
            </a:xfrm>
          </p:grpSpPr>
          <p:sp>
            <p:nvSpPr>
              <p:cNvPr id="131" name="Google Shape;131;p17"/>
              <p:cNvSpPr/>
              <p:nvPr/>
            </p:nvSpPr>
            <p:spPr>
              <a:xfrm>
                <a:off x="960" y="3033"/>
                <a:ext cx="1920" cy="192"/>
              </a:xfrm>
              <a:custGeom>
                <a:rect b="b" l="l" r="r" t="t"/>
                <a:pathLst>
                  <a:path extrusionOk="0" h="192" w="1824">
                    <a:moveTo>
                      <a:pt x="0" y="0"/>
                    </a:moveTo>
                    <a:cubicBezTo>
                      <a:pt x="304" y="96"/>
                      <a:pt x="608" y="192"/>
                      <a:pt x="912" y="192"/>
                    </a:cubicBezTo>
                    <a:cubicBezTo>
                      <a:pt x="1216" y="192"/>
                      <a:pt x="1520" y="96"/>
                      <a:pt x="1824" y="0"/>
                    </a:cubicBezTo>
                  </a:path>
                </a:pathLst>
              </a:custGeom>
              <a:noFill/>
              <a:ln cap="flat" cmpd="sng" w="38100">
                <a:solidFill>
                  <a:srgbClr val="00FF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32" name="Google Shape;132;p17"/>
              <p:cNvSpPr/>
              <p:nvPr/>
            </p:nvSpPr>
            <p:spPr>
              <a:xfrm>
                <a:off x="577" y="3009"/>
                <a:ext cx="480" cy="384"/>
              </a:xfrm>
              <a:prstGeom prst="can">
                <a:avLst>
                  <a:gd fmla="val 50000" name="adj"/>
                </a:avLst>
              </a:prstGeom>
              <a:solidFill>
                <a:srgbClr val="00CC00"/>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33" name="Google Shape;133;p17"/>
              <p:cNvSpPr/>
              <p:nvPr/>
            </p:nvSpPr>
            <p:spPr>
              <a:xfrm>
                <a:off x="2833" y="3024"/>
                <a:ext cx="48" cy="336"/>
              </a:xfrm>
              <a:prstGeom prst="can">
                <a:avLst>
                  <a:gd fmla="val 175000" name="adj"/>
                </a:avLst>
              </a:prstGeom>
              <a:solidFill>
                <a:srgbClr val="E2971E"/>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34" name="Google Shape;134;p17"/>
              <p:cNvSpPr/>
              <p:nvPr/>
            </p:nvSpPr>
            <p:spPr>
              <a:xfrm>
                <a:off x="3840" y="3033"/>
                <a:ext cx="912" cy="144"/>
              </a:xfrm>
              <a:custGeom>
                <a:rect b="b" l="l" r="r" t="t"/>
                <a:pathLst>
                  <a:path extrusionOk="0" h="144" w="912">
                    <a:moveTo>
                      <a:pt x="0" y="0"/>
                    </a:moveTo>
                    <a:cubicBezTo>
                      <a:pt x="140" y="72"/>
                      <a:pt x="280" y="144"/>
                      <a:pt x="432" y="144"/>
                    </a:cubicBezTo>
                    <a:cubicBezTo>
                      <a:pt x="584" y="144"/>
                      <a:pt x="832" y="24"/>
                      <a:pt x="912" y="0"/>
                    </a:cubicBezTo>
                  </a:path>
                </a:pathLst>
              </a:custGeom>
              <a:noFill/>
              <a:ln cap="flat" cmpd="sng" w="38100">
                <a:solidFill>
                  <a:srgbClr val="00FF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35" name="Google Shape;135;p17"/>
              <p:cNvSpPr/>
              <p:nvPr/>
            </p:nvSpPr>
            <p:spPr>
              <a:xfrm>
                <a:off x="2880" y="3033"/>
                <a:ext cx="1008" cy="144"/>
              </a:xfrm>
              <a:custGeom>
                <a:rect b="b" l="l" r="r" t="t"/>
                <a:pathLst>
                  <a:path extrusionOk="0" h="144" w="1008">
                    <a:moveTo>
                      <a:pt x="0" y="0"/>
                    </a:moveTo>
                    <a:cubicBezTo>
                      <a:pt x="156" y="72"/>
                      <a:pt x="312" y="144"/>
                      <a:pt x="480" y="144"/>
                    </a:cubicBezTo>
                    <a:cubicBezTo>
                      <a:pt x="648" y="144"/>
                      <a:pt x="828" y="72"/>
                      <a:pt x="1008" y="0"/>
                    </a:cubicBezTo>
                  </a:path>
                </a:pathLst>
              </a:custGeom>
              <a:noFill/>
              <a:ln cap="flat" cmpd="sng" w="38100">
                <a:solidFill>
                  <a:srgbClr val="00FF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36" name="Google Shape;136;p17"/>
              <p:cNvSpPr/>
              <p:nvPr/>
            </p:nvSpPr>
            <p:spPr>
              <a:xfrm>
                <a:off x="3840" y="3024"/>
                <a:ext cx="48" cy="336"/>
              </a:xfrm>
              <a:prstGeom prst="can">
                <a:avLst>
                  <a:gd fmla="val 175000" name="adj"/>
                </a:avLst>
              </a:prstGeom>
              <a:solidFill>
                <a:srgbClr val="E2971E"/>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37" name="Google Shape;137;p17"/>
              <p:cNvSpPr/>
              <p:nvPr/>
            </p:nvSpPr>
            <p:spPr>
              <a:xfrm>
                <a:off x="4626" y="3015"/>
                <a:ext cx="96" cy="144"/>
              </a:xfrm>
              <a:prstGeom prst="cube">
                <a:avLst>
                  <a:gd fmla="val 25000" name="adj"/>
                </a:avLst>
              </a:prstGeom>
              <a:solidFill>
                <a:srgbClr val="FF0000"/>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pic>
            <p:nvPicPr>
              <p:cNvPr id="138" name="Google Shape;138;p17"/>
              <p:cNvPicPr preferRelativeResize="0"/>
              <p:nvPr/>
            </p:nvPicPr>
            <p:blipFill rotWithShape="1">
              <a:blip r:embed="rId3">
                <a:alphaModFix/>
              </a:blip>
              <a:srcRect b="22352" l="0" r="0" t="21176"/>
              <a:stretch/>
            </p:blipFill>
            <p:spPr>
              <a:xfrm>
                <a:off x="4657" y="2928"/>
                <a:ext cx="624" cy="520"/>
              </a:xfrm>
              <a:prstGeom prst="rect">
                <a:avLst/>
              </a:prstGeom>
              <a:noFill/>
              <a:ln>
                <a:noFill/>
              </a:ln>
            </p:spPr>
          </p:pic>
        </p:grpSp>
        <p:sp>
          <p:nvSpPr>
            <p:cNvPr id="139" name="Google Shape;139;p17"/>
            <p:cNvSpPr/>
            <p:nvPr/>
          </p:nvSpPr>
          <p:spPr>
            <a:xfrm>
              <a:off x="1295400" y="1066800"/>
              <a:ext cx="152400" cy="152400"/>
            </a:xfrm>
            <a:prstGeom prst="ellipse">
              <a:avLst/>
            </a:prstGeom>
            <a:solidFill>
              <a:schemeClr val="lt1"/>
            </a:solidFill>
            <a:ln cap="flat" cmpd="sng" w="22225">
              <a:solidFill>
                <a:srgbClr val="00FF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400">
                  <a:solidFill>
                    <a:srgbClr val="00FF00"/>
                  </a:solidFill>
                  <a:latin typeface="Times New Roman"/>
                  <a:ea typeface="Times New Roman"/>
                  <a:cs typeface="Times New Roman"/>
                  <a:sym typeface="Times New Roman"/>
                </a:rPr>
                <a:t>/</a:t>
              </a:r>
              <a:endParaRPr/>
            </a:p>
          </p:txBody>
        </p:sp>
      </p:gr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6" name="Shape 416"/>
        <p:cNvGrpSpPr/>
        <p:nvPr/>
      </p:nvGrpSpPr>
      <p:grpSpPr>
        <a:xfrm>
          <a:off x="0" y="0"/>
          <a:ext cx="0" cy="0"/>
          <a:chOff x="0" y="0"/>
          <a:chExt cx="0" cy="0"/>
        </a:xfrm>
      </p:grpSpPr>
      <p:sp>
        <p:nvSpPr>
          <p:cNvPr id="417" name="Google Shape;417;p5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3200"/>
              <a:t>Fiber Optic Sign</a:t>
            </a:r>
            <a:endParaRPr/>
          </a:p>
        </p:txBody>
      </p:sp>
      <p:pic>
        <p:nvPicPr>
          <p:cNvPr descr="Hecht23-6" id="418" name="Google Shape;418;p53"/>
          <p:cNvPicPr preferRelativeResize="0"/>
          <p:nvPr/>
        </p:nvPicPr>
        <p:blipFill rotWithShape="1">
          <a:blip r:embed="rId3">
            <a:alphaModFix/>
          </a:blip>
          <a:srcRect b="0" l="0" r="0" t="0"/>
          <a:stretch/>
        </p:blipFill>
        <p:spPr>
          <a:xfrm>
            <a:off x="2641600" y="2008188"/>
            <a:ext cx="5054600" cy="4621212"/>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2" name="Shape 422"/>
        <p:cNvGrpSpPr/>
        <p:nvPr/>
      </p:nvGrpSpPr>
      <p:grpSpPr>
        <a:xfrm>
          <a:off x="0" y="0"/>
          <a:ext cx="0" cy="0"/>
          <a:chOff x="0" y="0"/>
          <a:chExt cx="0" cy="0"/>
        </a:xfrm>
      </p:grpSpPr>
      <p:sp>
        <p:nvSpPr>
          <p:cNvPr id="423" name="Google Shape;423;p5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descr="fiber-optics.jpg" id="424" name="Google Shape;424;p54"/>
          <p:cNvPicPr preferRelativeResize="0"/>
          <p:nvPr/>
        </p:nvPicPr>
        <p:blipFill rotWithShape="1">
          <a:blip r:embed="rId3">
            <a:alphaModFix/>
          </a:blip>
          <a:srcRect b="0" l="0" r="30919" t="0"/>
          <a:stretch/>
        </p:blipFill>
        <p:spPr>
          <a:xfrm>
            <a:off x="1600200" y="1295400"/>
            <a:ext cx="5562600" cy="3965473"/>
          </a:xfrm>
          <a:prstGeom prst="rect">
            <a:avLst/>
          </a:prstGeom>
          <a:noFill/>
          <a:ln>
            <a:noFill/>
          </a:ln>
        </p:spPr>
      </p:pic>
      <p:sp>
        <p:nvSpPr>
          <p:cNvPr id="425" name="Google Shape;425;p54"/>
          <p:cNvSpPr/>
          <p:nvPr/>
        </p:nvSpPr>
        <p:spPr>
          <a:xfrm rot="1300851">
            <a:off x="4238133" y="2244734"/>
            <a:ext cx="2805576" cy="769441"/>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4400">
                <a:solidFill>
                  <a:schemeClr val="lt1"/>
                </a:solidFill>
                <a:latin typeface="Times New Roman"/>
                <a:ea typeface="Times New Roman"/>
                <a:cs typeface="Times New Roman"/>
                <a:sym typeface="Times New Roman"/>
              </a:rPr>
              <a:t>Thank you</a:t>
            </a:r>
            <a:endParaRPr b="1" sz="4400">
              <a:solidFill>
                <a:schemeClr val="lt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1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solidFill>
                  <a:srgbClr val="FF0000"/>
                </a:solidFill>
                <a:latin typeface="Times New Roman"/>
                <a:ea typeface="Times New Roman"/>
                <a:cs typeface="Times New Roman"/>
                <a:sym typeface="Times New Roman"/>
              </a:rPr>
              <a:t>Optical fiber advantages</a:t>
            </a:r>
            <a:endParaRPr/>
          </a:p>
        </p:txBody>
      </p:sp>
      <p:sp>
        <p:nvSpPr>
          <p:cNvPr id="145" name="Google Shape;145;p1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000"/>
              <a:buChar char="•"/>
            </a:pPr>
            <a:r>
              <a:rPr lang="en-US" sz="2000">
                <a:latin typeface="Times New Roman"/>
                <a:ea typeface="Times New Roman"/>
                <a:cs typeface="Times New Roman"/>
                <a:sym typeface="Times New Roman"/>
              </a:rPr>
              <a:t>Capacity: much wider bandwidth (10GHz)</a:t>
            </a:r>
            <a:endParaRPr/>
          </a:p>
          <a:p>
            <a:pPr indent="-342900" lvl="0" marL="342900" rtl="0" algn="l">
              <a:spcBef>
                <a:spcPts val="400"/>
              </a:spcBef>
              <a:spcAft>
                <a:spcPts val="0"/>
              </a:spcAft>
              <a:buClr>
                <a:schemeClr val="dk1"/>
              </a:buClr>
              <a:buSzPts val="2000"/>
              <a:buChar char="•"/>
            </a:pPr>
            <a:r>
              <a:rPr lang="en-US" sz="2000">
                <a:latin typeface="Times New Roman"/>
                <a:ea typeface="Times New Roman"/>
                <a:cs typeface="Times New Roman"/>
                <a:sym typeface="Times New Roman"/>
              </a:rPr>
              <a:t>Crosstalk immunity</a:t>
            </a:r>
            <a:endParaRPr/>
          </a:p>
          <a:p>
            <a:pPr indent="-342900" lvl="0" marL="342900" rtl="0" algn="l">
              <a:spcBef>
                <a:spcPts val="400"/>
              </a:spcBef>
              <a:spcAft>
                <a:spcPts val="0"/>
              </a:spcAft>
              <a:buClr>
                <a:schemeClr val="dk1"/>
              </a:buClr>
              <a:buSzPts val="2000"/>
              <a:buChar char="•"/>
            </a:pPr>
            <a:r>
              <a:rPr lang="en-US" sz="2000">
                <a:latin typeface="Times New Roman"/>
                <a:ea typeface="Times New Roman"/>
                <a:cs typeface="Times New Roman"/>
                <a:sym typeface="Times New Roman"/>
              </a:rPr>
              <a:t>Immunity to static interface</a:t>
            </a:r>
            <a:endParaRPr/>
          </a:p>
          <a:p>
            <a:pPr indent="-342900" lvl="0" marL="342900" rtl="0" algn="l">
              <a:spcBef>
                <a:spcPts val="400"/>
              </a:spcBef>
              <a:spcAft>
                <a:spcPts val="0"/>
              </a:spcAft>
              <a:buClr>
                <a:schemeClr val="dk1"/>
              </a:buClr>
              <a:buSzPts val="2000"/>
              <a:buChar char="•"/>
            </a:pPr>
            <a:r>
              <a:rPr lang="en-US" sz="2000">
                <a:latin typeface="Times New Roman"/>
                <a:ea typeface="Times New Roman"/>
                <a:cs typeface="Times New Roman"/>
                <a:sym typeface="Times New Roman"/>
              </a:rPr>
              <a:t>Safety: fiber is non magnetic</a:t>
            </a:r>
            <a:endParaRPr/>
          </a:p>
          <a:p>
            <a:pPr indent="-342900" lvl="0" marL="342900" rtl="0" algn="l">
              <a:spcBef>
                <a:spcPts val="400"/>
              </a:spcBef>
              <a:spcAft>
                <a:spcPts val="0"/>
              </a:spcAft>
              <a:buClr>
                <a:schemeClr val="dk1"/>
              </a:buClr>
              <a:buSzPts val="2000"/>
              <a:buChar char="•"/>
            </a:pPr>
            <a:r>
              <a:rPr lang="en-US" sz="2000">
                <a:latin typeface="Times New Roman"/>
                <a:ea typeface="Times New Roman"/>
                <a:cs typeface="Times New Roman"/>
                <a:sym typeface="Times New Roman"/>
              </a:rPr>
              <a:t>Longer  lasting </a:t>
            </a:r>
            <a:endParaRPr/>
          </a:p>
          <a:p>
            <a:pPr indent="-342900" lvl="0" marL="342900" rtl="0" algn="l">
              <a:spcBef>
                <a:spcPts val="400"/>
              </a:spcBef>
              <a:spcAft>
                <a:spcPts val="0"/>
              </a:spcAft>
              <a:buClr>
                <a:schemeClr val="dk1"/>
              </a:buClr>
              <a:buSzPts val="2000"/>
              <a:buChar char="•"/>
            </a:pPr>
            <a:r>
              <a:rPr lang="en-US" sz="2000">
                <a:latin typeface="Times New Roman"/>
                <a:ea typeface="Times New Roman"/>
                <a:cs typeface="Times New Roman"/>
                <a:sym typeface="Times New Roman"/>
              </a:rPr>
              <a:t>Security: Tapping is difficult</a:t>
            </a:r>
            <a:endParaRPr/>
          </a:p>
          <a:p>
            <a:pPr indent="-342900" lvl="0" marL="342900" rtl="0" algn="l">
              <a:spcBef>
                <a:spcPts val="400"/>
              </a:spcBef>
              <a:spcAft>
                <a:spcPts val="0"/>
              </a:spcAft>
              <a:buClr>
                <a:schemeClr val="dk1"/>
              </a:buClr>
              <a:buSzPts val="2000"/>
              <a:buChar char="•"/>
            </a:pPr>
            <a:r>
              <a:rPr lang="en-US" sz="2000">
                <a:latin typeface="Times New Roman"/>
                <a:ea typeface="Times New Roman"/>
                <a:cs typeface="Times New Roman"/>
                <a:sym typeface="Times New Roman"/>
              </a:rPr>
              <a:t>Economics: fewer repeaters</a:t>
            </a:r>
            <a:endParaRPr/>
          </a:p>
          <a:p>
            <a:pPr indent="-342900" lvl="0" marL="342900" rtl="0" algn="l">
              <a:spcBef>
                <a:spcPts val="400"/>
              </a:spcBef>
              <a:spcAft>
                <a:spcPts val="0"/>
              </a:spcAft>
              <a:buClr>
                <a:schemeClr val="dk1"/>
              </a:buClr>
              <a:buSzPts val="2000"/>
              <a:buChar char="•"/>
            </a:pPr>
            <a:r>
              <a:rPr lang="en-US" sz="2000">
                <a:latin typeface="Times New Roman"/>
                <a:ea typeface="Times New Roman"/>
                <a:cs typeface="Times New Roman"/>
                <a:sym typeface="Times New Roman"/>
              </a:rPr>
              <a:t>Cheap compared to copper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19"/>
          <p:cNvSpPr txBox="1"/>
          <p:nvPr>
            <p:ph idx="1" type="body"/>
          </p:nvPr>
        </p:nvSpPr>
        <p:spPr>
          <a:xfrm>
            <a:off x="762000" y="838200"/>
            <a:ext cx="7580313" cy="64611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400"/>
              <a:buChar char="•"/>
            </a:pPr>
            <a:r>
              <a:rPr lang="en-US" sz="2400">
                <a:latin typeface="Times New Roman"/>
                <a:ea typeface="Times New Roman"/>
                <a:cs typeface="Times New Roman"/>
                <a:sym typeface="Times New Roman"/>
              </a:rPr>
              <a:t>  Small size, weight and low transmission loss</a:t>
            </a:r>
            <a:endParaRPr/>
          </a:p>
        </p:txBody>
      </p:sp>
      <p:sp>
        <p:nvSpPr>
          <p:cNvPr id="151" name="Google Shape;151;p19"/>
          <p:cNvSpPr txBox="1"/>
          <p:nvPr>
            <p:ph idx="2" type="body"/>
          </p:nvPr>
        </p:nvSpPr>
        <p:spPr>
          <a:xfrm>
            <a:off x="762000" y="4038600"/>
            <a:ext cx="7812088" cy="19050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chemeClr val="dk1"/>
              </a:buClr>
              <a:buSzPts val="2400"/>
              <a:buChar char="•"/>
            </a:pPr>
            <a:r>
              <a:rPr lang="en-US" sz="2400">
                <a:latin typeface="Times New Roman"/>
                <a:ea typeface="Times New Roman"/>
                <a:cs typeface="Times New Roman"/>
                <a:sym typeface="Times New Roman"/>
              </a:rPr>
              <a:t>Dielectric nature and electric isolation</a:t>
            </a:r>
            <a:endParaRPr/>
          </a:p>
          <a:p>
            <a:pPr indent="-342900" lvl="0" marL="342900" rtl="0" algn="l">
              <a:lnSpc>
                <a:spcPct val="90000"/>
              </a:lnSpc>
              <a:spcBef>
                <a:spcPts val="480"/>
              </a:spcBef>
              <a:spcAft>
                <a:spcPts val="0"/>
              </a:spcAft>
              <a:buClr>
                <a:schemeClr val="dk1"/>
              </a:buClr>
              <a:buSzPts val="2400"/>
              <a:buChar char="•"/>
            </a:pPr>
            <a:r>
              <a:rPr lang="en-US" sz="2400">
                <a:latin typeface="Times New Roman"/>
                <a:ea typeface="Times New Roman"/>
                <a:cs typeface="Times New Roman"/>
                <a:sym typeface="Times New Roman"/>
              </a:rPr>
              <a:t>Signal security</a:t>
            </a:r>
            <a:endParaRPr/>
          </a:p>
          <a:p>
            <a:pPr indent="-342900" lvl="0" marL="342900" rtl="0" algn="l">
              <a:lnSpc>
                <a:spcPct val="90000"/>
              </a:lnSpc>
              <a:spcBef>
                <a:spcPts val="480"/>
              </a:spcBef>
              <a:spcAft>
                <a:spcPts val="0"/>
              </a:spcAft>
              <a:buClr>
                <a:schemeClr val="dk1"/>
              </a:buClr>
              <a:buSzPts val="2400"/>
              <a:buChar char="•"/>
            </a:pPr>
            <a:r>
              <a:rPr lang="en-US" sz="2400">
                <a:latin typeface="Times New Roman"/>
                <a:ea typeface="Times New Roman"/>
                <a:cs typeface="Times New Roman"/>
                <a:sym typeface="Times New Roman"/>
              </a:rPr>
              <a:t>Potential low cost</a:t>
            </a:r>
            <a:endParaRPr/>
          </a:p>
          <a:p>
            <a:pPr indent="-342900" lvl="0" marL="342900" rtl="0" algn="l">
              <a:lnSpc>
                <a:spcPct val="90000"/>
              </a:lnSpc>
              <a:spcBef>
                <a:spcPts val="480"/>
              </a:spcBef>
              <a:spcAft>
                <a:spcPts val="0"/>
              </a:spcAft>
              <a:buClr>
                <a:schemeClr val="dk1"/>
              </a:buClr>
              <a:buSzPts val="2400"/>
              <a:buChar char="•"/>
            </a:pPr>
            <a:r>
              <a:rPr lang="en-US" sz="2400">
                <a:latin typeface="Times New Roman"/>
                <a:ea typeface="Times New Roman"/>
                <a:cs typeface="Times New Roman"/>
                <a:sym typeface="Times New Roman"/>
              </a:rPr>
              <a:t>No permanent damage due to nuclear radiation</a:t>
            </a:r>
            <a:endParaRPr/>
          </a:p>
        </p:txBody>
      </p:sp>
      <p:graphicFrame>
        <p:nvGraphicFramePr>
          <p:cNvPr id="152" name="Google Shape;152;p19"/>
          <p:cNvGraphicFramePr/>
          <p:nvPr/>
        </p:nvGraphicFramePr>
        <p:xfrm>
          <a:off x="762000" y="1524000"/>
          <a:ext cx="3000000" cy="3000000"/>
        </p:xfrm>
        <a:graphic>
          <a:graphicData uri="http://schemas.openxmlformats.org/drawingml/2006/table">
            <a:tbl>
              <a:tblPr>
                <a:noFill/>
                <a:tableStyleId>{C78DE488-A139-410F-9635-744A6B75A32A}</a:tableStyleId>
              </a:tblPr>
              <a:tblGrid>
                <a:gridCol w="2438400"/>
                <a:gridCol w="2438400"/>
                <a:gridCol w="2438400"/>
              </a:tblGrid>
              <a:tr h="838200">
                <a:tc>
                  <a:txBody>
                    <a:bodyPr/>
                    <a:lstStyle/>
                    <a:p>
                      <a:pPr indent="0" lvl="0" marL="0" marR="0" rtl="0" algn="l">
                        <a:lnSpc>
                          <a:spcPct val="100000"/>
                        </a:lnSpc>
                        <a:spcBef>
                          <a:spcPts val="0"/>
                        </a:spcBef>
                        <a:spcAft>
                          <a:spcPts val="0"/>
                        </a:spcAft>
                        <a:buClr>
                          <a:schemeClr val="dk1"/>
                        </a:buClr>
                        <a:buSzPts val="2200"/>
                        <a:buFont typeface="Calibri"/>
                        <a:buNone/>
                      </a:pPr>
                      <a:r>
                        <a:t/>
                      </a:r>
                      <a:endParaRPr b="0" i="0" sz="2200" u="none" cap="none" strike="noStrike">
                        <a:solidFill>
                          <a:schemeClr val="dk1"/>
                        </a:solidFill>
                        <a:latin typeface="Times New Roman"/>
                        <a:ea typeface="Times New Roman"/>
                        <a:cs typeface="Times New Roman"/>
                        <a:sym typeface="Times New Roman"/>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chemeClr val="dk1"/>
                        </a:buClr>
                        <a:buSzPts val="2200"/>
                        <a:buFont typeface="Times New Roman"/>
                        <a:buNone/>
                      </a:pPr>
                      <a:r>
                        <a:rPr b="1" i="0" lang="en-US" sz="2200" u="none" cap="none" strike="noStrike">
                          <a:solidFill>
                            <a:schemeClr val="dk1"/>
                          </a:solidFill>
                          <a:latin typeface="Times New Roman"/>
                          <a:ea typeface="Times New Roman"/>
                          <a:cs typeface="Times New Roman"/>
                          <a:sym typeface="Times New Roman"/>
                        </a:rPr>
                        <a:t>Fiber Cable</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chemeClr val="dk1"/>
                        </a:buClr>
                        <a:buSzPts val="2200"/>
                        <a:buFont typeface="Times New Roman"/>
                        <a:buNone/>
                      </a:pPr>
                      <a:r>
                        <a:rPr b="1" i="0" lang="en-US" sz="2200" u="none" cap="none" strike="noStrike">
                          <a:solidFill>
                            <a:schemeClr val="dk1"/>
                          </a:solidFill>
                          <a:latin typeface="Times New Roman"/>
                          <a:ea typeface="Times New Roman"/>
                          <a:cs typeface="Times New Roman"/>
                          <a:sym typeface="Times New Roman"/>
                        </a:rPr>
                        <a:t>RG – 19/U Coaxial Cable</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r>
              <a:tr h="376250">
                <a:tc>
                  <a:txBody>
                    <a:bodyPr/>
                    <a:lstStyle/>
                    <a:p>
                      <a:pPr indent="0" lvl="0" marL="0" marR="0" rtl="0" algn="l">
                        <a:lnSpc>
                          <a:spcPct val="100000"/>
                        </a:lnSpc>
                        <a:spcBef>
                          <a:spcPts val="0"/>
                        </a:spcBef>
                        <a:spcAft>
                          <a:spcPts val="0"/>
                        </a:spcAft>
                        <a:buClr>
                          <a:schemeClr val="dk1"/>
                        </a:buClr>
                        <a:buSzPts val="2200"/>
                        <a:buFont typeface="Times New Roman"/>
                        <a:buNone/>
                      </a:pPr>
                      <a:r>
                        <a:rPr b="0" i="0" lang="en-US" sz="2200" u="none" cap="none" strike="noStrike">
                          <a:solidFill>
                            <a:schemeClr val="dk1"/>
                          </a:solidFill>
                          <a:latin typeface="Times New Roman"/>
                          <a:ea typeface="Times New Roman"/>
                          <a:cs typeface="Times New Roman"/>
                          <a:sym typeface="Times New Roman"/>
                        </a:rPr>
                        <a:t>Weight (Kg/km)</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chemeClr val="dk1"/>
                        </a:buClr>
                        <a:buSzPts val="2200"/>
                        <a:buFont typeface="Times New Roman"/>
                        <a:buNone/>
                      </a:pPr>
                      <a:r>
                        <a:rPr b="0" i="0" lang="en-US" sz="2200" u="none" cap="none" strike="noStrike">
                          <a:solidFill>
                            <a:schemeClr val="dk1"/>
                          </a:solidFill>
                          <a:latin typeface="Times New Roman"/>
                          <a:ea typeface="Times New Roman"/>
                          <a:cs typeface="Times New Roman"/>
                          <a:sym typeface="Times New Roman"/>
                        </a:rPr>
                        <a:t>2</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chemeClr val="dk1"/>
                        </a:buClr>
                        <a:buSzPts val="2200"/>
                        <a:buFont typeface="Times New Roman"/>
                        <a:buNone/>
                      </a:pPr>
                      <a:r>
                        <a:rPr b="0" i="0" lang="en-US" sz="2200" u="none" cap="none" strike="noStrike">
                          <a:solidFill>
                            <a:schemeClr val="dk1"/>
                          </a:solidFill>
                          <a:latin typeface="Times New Roman"/>
                          <a:ea typeface="Times New Roman"/>
                          <a:cs typeface="Times New Roman"/>
                          <a:sym typeface="Times New Roman"/>
                        </a:rPr>
                        <a:t>1110</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r>
              <a:tr h="376250">
                <a:tc>
                  <a:txBody>
                    <a:bodyPr/>
                    <a:lstStyle/>
                    <a:p>
                      <a:pPr indent="0" lvl="0" marL="0" marR="0" rtl="0" algn="l">
                        <a:lnSpc>
                          <a:spcPct val="100000"/>
                        </a:lnSpc>
                        <a:spcBef>
                          <a:spcPts val="0"/>
                        </a:spcBef>
                        <a:spcAft>
                          <a:spcPts val="0"/>
                        </a:spcAft>
                        <a:buClr>
                          <a:schemeClr val="dk1"/>
                        </a:buClr>
                        <a:buSzPts val="2200"/>
                        <a:buFont typeface="Times New Roman"/>
                        <a:buNone/>
                      </a:pPr>
                      <a:r>
                        <a:rPr b="0" i="0" lang="en-US" sz="2200" u="none" cap="none" strike="noStrike">
                          <a:solidFill>
                            <a:schemeClr val="dk1"/>
                          </a:solidFill>
                          <a:latin typeface="Times New Roman"/>
                          <a:ea typeface="Times New Roman"/>
                          <a:cs typeface="Times New Roman"/>
                          <a:sym typeface="Times New Roman"/>
                        </a:rPr>
                        <a:t>Loss (dB/km) </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chemeClr val="dk1"/>
                        </a:buClr>
                        <a:buSzPts val="2200"/>
                        <a:buFont typeface="Times New Roman"/>
                        <a:buNone/>
                      </a:pPr>
                      <a:r>
                        <a:rPr b="0" i="0" lang="en-US" sz="2200" u="none" cap="none" strike="noStrike">
                          <a:solidFill>
                            <a:schemeClr val="dk1"/>
                          </a:solidFill>
                          <a:latin typeface="Times New Roman"/>
                          <a:ea typeface="Times New Roman"/>
                          <a:cs typeface="Times New Roman"/>
                          <a:sym typeface="Times New Roman"/>
                        </a:rPr>
                        <a:t>3</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chemeClr val="dk1"/>
                        </a:buClr>
                        <a:buSzPts val="2200"/>
                        <a:buFont typeface="Times New Roman"/>
                        <a:buNone/>
                      </a:pPr>
                      <a:r>
                        <a:rPr b="0" i="0" lang="en-US" sz="2200" u="none" cap="none" strike="noStrike">
                          <a:solidFill>
                            <a:schemeClr val="dk1"/>
                          </a:solidFill>
                          <a:latin typeface="Times New Roman"/>
                          <a:ea typeface="Times New Roman"/>
                          <a:cs typeface="Times New Roman"/>
                          <a:sym typeface="Times New Roman"/>
                        </a:rPr>
                        <a:t>22.6</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accent1"/>
                    </a:solidFill>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0"/>
          <p:cNvSpPr/>
          <p:nvPr/>
        </p:nvSpPr>
        <p:spPr>
          <a:xfrm>
            <a:off x="228600" y="1295400"/>
            <a:ext cx="4267200" cy="5029200"/>
          </a:xfrm>
          <a:prstGeom prst="rect">
            <a:avLst/>
          </a:prstGeom>
          <a:noFill/>
          <a:ln>
            <a:noFill/>
          </a:ln>
          <a:effectLst>
            <a:outerShdw rotWithShape="0" algn="ctr" dir="2700000" dist="35921">
              <a:schemeClr val="lt1"/>
            </a:outerShdw>
          </a:effectLst>
        </p:spPr>
        <p:txBody>
          <a:bodyPr anchorCtr="0" anchor="t" bIns="44450" lIns="90475" spcFirstLastPara="1" rIns="90475" wrap="square" tIns="44450">
            <a:noAutofit/>
          </a:bodyPr>
          <a:lstStyle/>
          <a:p>
            <a:pPr indent="-342900" lvl="0" marL="342900" marR="0" rtl="0" algn="l">
              <a:spcBef>
                <a:spcPts val="0"/>
              </a:spcBef>
              <a:spcAft>
                <a:spcPts val="0"/>
              </a:spcAft>
              <a:buClr>
                <a:srgbClr val="FFFF00"/>
              </a:buClr>
              <a:buSzPts val="2400"/>
              <a:buFont typeface="Times New Roman"/>
              <a:buChar char="•"/>
            </a:pPr>
            <a:r>
              <a:rPr b="1" lang="en-US" sz="2400">
                <a:solidFill>
                  <a:schemeClr val="dk1"/>
                </a:solidFill>
                <a:latin typeface="Times New Roman"/>
                <a:ea typeface="Times New Roman"/>
                <a:cs typeface="Times New Roman"/>
                <a:sym typeface="Times New Roman"/>
              </a:rPr>
              <a:t>Core</a:t>
            </a:r>
            <a:endParaRPr/>
          </a:p>
          <a:p>
            <a:pPr indent="-457200" lvl="1" marL="914400" marR="0" rtl="0" algn="l">
              <a:spcBef>
                <a:spcPts val="360"/>
              </a:spcBef>
              <a:spcAft>
                <a:spcPts val="0"/>
              </a:spcAft>
              <a:buClr>
                <a:srgbClr val="FFFF00"/>
              </a:buClr>
              <a:buSzPts val="2200"/>
              <a:buFont typeface="Calibri"/>
              <a:buAutoNum type="arabicPeriod"/>
            </a:pPr>
            <a:r>
              <a:rPr b="0" i="0" lang="en-US" sz="2200" u="none" cap="none" strike="noStrike">
                <a:solidFill>
                  <a:schemeClr val="dk1"/>
                </a:solidFill>
                <a:latin typeface="Times New Roman"/>
                <a:ea typeface="Times New Roman"/>
                <a:cs typeface="Times New Roman"/>
                <a:sym typeface="Times New Roman"/>
              </a:rPr>
              <a:t>Carries the light signals</a:t>
            </a:r>
            <a:endParaRPr/>
          </a:p>
          <a:p>
            <a:pPr indent="-457200" lvl="1" marL="914400" marR="0" rtl="0" algn="l">
              <a:spcBef>
                <a:spcPts val="330"/>
              </a:spcBef>
              <a:spcAft>
                <a:spcPts val="0"/>
              </a:spcAft>
              <a:buClr>
                <a:srgbClr val="FFFF00"/>
              </a:buClr>
              <a:buSzPts val="2200"/>
              <a:buFont typeface="Calibri"/>
              <a:buAutoNum type="arabicPeriod"/>
            </a:pPr>
            <a:r>
              <a:rPr b="0" i="0" lang="en-US" sz="2200" u="none" cap="none" strike="noStrike">
                <a:solidFill>
                  <a:schemeClr val="dk1"/>
                </a:solidFill>
                <a:latin typeface="Times New Roman"/>
                <a:ea typeface="Times New Roman"/>
                <a:cs typeface="Times New Roman"/>
                <a:sym typeface="Times New Roman"/>
              </a:rPr>
              <a:t>Silica and a dopant</a:t>
            </a:r>
            <a:endParaRPr b="0" i="0" sz="800" u="none" cap="none" strike="noStrike">
              <a:solidFill>
                <a:schemeClr val="dk1"/>
              </a:solidFill>
              <a:latin typeface="Times New Roman"/>
              <a:ea typeface="Times New Roman"/>
              <a:cs typeface="Times New Roman"/>
              <a:sym typeface="Times New Roman"/>
            </a:endParaRPr>
          </a:p>
          <a:p>
            <a:pPr indent="-292100" lvl="0" marL="342900" marR="0" rtl="0" algn="l">
              <a:spcBef>
                <a:spcPts val="330"/>
              </a:spcBef>
              <a:spcAft>
                <a:spcPts val="0"/>
              </a:spcAft>
              <a:buClr>
                <a:srgbClr val="FFFF00"/>
              </a:buClr>
              <a:buSzPts val="800"/>
              <a:buFont typeface="Arial"/>
              <a:buNone/>
            </a:pPr>
            <a:r>
              <a:t/>
            </a:r>
            <a:endParaRPr sz="800">
              <a:solidFill>
                <a:schemeClr val="dk1"/>
              </a:solidFill>
              <a:latin typeface="Times New Roman"/>
              <a:ea typeface="Times New Roman"/>
              <a:cs typeface="Times New Roman"/>
              <a:sym typeface="Times New Roman"/>
            </a:endParaRPr>
          </a:p>
          <a:p>
            <a:pPr indent="-342900" lvl="0" marL="342900" marR="0" rtl="0" algn="l">
              <a:spcBef>
                <a:spcPts val="120"/>
              </a:spcBef>
              <a:spcAft>
                <a:spcPts val="0"/>
              </a:spcAft>
              <a:buClr>
                <a:srgbClr val="FFFF00"/>
              </a:buClr>
              <a:buSzPts val="2400"/>
              <a:buFont typeface="Arial"/>
              <a:buChar char="•"/>
            </a:pPr>
            <a:r>
              <a:rPr b="1" lang="en-US" sz="2400">
                <a:solidFill>
                  <a:schemeClr val="dk1"/>
                </a:solidFill>
                <a:latin typeface="Times New Roman"/>
                <a:ea typeface="Times New Roman"/>
                <a:cs typeface="Times New Roman"/>
                <a:sym typeface="Times New Roman"/>
              </a:rPr>
              <a:t>Cladding</a:t>
            </a:r>
            <a:endParaRPr/>
          </a:p>
          <a:p>
            <a:pPr indent="-457200" lvl="1" marL="914400" marR="0" rtl="0" algn="l">
              <a:spcBef>
                <a:spcPts val="360"/>
              </a:spcBef>
              <a:spcAft>
                <a:spcPts val="0"/>
              </a:spcAft>
              <a:buClr>
                <a:srgbClr val="FFFF00"/>
              </a:buClr>
              <a:buSzPts val="2200"/>
              <a:buFont typeface="Calibri"/>
              <a:buAutoNum type="arabicPeriod"/>
            </a:pPr>
            <a:r>
              <a:rPr b="0" i="0" lang="en-US" sz="2200" u="none" cap="none" strike="noStrike">
                <a:solidFill>
                  <a:schemeClr val="dk1"/>
                </a:solidFill>
                <a:latin typeface="Times New Roman"/>
                <a:ea typeface="Times New Roman"/>
                <a:cs typeface="Times New Roman"/>
                <a:sym typeface="Times New Roman"/>
              </a:rPr>
              <a:t>Keeps the light in the core</a:t>
            </a:r>
            <a:endParaRPr/>
          </a:p>
          <a:p>
            <a:pPr indent="-457200" lvl="1" marL="914400" marR="0" rtl="0" algn="l">
              <a:spcBef>
                <a:spcPts val="330"/>
              </a:spcBef>
              <a:spcAft>
                <a:spcPts val="0"/>
              </a:spcAft>
              <a:buClr>
                <a:srgbClr val="FFFF00"/>
              </a:buClr>
              <a:buSzPts val="2200"/>
              <a:buFont typeface="Calibri"/>
              <a:buAutoNum type="arabicPeriod"/>
            </a:pPr>
            <a:r>
              <a:rPr b="0" i="0" lang="en-US" sz="2200" u="none" cap="none" strike="noStrike">
                <a:solidFill>
                  <a:schemeClr val="dk1"/>
                </a:solidFill>
                <a:latin typeface="Times New Roman"/>
                <a:ea typeface="Times New Roman"/>
                <a:cs typeface="Times New Roman"/>
                <a:sym typeface="Times New Roman"/>
              </a:rPr>
              <a:t>Pure Silica</a:t>
            </a:r>
            <a:endParaRPr b="0" i="0" sz="800" u="none" cap="none" strike="noStrike">
              <a:solidFill>
                <a:schemeClr val="dk1"/>
              </a:solidFill>
              <a:latin typeface="Times New Roman"/>
              <a:ea typeface="Times New Roman"/>
              <a:cs typeface="Times New Roman"/>
              <a:sym typeface="Times New Roman"/>
            </a:endParaRPr>
          </a:p>
          <a:p>
            <a:pPr indent="-292100" lvl="0" marL="342900" marR="0" rtl="0" algn="l">
              <a:spcBef>
                <a:spcPts val="330"/>
              </a:spcBef>
              <a:spcAft>
                <a:spcPts val="0"/>
              </a:spcAft>
              <a:buClr>
                <a:srgbClr val="FFFF00"/>
              </a:buClr>
              <a:buSzPts val="800"/>
              <a:buFont typeface="Arial"/>
              <a:buNone/>
            </a:pPr>
            <a:r>
              <a:t/>
            </a:r>
            <a:endParaRPr sz="800">
              <a:solidFill>
                <a:schemeClr val="dk1"/>
              </a:solidFill>
              <a:latin typeface="Times New Roman"/>
              <a:ea typeface="Times New Roman"/>
              <a:cs typeface="Times New Roman"/>
              <a:sym typeface="Times New Roman"/>
            </a:endParaRPr>
          </a:p>
          <a:p>
            <a:pPr indent="-139700" lvl="0" marL="0" marR="0" rtl="0" algn="l">
              <a:lnSpc>
                <a:spcPct val="105000"/>
              </a:lnSpc>
              <a:spcBef>
                <a:spcPts val="120"/>
              </a:spcBef>
              <a:spcAft>
                <a:spcPts val="0"/>
              </a:spcAft>
              <a:buClr>
                <a:schemeClr val="dk1"/>
              </a:buClr>
              <a:buSzPts val="2200"/>
              <a:buFont typeface="Arial"/>
              <a:buChar char="•"/>
            </a:pPr>
            <a:r>
              <a:rPr b="1" lang="en-US" sz="2200">
                <a:solidFill>
                  <a:schemeClr val="dk1"/>
                </a:solidFill>
                <a:latin typeface="Times New Roman"/>
                <a:ea typeface="Times New Roman"/>
                <a:cs typeface="Times New Roman"/>
                <a:sym typeface="Times New Roman"/>
              </a:rPr>
              <a:t>    </a:t>
            </a:r>
            <a:r>
              <a:rPr b="1" lang="en-US" sz="2400">
                <a:solidFill>
                  <a:schemeClr val="dk1"/>
                </a:solidFill>
                <a:latin typeface="Times New Roman"/>
                <a:ea typeface="Times New Roman"/>
                <a:cs typeface="Times New Roman"/>
                <a:sym typeface="Times New Roman"/>
              </a:rPr>
              <a:t>Buffer</a:t>
            </a:r>
            <a:endParaRPr/>
          </a:p>
          <a:p>
            <a:pPr indent="0" lvl="1" marL="457200" marR="0" rtl="0" algn="l">
              <a:lnSpc>
                <a:spcPct val="105000"/>
              </a:lnSpc>
              <a:spcBef>
                <a:spcPts val="0"/>
              </a:spcBef>
              <a:spcAft>
                <a:spcPts val="0"/>
              </a:spcAft>
              <a:buNone/>
            </a:pPr>
            <a:r>
              <a:rPr b="0" i="0" lang="en-US" sz="2200" u="none" cap="none" strike="noStrike">
                <a:solidFill>
                  <a:schemeClr val="dk1"/>
                </a:solidFill>
                <a:latin typeface="Times New Roman"/>
                <a:ea typeface="Times New Roman"/>
                <a:cs typeface="Times New Roman"/>
                <a:sym typeface="Times New Roman"/>
              </a:rPr>
              <a:t>Protects the fiber from damage and moisture</a:t>
            </a:r>
            <a:endParaRPr/>
          </a:p>
          <a:p>
            <a:pPr indent="-152400" lvl="0" marL="0" marR="0" rtl="0" algn="l">
              <a:lnSpc>
                <a:spcPct val="105000"/>
              </a:lnSpc>
              <a:spcBef>
                <a:spcPts val="0"/>
              </a:spcBef>
              <a:spcAft>
                <a:spcPts val="0"/>
              </a:spcAft>
              <a:buClr>
                <a:schemeClr val="dk1"/>
              </a:buClr>
              <a:buSzPts val="2400"/>
              <a:buFont typeface="Arial"/>
              <a:buChar char="•"/>
            </a:pPr>
            <a:r>
              <a:rPr b="1" lang="en-US" sz="2400">
                <a:solidFill>
                  <a:schemeClr val="dk1"/>
                </a:solidFill>
                <a:latin typeface="Times New Roman"/>
                <a:ea typeface="Times New Roman"/>
                <a:cs typeface="Times New Roman"/>
                <a:sym typeface="Times New Roman"/>
              </a:rPr>
              <a:t>   Jacket</a:t>
            </a:r>
            <a:endParaRPr/>
          </a:p>
          <a:p>
            <a:pPr indent="0" lvl="1" marL="457200" marR="0" rtl="0" algn="l">
              <a:lnSpc>
                <a:spcPct val="105000"/>
              </a:lnSpc>
              <a:spcBef>
                <a:spcPts val="0"/>
              </a:spcBef>
              <a:spcAft>
                <a:spcPts val="0"/>
              </a:spcAft>
              <a:buNone/>
            </a:pPr>
            <a:r>
              <a:rPr b="0" i="0" lang="en-US" sz="2200" u="none" cap="none" strike="noStrike">
                <a:solidFill>
                  <a:schemeClr val="dk1"/>
                </a:solidFill>
                <a:latin typeface="Times New Roman"/>
                <a:ea typeface="Times New Roman"/>
                <a:cs typeface="Times New Roman"/>
                <a:sym typeface="Times New Roman"/>
              </a:rPr>
              <a:t>Holds one or more fibers in a cable</a:t>
            </a:r>
            <a:endParaRPr/>
          </a:p>
          <a:p>
            <a:pPr indent="-317500" lvl="1" marL="914400" marR="0" rtl="0" algn="l">
              <a:spcBef>
                <a:spcPts val="0"/>
              </a:spcBef>
              <a:spcAft>
                <a:spcPts val="0"/>
              </a:spcAft>
              <a:buClr>
                <a:srgbClr val="FFFF00"/>
              </a:buClr>
              <a:buSzPts val="2200"/>
              <a:buFont typeface="Calibri"/>
              <a:buNone/>
            </a:pPr>
            <a:r>
              <a:t/>
            </a:r>
            <a:endParaRPr b="0" i="0" sz="2200" u="none" cap="none" strike="noStrike">
              <a:solidFill>
                <a:schemeClr val="dk1"/>
              </a:solidFill>
              <a:latin typeface="Times New Roman"/>
              <a:ea typeface="Times New Roman"/>
              <a:cs typeface="Times New Roman"/>
              <a:sym typeface="Times New Roman"/>
            </a:endParaRPr>
          </a:p>
          <a:p>
            <a:pPr indent="-317500" lvl="1" marL="914400" marR="0" rtl="0" algn="l">
              <a:spcBef>
                <a:spcPts val="330"/>
              </a:spcBef>
              <a:spcAft>
                <a:spcPts val="0"/>
              </a:spcAft>
              <a:buClr>
                <a:srgbClr val="FFFF00"/>
              </a:buClr>
              <a:buSzPts val="2200"/>
              <a:buFont typeface="Calibri"/>
              <a:buNone/>
            </a:pPr>
            <a:r>
              <a:t/>
            </a:r>
            <a:endParaRPr b="0" i="0" sz="2200" u="none" cap="none" strike="noStrike">
              <a:solidFill>
                <a:schemeClr val="dk1"/>
              </a:solidFill>
              <a:latin typeface="Times New Roman"/>
              <a:ea typeface="Times New Roman"/>
              <a:cs typeface="Times New Roman"/>
              <a:sym typeface="Times New Roman"/>
            </a:endParaRPr>
          </a:p>
        </p:txBody>
      </p:sp>
      <p:sp>
        <p:nvSpPr>
          <p:cNvPr id="158" name="Google Shape;158;p20"/>
          <p:cNvSpPr txBox="1"/>
          <p:nvPr>
            <p:ph type="title"/>
          </p:nvPr>
        </p:nvSpPr>
        <p:spPr>
          <a:xfrm>
            <a:off x="457200" y="274638"/>
            <a:ext cx="5181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i="1" lang="en-US" sz="2800">
                <a:latin typeface="Times New Roman"/>
                <a:ea typeface="Times New Roman"/>
                <a:cs typeface="Times New Roman"/>
                <a:sym typeface="Times New Roman"/>
              </a:rPr>
              <a:t> </a:t>
            </a:r>
            <a:r>
              <a:rPr i="1" lang="en-US" sz="2800">
                <a:solidFill>
                  <a:srgbClr val="FF0000"/>
                </a:solidFill>
                <a:latin typeface="Times New Roman"/>
                <a:ea typeface="Times New Roman"/>
                <a:cs typeface="Times New Roman"/>
                <a:sym typeface="Times New Roman"/>
              </a:rPr>
              <a:t>Optical fiber</a:t>
            </a:r>
            <a:endParaRPr/>
          </a:p>
        </p:txBody>
      </p:sp>
      <p:sp>
        <p:nvSpPr>
          <p:cNvPr id="159" name="Google Shape;159;p20"/>
          <p:cNvSpPr/>
          <p:nvPr/>
        </p:nvSpPr>
        <p:spPr>
          <a:xfrm>
            <a:off x="6096000" y="1566863"/>
            <a:ext cx="2743200" cy="152400"/>
          </a:xfrm>
          <a:prstGeom prst="rect">
            <a:avLst/>
          </a:prstGeom>
          <a:solidFill>
            <a:schemeClr val="lt1"/>
          </a:solidFill>
          <a:ln cap="flat" cmpd="sng" w="2222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pic>
        <p:nvPicPr>
          <p:cNvPr id="160" name="Google Shape;160;p20"/>
          <p:cNvPicPr preferRelativeResize="0"/>
          <p:nvPr/>
        </p:nvPicPr>
        <p:blipFill rotWithShape="1">
          <a:blip r:embed="rId3">
            <a:alphaModFix/>
          </a:blip>
          <a:srcRect b="0" l="0" r="0" t="0"/>
          <a:stretch/>
        </p:blipFill>
        <p:spPr>
          <a:xfrm>
            <a:off x="4724400" y="1828800"/>
            <a:ext cx="4078288" cy="31242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sz="3200"/>
              <a:t>Refraction and Reflection of a light ray at a material boundary</a:t>
            </a:r>
            <a:endParaRPr/>
          </a:p>
        </p:txBody>
      </p:sp>
      <p:sp>
        <p:nvSpPr>
          <p:cNvPr id="166" name="Google Shape;166;p21"/>
          <p:cNvSpPr txBox="1"/>
          <p:nvPr>
            <p:ph idx="1" type="body"/>
          </p:nvPr>
        </p:nvSpPr>
        <p:spPr>
          <a:xfrm>
            <a:off x="762000" y="6178550"/>
            <a:ext cx="8153400" cy="381000"/>
          </a:xfrm>
          <a:prstGeom prst="rect">
            <a:avLst/>
          </a:prstGeom>
          <a:noFill/>
          <a:ln>
            <a:noFill/>
          </a:ln>
        </p:spPr>
        <p:txBody>
          <a:bodyPr anchorCtr="0" anchor="t" bIns="45700" lIns="91425" spcFirstLastPara="1" rIns="91425" wrap="square" tIns="45700">
            <a:noAutofit/>
          </a:bodyPr>
          <a:lstStyle/>
          <a:p>
            <a:pPr indent="-342900" lvl="0" marL="342900" rtl="0" algn="ctr">
              <a:lnSpc>
                <a:spcPct val="90000"/>
              </a:lnSpc>
              <a:spcBef>
                <a:spcPts val="0"/>
              </a:spcBef>
              <a:spcAft>
                <a:spcPts val="0"/>
              </a:spcAft>
              <a:buClr>
                <a:schemeClr val="dk1"/>
              </a:buClr>
              <a:buSzPts val="2000"/>
              <a:buFont typeface="Noto Sans Symbols"/>
              <a:buNone/>
            </a:pPr>
            <a:r>
              <a:rPr b="1" lang="en-US" sz="2000"/>
              <a:t>Snell’s law: </a:t>
            </a:r>
            <a:r>
              <a:rPr b="1" lang="en-US" sz="2000">
                <a:solidFill>
                  <a:schemeClr val="hlink"/>
                </a:solidFill>
              </a:rPr>
              <a:t>n</a:t>
            </a:r>
            <a:r>
              <a:rPr b="1" baseline="-25000" lang="en-US" sz="2000">
                <a:solidFill>
                  <a:schemeClr val="hlink"/>
                </a:solidFill>
              </a:rPr>
              <a:t>1 </a:t>
            </a:r>
            <a:r>
              <a:rPr b="1" lang="en-US" sz="2000">
                <a:solidFill>
                  <a:schemeClr val="hlink"/>
                </a:solidFill>
              </a:rPr>
              <a:t>sin </a:t>
            </a:r>
            <a:r>
              <a:rPr b="1" lang="en-US" sz="2000">
                <a:solidFill>
                  <a:schemeClr val="hlink"/>
                </a:solidFill>
                <a:latin typeface="Times New Roman"/>
                <a:ea typeface="Times New Roman"/>
                <a:cs typeface="Times New Roman"/>
                <a:sym typeface="Times New Roman"/>
              </a:rPr>
              <a:t>φ</a:t>
            </a:r>
            <a:r>
              <a:rPr b="1" lang="en-US" sz="2000">
                <a:solidFill>
                  <a:schemeClr val="hlink"/>
                </a:solidFill>
              </a:rPr>
              <a:t> </a:t>
            </a:r>
            <a:r>
              <a:rPr b="1" baseline="-25000" lang="en-US" sz="2000">
                <a:solidFill>
                  <a:schemeClr val="hlink"/>
                </a:solidFill>
              </a:rPr>
              <a:t>1 </a:t>
            </a:r>
            <a:r>
              <a:rPr b="1" lang="en-US" sz="2000">
                <a:solidFill>
                  <a:schemeClr val="hlink"/>
                </a:solidFill>
              </a:rPr>
              <a:t> =  n</a:t>
            </a:r>
            <a:r>
              <a:rPr b="1" baseline="-25000" lang="en-US" sz="2000">
                <a:solidFill>
                  <a:schemeClr val="hlink"/>
                </a:solidFill>
              </a:rPr>
              <a:t>2</a:t>
            </a:r>
            <a:r>
              <a:rPr b="1" lang="en-US" sz="2000">
                <a:solidFill>
                  <a:schemeClr val="hlink"/>
                </a:solidFill>
              </a:rPr>
              <a:t> sin </a:t>
            </a:r>
            <a:r>
              <a:rPr b="1" lang="en-US" sz="2000">
                <a:solidFill>
                  <a:schemeClr val="hlink"/>
                </a:solidFill>
                <a:latin typeface="Times New Roman"/>
                <a:ea typeface="Times New Roman"/>
                <a:cs typeface="Times New Roman"/>
                <a:sym typeface="Times New Roman"/>
              </a:rPr>
              <a:t>φ</a:t>
            </a:r>
            <a:r>
              <a:rPr b="1" lang="en-US" sz="2000">
                <a:solidFill>
                  <a:schemeClr val="hlink"/>
                </a:solidFill>
              </a:rPr>
              <a:t> </a:t>
            </a:r>
            <a:r>
              <a:rPr b="1" baseline="-25000" lang="en-US" sz="2000">
                <a:solidFill>
                  <a:schemeClr val="hlink"/>
                </a:solidFill>
              </a:rPr>
              <a:t>2</a:t>
            </a:r>
            <a:r>
              <a:rPr b="1" lang="en-US" sz="2000">
                <a:solidFill>
                  <a:schemeClr val="hlink"/>
                </a:solidFill>
              </a:rPr>
              <a:t>   (or)  n</a:t>
            </a:r>
            <a:r>
              <a:rPr b="1" baseline="-25000" lang="en-US" sz="2000">
                <a:solidFill>
                  <a:schemeClr val="hlink"/>
                </a:solidFill>
              </a:rPr>
              <a:t>1 </a:t>
            </a:r>
            <a:r>
              <a:rPr b="1" lang="en-US" sz="2000">
                <a:solidFill>
                  <a:schemeClr val="hlink"/>
                </a:solidFill>
              </a:rPr>
              <a:t>cos </a:t>
            </a:r>
            <a:r>
              <a:rPr b="1" lang="en-US" sz="2000">
                <a:solidFill>
                  <a:schemeClr val="hlink"/>
                </a:solidFill>
                <a:latin typeface="Times New Roman"/>
                <a:ea typeface="Times New Roman"/>
                <a:cs typeface="Times New Roman"/>
                <a:sym typeface="Times New Roman"/>
              </a:rPr>
              <a:t>θ</a:t>
            </a:r>
            <a:r>
              <a:rPr b="1" lang="en-US" sz="2000">
                <a:solidFill>
                  <a:schemeClr val="hlink"/>
                </a:solidFill>
              </a:rPr>
              <a:t> </a:t>
            </a:r>
            <a:r>
              <a:rPr b="1" baseline="-25000" lang="en-US" sz="2000">
                <a:solidFill>
                  <a:schemeClr val="hlink"/>
                </a:solidFill>
              </a:rPr>
              <a:t>1 </a:t>
            </a:r>
            <a:r>
              <a:rPr b="1" lang="en-US" sz="2000">
                <a:solidFill>
                  <a:schemeClr val="hlink"/>
                </a:solidFill>
              </a:rPr>
              <a:t> =  n</a:t>
            </a:r>
            <a:r>
              <a:rPr b="1" baseline="-25000" lang="en-US" sz="2000">
                <a:solidFill>
                  <a:schemeClr val="hlink"/>
                </a:solidFill>
              </a:rPr>
              <a:t>2</a:t>
            </a:r>
            <a:r>
              <a:rPr b="1" lang="en-US" sz="2000">
                <a:solidFill>
                  <a:schemeClr val="hlink"/>
                </a:solidFill>
              </a:rPr>
              <a:t> cos </a:t>
            </a:r>
            <a:r>
              <a:rPr b="1" lang="en-US" sz="2000">
                <a:solidFill>
                  <a:schemeClr val="hlink"/>
                </a:solidFill>
                <a:latin typeface="Times New Roman"/>
                <a:ea typeface="Times New Roman"/>
                <a:cs typeface="Times New Roman"/>
                <a:sym typeface="Times New Roman"/>
              </a:rPr>
              <a:t>θ</a:t>
            </a:r>
            <a:r>
              <a:rPr b="1" baseline="-25000" lang="en-US" sz="2000">
                <a:solidFill>
                  <a:schemeClr val="hlink"/>
                </a:solidFill>
              </a:rPr>
              <a:t>2</a:t>
            </a:r>
            <a:endParaRPr b="1" sz="2000">
              <a:solidFill>
                <a:schemeClr val="hlink"/>
              </a:solidFill>
            </a:endParaRPr>
          </a:p>
        </p:txBody>
      </p:sp>
      <p:pic>
        <p:nvPicPr>
          <p:cNvPr id="167" name="Google Shape;167;p21"/>
          <p:cNvPicPr preferRelativeResize="0"/>
          <p:nvPr/>
        </p:nvPicPr>
        <p:blipFill rotWithShape="1">
          <a:blip r:embed="rId3">
            <a:alphaModFix/>
          </a:blip>
          <a:srcRect b="0" l="0" r="0" t="0"/>
          <a:stretch/>
        </p:blipFill>
        <p:spPr>
          <a:xfrm>
            <a:off x="1473200" y="1912938"/>
            <a:ext cx="7010400" cy="41656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2"/>
          <p:cNvSpPr txBox="1"/>
          <p:nvPr>
            <p:ph type="title"/>
          </p:nvPr>
        </p:nvSpPr>
        <p:spPr>
          <a:xfrm>
            <a:off x="1150938" y="617538"/>
            <a:ext cx="7793037"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sz="2400"/>
              <a:t>Representation of the Critical angle and total internal reflection at a glass-air interface</a:t>
            </a:r>
            <a:endParaRPr/>
          </a:p>
        </p:txBody>
      </p:sp>
      <p:sp>
        <p:nvSpPr>
          <p:cNvPr id="173" name="Google Shape;173;p22"/>
          <p:cNvSpPr txBox="1"/>
          <p:nvPr>
            <p:ph idx="1" type="body"/>
          </p:nvPr>
        </p:nvSpPr>
        <p:spPr>
          <a:xfrm>
            <a:off x="1066800" y="5486400"/>
            <a:ext cx="7315200" cy="990600"/>
          </a:xfrm>
          <a:prstGeom prst="rect">
            <a:avLst/>
          </a:prstGeom>
          <a:noFill/>
          <a:ln>
            <a:noFill/>
          </a:ln>
        </p:spPr>
        <p:txBody>
          <a:bodyPr anchorCtr="0" anchor="t" bIns="45700" lIns="91425" spcFirstLastPara="1" rIns="91425" wrap="square" tIns="45700">
            <a:noAutofit/>
          </a:bodyPr>
          <a:lstStyle/>
          <a:p>
            <a:pPr indent="-342900" lvl="0" marL="342900" rtl="0" algn="ctr">
              <a:spcBef>
                <a:spcPts val="0"/>
              </a:spcBef>
              <a:spcAft>
                <a:spcPts val="0"/>
              </a:spcAft>
              <a:buClr>
                <a:schemeClr val="hlink"/>
              </a:buClr>
              <a:buSzPts val="2400"/>
              <a:buFont typeface="Noto Sans Symbols"/>
              <a:buNone/>
            </a:pPr>
            <a:r>
              <a:rPr lang="en-US" sz="2400">
                <a:solidFill>
                  <a:schemeClr val="hlink"/>
                </a:solidFill>
              </a:rPr>
              <a:t>Sin </a:t>
            </a:r>
            <a:r>
              <a:rPr lang="en-US" sz="2400">
                <a:solidFill>
                  <a:schemeClr val="hlink"/>
                </a:solidFill>
                <a:latin typeface="Times New Roman"/>
                <a:ea typeface="Times New Roman"/>
                <a:cs typeface="Times New Roman"/>
                <a:sym typeface="Times New Roman"/>
              </a:rPr>
              <a:t>φ</a:t>
            </a:r>
            <a:r>
              <a:rPr lang="en-US" sz="2400">
                <a:solidFill>
                  <a:schemeClr val="hlink"/>
                </a:solidFill>
              </a:rPr>
              <a:t> </a:t>
            </a:r>
            <a:r>
              <a:rPr baseline="-25000" lang="en-US" sz="2400">
                <a:solidFill>
                  <a:schemeClr val="hlink"/>
                </a:solidFill>
              </a:rPr>
              <a:t>c </a:t>
            </a:r>
            <a:r>
              <a:rPr lang="en-US" sz="2400">
                <a:solidFill>
                  <a:schemeClr val="hlink"/>
                </a:solidFill>
              </a:rPr>
              <a:t> =  n </a:t>
            </a:r>
            <a:r>
              <a:rPr baseline="-25000" lang="en-US" sz="2400">
                <a:solidFill>
                  <a:schemeClr val="hlink"/>
                </a:solidFill>
              </a:rPr>
              <a:t>2</a:t>
            </a:r>
            <a:r>
              <a:rPr lang="en-US" sz="2400">
                <a:solidFill>
                  <a:schemeClr val="hlink"/>
                </a:solidFill>
              </a:rPr>
              <a:t> / n </a:t>
            </a:r>
            <a:r>
              <a:rPr baseline="-25000" lang="en-US" sz="2400">
                <a:solidFill>
                  <a:schemeClr val="hlink"/>
                </a:solidFill>
              </a:rPr>
              <a:t>1</a:t>
            </a:r>
            <a:r>
              <a:rPr lang="en-US" sz="2400">
                <a:solidFill>
                  <a:schemeClr val="hlink"/>
                </a:solidFill>
              </a:rPr>
              <a:t>       (for </a:t>
            </a:r>
            <a:r>
              <a:rPr lang="en-US" sz="2400">
                <a:solidFill>
                  <a:schemeClr val="hlink"/>
                </a:solidFill>
                <a:latin typeface="Times New Roman"/>
                <a:ea typeface="Times New Roman"/>
                <a:cs typeface="Times New Roman"/>
                <a:sym typeface="Times New Roman"/>
              </a:rPr>
              <a:t>φ</a:t>
            </a:r>
            <a:r>
              <a:rPr lang="en-US" sz="2400">
                <a:solidFill>
                  <a:schemeClr val="hlink"/>
                </a:solidFill>
              </a:rPr>
              <a:t> </a:t>
            </a:r>
            <a:r>
              <a:rPr baseline="-25000" lang="en-US" sz="2400">
                <a:solidFill>
                  <a:schemeClr val="hlink"/>
                </a:solidFill>
              </a:rPr>
              <a:t>2 </a:t>
            </a:r>
            <a:r>
              <a:rPr lang="en-US" sz="2400">
                <a:solidFill>
                  <a:schemeClr val="hlink"/>
                </a:solidFill>
              </a:rPr>
              <a:t> = 90</a:t>
            </a:r>
            <a:r>
              <a:rPr baseline="30000" lang="en-US" sz="2400">
                <a:solidFill>
                  <a:schemeClr val="hlink"/>
                </a:solidFill>
              </a:rPr>
              <a:t>0 </a:t>
            </a:r>
            <a:r>
              <a:rPr lang="en-US" sz="2400">
                <a:solidFill>
                  <a:schemeClr val="hlink"/>
                </a:solidFill>
              </a:rPr>
              <a:t>)</a:t>
            </a:r>
            <a:endParaRPr sz="2800">
              <a:solidFill>
                <a:schemeClr val="hlink"/>
              </a:solidFill>
            </a:endParaRPr>
          </a:p>
        </p:txBody>
      </p:sp>
      <p:pic>
        <p:nvPicPr>
          <p:cNvPr id="174" name="Google Shape;174;p22"/>
          <p:cNvPicPr preferRelativeResize="0"/>
          <p:nvPr/>
        </p:nvPicPr>
        <p:blipFill rotWithShape="1">
          <a:blip r:embed="rId3">
            <a:alphaModFix/>
          </a:blip>
          <a:srcRect b="0" l="0" r="0" t="0"/>
          <a:stretch/>
        </p:blipFill>
        <p:spPr>
          <a:xfrm>
            <a:off x="685800" y="2667000"/>
            <a:ext cx="2209800" cy="2849563"/>
          </a:xfrm>
          <a:prstGeom prst="rect">
            <a:avLst/>
          </a:prstGeom>
          <a:noFill/>
          <a:ln>
            <a:noFill/>
          </a:ln>
        </p:spPr>
      </p:pic>
      <p:pic>
        <p:nvPicPr>
          <p:cNvPr id="175" name="Google Shape;175;p22"/>
          <p:cNvPicPr preferRelativeResize="0"/>
          <p:nvPr/>
        </p:nvPicPr>
        <p:blipFill rotWithShape="1">
          <a:blip r:embed="rId4">
            <a:alphaModFix/>
          </a:blip>
          <a:srcRect b="0" l="0" r="0" t="0"/>
          <a:stretch/>
        </p:blipFill>
        <p:spPr>
          <a:xfrm>
            <a:off x="3352800" y="2438400"/>
            <a:ext cx="2486025" cy="2743200"/>
          </a:xfrm>
          <a:prstGeom prst="rect">
            <a:avLst/>
          </a:prstGeom>
          <a:noFill/>
          <a:ln>
            <a:noFill/>
          </a:ln>
        </p:spPr>
      </p:pic>
      <p:pic>
        <p:nvPicPr>
          <p:cNvPr id="176" name="Google Shape;176;p22"/>
          <p:cNvPicPr preferRelativeResize="0"/>
          <p:nvPr/>
        </p:nvPicPr>
        <p:blipFill rotWithShape="1">
          <a:blip r:embed="rId5">
            <a:alphaModFix/>
          </a:blip>
          <a:srcRect b="0" l="0" r="0" t="0"/>
          <a:stretch/>
        </p:blipFill>
        <p:spPr>
          <a:xfrm>
            <a:off x="6019800" y="2362200"/>
            <a:ext cx="2514600" cy="30003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73">
                                            <p:txEl>
                                              <p:pRg end="0" st="0"/>
                                            </p:txEl>
                                          </p:spTgt>
                                        </p:tgtEl>
                                        <p:attrNameLst>
                                          <p:attrName>style.visibility</p:attrName>
                                        </p:attrNameLst>
                                      </p:cBhvr>
                                      <p:to>
                                        <p:strVal val="visible"/>
                                      </p:to>
                                    </p:set>
                                    <p:anim calcmode="lin" valueType="num">
                                      <p:cBhvr additive="base">
                                        <p:cTn dur="500"/>
                                        <p:tgtEl>
                                          <p:spTgt spid="173">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