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F8BA-EE26-4EA8-9231-4061F125426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CBFC-A356-4C64-9CB4-B8DAE37E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85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451" indent="-278635" defTabSz="91485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4539" indent="-222908" defTabSz="91485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0355" indent="-222908" defTabSz="91485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6171" indent="-222908" defTabSz="91485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1986" indent="-222908" defTabSz="91485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7802" indent="-222908" defTabSz="91485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3618" indent="-222908" defTabSz="91485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89434" indent="-222908" defTabSz="91485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A99F43-10D5-436C-9EDC-CBF9B218566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510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AC83-760B-4834-A7BA-8BDDE793B62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7427-D68F-49B0-8AE3-65E0343B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2362200" y="4648200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>
                <a:solidFill>
                  <a:srgbClr val="00B050"/>
                </a:solidFill>
              </a:rPr>
              <a:t>     Aligned method                </a:t>
            </a:r>
            <a:r>
              <a:rPr lang="en-US" altLang="en-US" sz="2000">
                <a:solidFill>
                  <a:srgbClr val="FF0000"/>
                </a:solidFill>
              </a:rPr>
              <a:t>	                Unidirectional method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>
                <a:solidFill>
                  <a:srgbClr val="FF0000"/>
                </a:solidFill>
              </a:rPr>
              <a:t>     No mixed system- </a:t>
            </a:r>
            <a:r>
              <a:rPr lang="en-US" altLang="en-US" sz="2000"/>
              <a:t>follow either unidirectional or aligned</a:t>
            </a:r>
            <a:endParaRPr lang="en-US" altLang="en-US" sz="2000">
              <a:solidFill>
                <a:srgbClr val="FF0000"/>
              </a:solidFill>
            </a:endParaRPr>
          </a:p>
        </p:txBody>
      </p:sp>
      <p:pic>
        <p:nvPicPr>
          <p:cNvPr id="5120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6513"/>
            <a:ext cx="21209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133475"/>
            <a:ext cx="3338512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1109663"/>
            <a:ext cx="34671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019869" y="4203510"/>
            <a:ext cx="0" cy="10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220872" y="4203510"/>
            <a:ext cx="2101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099343" y="3698543"/>
            <a:ext cx="27296" cy="1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1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2438400"/>
            <a:ext cx="38274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4" y="1589"/>
            <a:ext cx="299878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7"/>
          <p:cNvSpPr txBox="1">
            <a:spLocks noChangeArrowheads="1"/>
          </p:cNvSpPr>
          <p:nvPr/>
        </p:nvSpPr>
        <p:spPr bwMode="auto">
          <a:xfrm>
            <a:off x="8382000" y="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Rules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457201"/>
            <a:ext cx="4572000" cy="7110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Dimension lines </a:t>
            </a:r>
            <a:r>
              <a:rPr lang="en-US" sz="2400" dirty="0"/>
              <a:t>should be drawn </a:t>
            </a:r>
            <a:r>
              <a:rPr lang="en-US" sz="2400" dirty="0">
                <a:solidFill>
                  <a:srgbClr val="FF0000"/>
                </a:solidFill>
              </a:rPr>
              <a:t>at least 10 mm </a:t>
            </a:r>
            <a:r>
              <a:rPr lang="en-US" sz="2400" dirty="0"/>
              <a:t>away from the outlines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As far as possible, all the </a:t>
            </a:r>
            <a:r>
              <a:rPr lang="en-US" sz="2400" dirty="0">
                <a:solidFill>
                  <a:srgbClr val="FF0000"/>
                </a:solidFill>
              </a:rPr>
              <a:t>dimensions should be placed outside the views</a:t>
            </a:r>
            <a:r>
              <a:rPr lang="en-US" sz="2400" dirty="0"/>
              <a:t>. Inside dimensions are preferred only if they are clearer and more easily readable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Smaller dimensions should be placed nearer the view and the larger further away so that </a:t>
            </a:r>
            <a:r>
              <a:rPr lang="en-US" sz="2400" dirty="0">
                <a:solidFill>
                  <a:srgbClr val="FF0000"/>
                </a:solidFill>
              </a:rPr>
              <a:t>extension lines do not cross dimension lines</a:t>
            </a:r>
          </a:p>
          <a:p>
            <a:pPr algn="just">
              <a:defRPr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</a:t>
            </a:r>
          </a:p>
        </p:txBody>
      </p:sp>
      <p:pic>
        <p:nvPicPr>
          <p:cNvPr id="5223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887913"/>
            <a:ext cx="5384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3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-39688"/>
            <a:ext cx="21209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847725"/>
            <a:ext cx="4953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dimension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be given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No dimension should be redundant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5721350" y="256698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Dimensions should be </a:t>
            </a:r>
            <a:r>
              <a:rPr lang="en-US" altLang="en-US" sz="2400">
                <a:solidFill>
                  <a:srgbClr val="FF0000"/>
                </a:solidFill>
              </a:rPr>
              <a:t>placed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outside the views</a:t>
            </a:r>
          </a:p>
        </p:txBody>
      </p:sp>
      <p:pic>
        <p:nvPicPr>
          <p:cNvPr id="5325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6" y="2065338"/>
            <a:ext cx="26971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76201"/>
            <a:ext cx="32146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10"/>
          <p:cNvSpPr>
            <a:spLocks noChangeArrowheads="1"/>
          </p:cNvSpPr>
          <p:nvPr/>
        </p:nvSpPr>
        <p:spPr bwMode="auto">
          <a:xfrm>
            <a:off x="5721350" y="3916364"/>
            <a:ext cx="457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FF0000"/>
                </a:solidFill>
              </a:rPr>
              <a:t>unit should not be written </a:t>
            </a:r>
            <a:r>
              <a:rPr lang="en-US" altLang="en-US" sz="2400"/>
              <a:t>after each dimension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/>
          </a:p>
        </p:txBody>
      </p:sp>
      <p:pic>
        <p:nvPicPr>
          <p:cNvPr id="5325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471864"/>
            <a:ext cx="24003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5762625"/>
            <a:ext cx="26336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TextBox 16"/>
          <p:cNvSpPr txBox="1">
            <a:spLocks noChangeArrowheads="1"/>
          </p:cNvSpPr>
          <p:nvPr/>
        </p:nvSpPr>
        <p:spPr bwMode="auto">
          <a:xfrm>
            <a:off x="5715000" y="5607051"/>
            <a:ext cx="495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/>
              <a:t>D</a:t>
            </a:r>
            <a:r>
              <a:rPr lang="en-US" altLang="en-US" sz="2400">
                <a:solidFill>
                  <a:srgbClr val="FF0000"/>
                </a:solidFill>
              </a:rPr>
              <a:t>imensions</a:t>
            </a:r>
            <a:r>
              <a:rPr lang="en-US" altLang="en-US" sz="2400"/>
              <a:t> shall be given </a:t>
            </a:r>
            <a:r>
              <a:rPr lang="en-US" altLang="en-US" sz="2400">
                <a:solidFill>
                  <a:srgbClr val="FF0000"/>
                </a:solidFill>
              </a:rPr>
              <a:t>to visible lines</a:t>
            </a:r>
            <a:r>
              <a:rPr lang="en-US" altLang="en-US" sz="2400"/>
              <a:t> and not to hidden lines</a:t>
            </a:r>
          </a:p>
        </p:txBody>
      </p:sp>
    </p:spTree>
    <p:extLst>
      <p:ext uri="{BB962C8B-B14F-4D97-AF65-F5344CB8AC3E}">
        <p14:creationId xmlns:p14="http://schemas.microsoft.com/office/powerpoint/2010/main" val="12809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810125" y="2428876"/>
            <a:ext cx="5405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 Do not repeat the same dimension in different views</a:t>
            </a:r>
          </a:p>
        </p:txBody>
      </p:sp>
      <p:pic>
        <p:nvPicPr>
          <p:cNvPr id="5427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714376"/>
            <a:ext cx="30464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428626"/>
            <a:ext cx="157162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000501"/>
            <a:ext cx="249555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-39688"/>
            <a:ext cx="21209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2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3962400"/>
            <a:ext cx="31623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2671764"/>
            <a:ext cx="13906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4" y="4676776"/>
            <a:ext cx="2676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76250"/>
            <a:ext cx="2316162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0"/>
            <a:ext cx="268446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Box 11"/>
          <p:cNvSpPr txBox="1">
            <a:spLocks noChangeArrowheads="1"/>
          </p:cNvSpPr>
          <p:nvPr/>
        </p:nvSpPr>
        <p:spPr bwMode="auto">
          <a:xfrm>
            <a:off x="8453439" y="2571751"/>
            <a:ext cx="4286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b="1">
                <a:solidFill>
                  <a:srgbClr val="FF0000"/>
                </a:solidFill>
              </a:rPr>
              <a:t>?</a:t>
            </a:r>
            <a:endParaRPr lang="en-IN" altLang="en-US" sz="8800" b="1">
              <a:solidFill>
                <a:srgbClr val="FF0000"/>
              </a:solidFill>
            </a:endParaRPr>
          </a:p>
        </p:txBody>
      </p:sp>
      <p:sp>
        <p:nvSpPr>
          <p:cNvPr id="55304" name="TextBox 12"/>
          <p:cNvSpPr txBox="1">
            <a:spLocks noChangeArrowheads="1"/>
          </p:cNvSpPr>
          <p:nvPr/>
        </p:nvSpPr>
        <p:spPr bwMode="auto">
          <a:xfrm>
            <a:off x="7524751" y="428625"/>
            <a:ext cx="278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Identify the mistakes</a:t>
            </a:r>
            <a:endParaRPr lang="en-IN" altLang="en-US" sz="1800"/>
          </a:p>
        </p:txBody>
      </p:sp>
      <p:pic>
        <p:nvPicPr>
          <p:cNvPr id="5530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781300"/>
            <a:ext cx="25241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389660" y="1228299"/>
            <a:ext cx="54591" cy="155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91666" y="1201003"/>
            <a:ext cx="81886" cy="176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444251" y="2781300"/>
            <a:ext cx="2429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89660" y="1446663"/>
            <a:ext cx="2483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44251" y="1760561"/>
            <a:ext cx="866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0537" y="1760561"/>
            <a:ext cx="68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TE1E5A400t00"/>
              </a:rPr>
              <a:t>A drawing from which a component is to be manufactured must communicate all of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the required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information by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:</a:t>
            </a:r>
          </a:p>
          <a:p>
            <a:endParaRPr lang="en-US" dirty="0">
              <a:solidFill>
                <a:prstClr val="black"/>
              </a:solidFill>
              <a:latin typeface="TTE1E5A400t00"/>
            </a:endParaRPr>
          </a:p>
          <a:p>
            <a:r>
              <a:rPr lang="en-US" dirty="0">
                <a:solidFill>
                  <a:prstClr val="black"/>
                </a:solidFill>
                <a:latin typeface="TTE1E52830t00"/>
              </a:rPr>
              <a:t>• </a:t>
            </a:r>
            <a:r>
              <a:rPr lang="en-US" dirty="0">
                <a:solidFill>
                  <a:prstClr val="black"/>
                </a:solidFill>
                <a:latin typeface="TTE1E52830t00"/>
              </a:rPr>
              <a:t>D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escribing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the form or shape of the component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TTE1E5A400t00"/>
              </a:rPr>
              <a:t>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usually by using orthographic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and sometimes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pictorial views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...</a:t>
            </a:r>
          </a:p>
          <a:p>
            <a:endParaRPr lang="en-US" dirty="0">
              <a:solidFill>
                <a:prstClr val="black"/>
              </a:solidFill>
              <a:latin typeface="TTE1E5A400t00"/>
            </a:endParaRPr>
          </a:p>
          <a:p>
            <a:r>
              <a:rPr lang="en-US" dirty="0">
                <a:solidFill>
                  <a:prstClr val="black"/>
                </a:solidFill>
                <a:latin typeface="TTE1E52830t00"/>
              </a:rPr>
              <a:t>• </a:t>
            </a:r>
            <a:r>
              <a:rPr lang="en-US" dirty="0">
                <a:solidFill>
                  <a:prstClr val="black"/>
                </a:solidFill>
                <a:latin typeface="TTE1E52830t00"/>
              </a:rPr>
              <a:t>G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iving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actual dimensions of all features of the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geometry</a:t>
            </a:r>
          </a:p>
          <a:p>
            <a:endParaRPr lang="en-US" dirty="0">
              <a:solidFill>
                <a:prstClr val="black"/>
              </a:solidFill>
              <a:latin typeface="TTE1E5A400t00"/>
            </a:endParaRPr>
          </a:p>
          <a:p>
            <a:r>
              <a:rPr lang="en-US" dirty="0">
                <a:solidFill>
                  <a:prstClr val="black"/>
                </a:solidFill>
                <a:latin typeface="TTE1E52830t00"/>
              </a:rPr>
              <a:t>• </a:t>
            </a:r>
            <a:r>
              <a:rPr lang="en-US" dirty="0">
                <a:solidFill>
                  <a:prstClr val="black"/>
                </a:solidFill>
                <a:latin typeface="TTE1E52830t00"/>
              </a:rPr>
              <a:t>G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iving 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information about any special manufacturing processes and materials required</a:t>
            </a:r>
            <a:r>
              <a:rPr lang="en-US" dirty="0">
                <a:solidFill>
                  <a:prstClr val="black"/>
                </a:solidFill>
                <a:latin typeface="TTE1E5A400t00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TTE1E5A400t00"/>
            </a:endParaRPr>
          </a:p>
          <a:p>
            <a:endParaRPr lang="en-US" dirty="0">
              <a:solidFill>
                <a:prstClr val="black"/>
              </a:solidFill>
              <a:latin typeface="TTE1E5A400t00"/>
            </a:endParaRPr>
          </a:p>
          <a:p>
            <a:r>
              <a:rPr lang="en-US" dirty="0">
                <a:solidFill>
                  <a:prstClr val="black"/>
                </a:solidFill>
                <a:latin typeface="TTE1E5A400t00"/>
              </a:rPr>
              <a:t>The design engineer should have a good understanding of projection methods,</a:t>
            </a:r>
          </a:p>
          <a:p>
            <a:r>
              <a:rPr lang="en-US" dirty="0">
                <a:solidFill>
                  <a:prstClr val="black"/>
                </a:solidFill>
                <a:latin typeface="TTE1E5A400t00"/>
              </a:rPr>
              <a:t>dimensioning methods and the manufacturing methods to be used.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286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</a:rPr>
              <a:t>Dimensioning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891540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Drawing standards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ANSI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– American National Standards Institute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ANSI Y14.1 1980 (R1987) – Drawing sheet </a:t>
            </a:r>
            <a:r>
              <a:rPr lang="en-US" altLang="en-US" sz="18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size and </a:t>
            </a:r>
            <a:r>
              <a:rPr lang="en-US" altLang="en-US" sz="18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format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ANSI Y 14.2M-1979 (R1987) – Line </a:t>
            </a: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conventions and </a:t>
            </a: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lettering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ANSI Y14.5M-1982(R1988) – Dimensioning </a:t>
            </a:r>
            <a:r>
              <a:rPr lang="en-US" altLang="en-US" sz="18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and tolerances</a:t>
            </a:r>
            <a:endParaRPr lang="en-US" altLang="en-US" sz="1800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ANSI Y 14.3-1975(R1987) – Multi view and sectional view drawings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ISO  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 International Standards Organization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JIS   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 Japanese Standards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BIS </a:t>
            </a:r>
            <a:r>
              <a:rPr lang="en-US" altLang="en-US" sz="28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 Bureau of Indian Standards</a:t>
            </a:r>
            <a:endParaRPr lang="en-US" altLang="en-US" sz="28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5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1881188" y="1143001"/>
            <a:ext cx="857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0000"/>
                </a:solidFill>
              </a:rPr>
              <a:t> Drawings are dimensioned using an accepted set of standards such as placing the dimension text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such that it is read from the bottom of the sheet.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0000"/>
                </a:solidFill>
              </a:rPr>
              <a:t> Indicating on a drawing,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the size of the object and other details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essential for its construction and function,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using lines, numerals, symbols, notes, 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0000"/>
                </a:solidFill>
              </a:rPr>
              <a:t> Dimensions indicated on a drawing should be those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that are essential for the production, inspection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functioning of the object.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452938" y="1"/>
            <a:ext cx="621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Introduction - Dimensioning</a:t>
            </a:r>
          </a:p>
        </p:txBody>
      </p:sp>
    </p:spTree>
    <p:extLst>
      <p:ext uri="{BB962C8B-B14F-4D97-AF65-F5344CB8AC3E}">
        <p14:creationId xmlns:p14="http://schemas.microsoft.com/office/powerpoint/2010/main" val="34871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1524000" y="1285876"/>
            <a:ext cx="8858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400">
                <a:solidFill>
                  <a:srgbClr val="0070C0"/>
                </a:solidFill>
              </a:rPr>
              <a:t>IS (SP 46: 2003) </a:t>
            </a:r>
            <a:r>
              <a:rPr lang="en-US" altLang="en-US" sz="2400">
                <a:solidFill>
                  <a:srgbClr val="000000"/>
                </a:solidFill>
              </a:rPr>
              <a:t>defines</a:t>
            </a:r>
            <a:r>
              <a:rPr lang="en-US" altLang="en-US" sz="2400">
                <a:solidFill>
                  <a:srgbClr val="0070C0"/>
                </a:solidFill>
              </a:rPr>
              <a:t> dimension </a:t>
            </a:r>
            <a:r>
              <a:rPr lang="en-US" altLang="en-US" sz="2400">
                <a:solidFill>
                  <a:srgbClr val="000000"/>
                </a:solidFill>
              </a:rPr>
              <a:t>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a </a:t>
            </a:r>
            <a:r>
              <a:rPr lang="en-US" altLang="en-US" sz="2400" i="1">
                <a:solidFill>
                  <a:srgbClr val="FF0000"/>
                </a:solidFill>
              </a:rPr>
              <a:t>numerical value </a:t>
            </a:r>
            <a:r>
              <a:rPr lang="en-US" altLang="en-US" sz="2400" i="1">
                <a:solidFill>
                  <a:srgbClr val="000000"/>
                </a:solidFill>
              </a:rPr>
              <a:t>expressed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appropriate units of measurement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indicated graphically </a:t>
            </a:r>
            <a:r>
              <a:rPr lang="en-US" altLang="en-US" sz="2400" i="1">
                <a:solidFill>
                  <a:srgbClr val="000000"/>
                </a:solidFill>
              </a:rPr>
              <a:t>on technical drawings </a:t>
            </a:r>
            <a:r>
              <a:rPr lang="en-US" altLang="en-US" sz="2400" i="1">
                <a:solidFill>
                  <a:srgbClr val="FF0000"/>
                </a:solidFill>
              </a:rPr>
              <a:t>with lines, symbols and notes.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i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The important aspects of dimensioning are as follows: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Units of Measurement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	The most convenient unit for length is millimeter.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		Angles are shown in degrees.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Symbols </a:t>
            </a:r>
            <a:r>
              <a:rPr lang="en-US" altLang="en-US" sz="2400">
                <a:solidFill>
                  <a:srgbClr val="000000"/>
                </a:solidFill>
              </a:rPr>
              <a:t>are incorporated to indicate specific geometry wherever necessary.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7381876" y="1"/>
            <a:ext cx="328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Dimensioning</a:t>
            </a:r>
          </a:p>
        </p:txBody>
      </p:sp>
    </p:spTree>
    <p:extLst>
      <p:ext uri="{BB962C8B-B14F-4D97-AF65-F5344CB8AC3E}">
        <p14:creationId xmlns:p14="http://schemas.microsoft.com/office/powerpoint/2010/main" val="5150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1809750" y="1000126"/>
            <a:ext cx="83581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Individual identification</a:t>
            </a:r>
            <a:r>
              <a:rPr lang="en-US" altLang="en-US" sz="2400">
                <a:solidFill>
                  <a:srgbClr val="000000"/>
                </a:solidFill>
              </a:rPr>
              <a:t> of linear units is </a:t>
            </a:r>
            <a:r>
              <a:rPr lang="en-US" altLang="en-US" sz="2400">
                <a:solidFill>
                  <a:srgbClr val="FF0000"/>
                </a:solidFill>
              </a:rPr>
              <a:t>not required </a:t>
            </a:r>
            <a:r>
              <a:rPr lang="en-US" altLang="en-US" sz="2400">
                <a:solidFill>
                  <a:srgbClr val="000000"/>
                </a:solidFill>
              </a:rPr>
              <a:t>if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all dimensions on a drawing are in the same unit (mm).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But,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i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The drawing should contain a note: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ALL DIMENSIONS ARE IN mm 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453314" y="1"/>
            <a:ext cx="3214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Dimensioning</a:t>
            </a:r>
          </a:p>
        </p:txBody>
      </p:sp>
    </p:spTree>
    <p:extLst>
      <p:ext uri="{BB962C8B-B14F-4D97-AF65-F5344CB8AC3E}">
        <p14:creationId xmlns:p14="http://schemas.microsoft.com/office/powerpoint/2010/main" val="4113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524000" y="1196975"/>
            <a:ext cx="8229600" cy="35004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Dimensioning is often done by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a set of elements, which includes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• Extension lines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• Dimension lines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• Leader lines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• Arrowheads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• Dimensions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Note, Symbols</a:t>
            </a:r>
            <a:endParaRPr lang="en-IN" altLang="en-US" smtClean="0">
              <a:solidFill>
                <a:srgbClr val="FF0000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3629026"/>
            <a:ext cx="5675312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452938" y="1"/>
            <a:ext cx="621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Elements of Dimensioning</a:t>
            </a: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1052513"/>
            <a:ext cx="399573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2452688" y="1000126"/>
            <a:ext cx="6172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Dimensioning of an object</a:t>
            </a:r>
            <a:r>
              <a:rPr lang="en-US" altLang="en-US" sz="2400">
                <a:solidFill>
                  <a:srgbClr val="000000"/>
                </a:solidFill>
              </a:rPr>
              <a:t> is accomplished by dimensioning each element to indicate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CD0065"/>
                </a:solidFill>
              </a:rPr>
              <a:t>its size </a:t>
            </a:r>
            <a:r>
              <a:rPr lang="en-US" altLang="en-US" sz="2400">
                <a:solidFill>
                  <a:srgbClr val="3333FF"/>
                </a:solidFill>
              </a:rPr>
              <a:t>(</a:t>
            </a:r>
            <a:r>
              <a:rPr lang="en-US" altLang="en-US" sz="2400" b="1">
                <a:solidFill>
                  <a:srgbClr val="3333FF"/>
                </a:solidFill>
              </a:rPr>
              <a:t>size dimensions</a:t>
            </a:r>
            <a:r>
              <a:rPr lang="en-US" altLang="en-US" sz="2400">
                <a:solidFill>
                  <a:srgbClr val="3333FF"/>
                </a:solidFill>
              </a:rPr>
              <a:t>) </a:t>
            </a:r>
            <a:r>
              <a:rPr lang="en-US" altLang="en-US" sz="2400">
                <a:solidFill>
                  <a:srgbClr val="000000"/>
                </a:solidFill>
              </a:rPr>
              <a:t>and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D0065"/>
                </a:solidFill>
              </a:rPr>
              <a:t>relative location </a:t>
            </a:r>
            <a:r>
              <a:rPr lang="en-US" altLang="en-US" sz="2400">
                <a:solidFill>
                  <a:srgbClr val="3333FF"/>
                </a:solidFill>
              </a:rPr>
              <a:t>(</a:t>
            </a:r>
            <a:r>
              <a:rPr lang="en-US" altLang="en-US" sz="2400" b="1">
                <a:solidFill>
                  <a:srgbClr val="3333FF"/>
                </a:solidFill>
              </a:rPr>
              <a:t>location dimensions</a:t>
            </a:r>
            <a:r>
              <a:rPr lang="en-US" altLang="en-US" sz="2400">
                <a:solidFill>
                  <a:srgbClr val="3333FF"/>
                </a:solidFill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from a center line, base line or finished surface.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438526"/>
            <a:ext cx="76327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4800600" y="214313"/>
            <a:ext cx="586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70C0"/>
                </a:solidFill>
              </a:rPr>
              <a:t>Elements of Dimensioning</a:t>
            </a:r>
          </a:p>
        </p:txBody>
      </p:sp>
    </p:spTree>
    <p:extLst>
      <p:ext uri="{BB962C8B-B14F-4D97-AF65-F5344CB8AC3E}">
        <p14:creationId xmlns:p14="http://schemas.microsoft.com/office/powerpoint/2010/main" val="281728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571500"/>
            <a:ext cx="2425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549275"/>
            <a:ext cx="625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7"/>
          <p:cNvSpPr txBox="1">
            <a:spLocks noChangeArrowheads="1"/>
          </p:cNvSpPr>
          <p:nvPr/>
        </p:nvSpPr>
        <p:spPr bwMode="auto">
          <a:xfrm>
            <a:off x="3595688" y="0"/>
            <a:ext cx="707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70C0"/>
                </a:solidFill>
              </a:rPr>
              <a:t>Various representation of Dimensioning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49500"/>
            <a:ext cx="52482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4292601"/>
            <a:ext cx="2589212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98638"/>
            <a:ext cx="3311525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40537" y="2073275"/>
            <a:ext cx="12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0809027" y="1798638"/>
            <a:ext cx="40943" cy="5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904561" y="1798638"/>
            <a:ext cx="791570" cy="27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849970" y="2073275"/>
            <a:ext cx="955343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520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TTE1E52830t00</vt:lpstr>
      <vt:lpstr>TTE1E5A400t00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</dc:creator>
  <cp:lastModifiedBy>Santhi</cp:lastModifiedBy>
  <cp:revision>4</cp:revision>
  <dcterms:created xsi:type="dcterms:W3CDTF">2021-05-04T09:51:44Z</dcterms:created>
  <dcterms:modified xsi:type="dcterms:W3CDTF">2021-05-04T12:03:45Z</dcterms:modified>
</cp:coreProperties>
</file>