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42BC-EA97-4A14-B861-AEEAC9EEE9B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5A58-6CF2-4049-8966-26C41ECF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7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42BC-EA97-4A14-B861-AEEAC9EEE9B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5A58-6CF2-4049-8966-26C41ECF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2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42BC-EA97-4A14-B861-AEEAC9EEE9B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5A58-6CF2-4049-8966-26C41ECF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5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42BC-EA97-4A14-B861-AEEAC9EEE9B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5A58-6CF2-4049-8966-26C41ECF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7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42BC-EA97-4A14-B861-AEEAC9EEE9B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5A58-6CF2-4049-8966-26C41ECF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8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42BC-EA97-4A14-B861-AEEAC9EEE9B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5A58-6CF2-4049-8966-26C41ECF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42BC-EA97-4A14-B861-AEEAC9EEE9B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5A58-6CF2-4049-8966-26C41ECF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6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42BC-EA97-4A14-B861-AEEAC9EEE9B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5A58-6CF2-4049-8966-26C41ECF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9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42BC-EA97-4A14-B861-AEEAC9EEE9B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5A58-6CF2-4049-8966-26C41ECF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9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42BC-EA97-4A14-B861-AEEAC9EEE9B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5A58-6CF2-4049-8966-26C41ECF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42BC-EA97-4A14-B861-AEEAC9EEE9B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5A58-6CF2-4049-8966-26C41ECF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3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442BC-EA97-4A14-B861-AEEAC9EEE9B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25A58-6CF2-4049-8966-26C41ECF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6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>
            <a:lum bright="6000" contras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374651"/>
            <a:ext cx="8805863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1"/>
          <p:cNvSpPr>
            <a:spLocks noGrp="1"/>
          </p:cNvSpPr>
          <p:nvPr>
            <p:ph type="ctrTitle"/>
          </p:nvPr>
        </p:nvSpPr>
        <p:spPr>
          <a:xfrm>
            <a:off x="221302" y="732431"/>
            <a:ext cx="7772400" cy="1470025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2800" dirty="0" smtClean="0">
                <a:solidFill>
                  <a:srgbClr val="0070C0"/>
                </a:solidFill>
                <a:latin typeface="+mn-lt"/>
              </a:rPr>
              <a:t>L5_Projection of Point</a:t>
            </a:r>
            <a:endParaRPr lang="en-US" altLang="en-US" sz="2800" dirty="0" smtClean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02" y="4060826"/>
            <a:ext cx="6553200" cy="2133600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n-US" b="1" dirty="0" smtClean="0">
                <a:solidFill>
                  <a:srgbClr val="FF0000"/>
                </a:solidFill>
              </a:rPr>
              <a:t>B. SANTHI</a:t>
            </a:r>
          </a:p>
          <a:p>
            <a:pPr algn="l">
              <a:defRPr/>
            </a:pPr>
            <a:r>
              <a:rPr lang="en-US" b="1" dirty="0" smtClean="0">
                <a:solidFill>
                  <a:srgbClr val="FF0000"/>
                </a:solidFill>
              </a:rPr>
              <a:t>Assistant t Professor</a:t>
            </a:r>
          </a:p>
          <a:p>
            <a:pPr algn="l">
              <a:defRPr/>
            </a:pPr>
            <a:r>
              <a:rPr lang="en-US" b="1" dirty="0" smtClean="0">
                <a:solidFill>
                  <a:srgbClr val="FF0000"/>
                </a:solidFill>
              </a:rPr>
              <a:t>Department of MECHANICAL Engineering</a:t>
            </a:r>
          </a:p>
          <a:p>
            <a:pPr algn="l">
              <a:defRPr/>
            </a:pPr>
            <a:r>
              <a:rPr lang="en-US" b="1" dirty="0" smtClean="0">
                <a:solidFill>
                  <a:srgbClr val="FF0000"/>
                </a:solidFill>
              </a:rPr>
              <a:t>NIT Goa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2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6362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9"/>
          <p:cNvSpPr txBox="1">
            <a:spLocks noChangeArrowheads="1"/>
          </p:cNvSpPr>
          <p:nvPr/>
        </p:nvSpPr>
        <p:spPr bwMode="auto">
          <a:xfrm>
            <a:off x="1600200" y="373064"/>
            <a:ext cx="9220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Qn</a:t>
            </a:r>
            <a:r>
              <a:rPr lang="en-US" altLang="en-US" sz="1800" dirty="0"/>
              <a:t>  :  </a:t>
            </a:r>
            <a:r>
              <a:rPr lang="en-US" altLang="en-US" sz="2000" dirty="0">
                <a:solidFill>
                  <a:srgbClr val="FF0000"/>
                </a:solidFill>
              </a:rPr>
              <a:t>Point A is 40 mm above HP and 60 mm in front of V.P.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          Draw its front and top view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400" dirty="0">
                <a:solidFill>
                  <a:srgbClr val="0070C0"/>
                </a:solidFill>
              </a:rPr>
              <a:t>Orthographic projection of points situated in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1</a:t>
            </a:r>
            <a:r>
              <a:rPr lang="en-US" sz="2400" b="1" baseline="30000" dirty="0">
                <a:solidFill>
                  <a:srgbClr val="0070C0"/>
                </a:solidFill>
                <a:latin typeface="+mj-lt"/>
                <a:cs typeface="Arial" charset="0"/>
              </a:rPr>
              <a:t>st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quadrant</a:t>
            </a:r>
            <a:endParaRPr lang="en-US" sz="24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096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71589"/>
            <a:ext cx="7239000" cy="323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0" y="4271963"/>
            <a:ext cx="9144000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1800"/>
              <a:t>The point A lies in the 1</a:t>
            </a:r>
            <a:r>
              <a:rPr lang="en-US" altLang="en-US" sz="1800" baseline="30000"/>
              <a:t>st</a:t>
            </a:r>
            <a:r>
              <a:rPr lang="en-US" altLang="en-US" sz="1800"/>
              <a:t> Quadrant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1800"/>
              <a:t>Looking from the front, the point lies 40 mm above H.P. A-a’ is the projector perpendicular to V.P. Hence </a:t>
            </a:r>
            <a:r>
              <a:rPr lang="en-US" altLang="en-US" sz="1800">
                <a:solidFill>
                  <a:srgbClr val="FF0000"/>
                </a:solidFill>
              </a:rPr>
              <a:t>a’ is the front view of the point A</a:t>
            </a:r>
            <a:r>
              <a:rPr lang="en-US" altLang="en-US" sz="1800"/>
              <a:t>     =&gt;  40 mm above the xy line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1800"/>
              <a:t>To obtain the top view of A, look from the top. Point A is 60mm in front of V.P. Aa is the projector perpendicular to H.P. So, </a:t>
            </a:r>
            <a:r>
              <a:rPr lang="en-US" altLang="en-US" sz="1800">
                <a:solidFill>
                  <a:srgbClr val="FF0000"/>
                </a:solidFill>
              </a:rPr>
              <a:t>a is the top view of the point A </a:t>
            </a:r>
            <a:r>
              <a:rPr lang="en-US" altLang="en-US" sz="1800"/>
              <a:t> =&gt;  60 mm in front of xy.  </a:t>
            </a:r>
          </a:p>
        </p:txBody>
      </p:sp>
    </p:spTree>
    <p:extLst>
      <p:ext uri="{BB962C8B-B14F-4D97-AF65-F5344CB8AC3E}">
        <p14:creationId xmlns:p14="http://schemas.microsoft.com/office/powerpoint/2010/main" val="2876465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"/>
            <a:ext cx="8077200" cy="360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09800" y="3810000"/>
            <a:ext cx="8305800" cy="25860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 Point A is 40 mm above HP and 60 mm in front of V.P. Draw the Projection of points in VP and HP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Steps</a:t>
            </a:r>
          </a:p>
          <a:p>
            <a:pPr>
              <a:defRPr/>
            </a:pPr>
            <a:endParaRPr lang="en-US" dirty="0"/>
          </a:p>
          <a:p>
            <a:pPr marL="342900" indent="-342900">
              <a:buFontTx/>
              <a:buAutoNum type="arabicPeriod"/>
              <a:defRPr/>
            </a:pPr>
            <a:r>
              <a:rPr lang="en-US" dirty="0"/>
              <a:t>Draw Ref line </a:t>
            </a:r>
            <a:r>
              <a:rPr lang="en-US" dirty="0" err="1"/>
              <a:t>xy</a:t>
            </a:r>
            <a:endParaRPr lang="en-US" dirty="0"/>
          </a:p>
          <a:p>
            <a:pPr marL="342900" indent="-342900">
              <a:buFontTx/>
              <a:buAutoNum type="arabicPeriod"/>
              <a:defRPr/>
            </a:pPr>
            <a:r>
              <a:rPr lang="en-US" dirty="0"/>
              <a:t>From any point on </a:t>
            </a:r>
            <a:r>
              <a:rPr lang="en-US" dirty="0" err="1"/>
              <a:t>xy</a:t>
            </a:r>
            <a:r>
              <a:rPr lang="en-US" dirty="0"/>
              <a:t> line , draw a perpendicular line  and mark a’ 40mm above and a 60 mm below the ref line</a:t>
            </a:r>
          </a:p>
          <a:p>
            <a:pPr marL="342900" indent="-342900">
              <a:buFontTx/>
              <a:buAutoNum type="arabicPeriod" startAt="3"/>
              <a:defRPr/>
            </a:pPr>
            <a:r>
              <a:rPr lang="en-US" dirty="0"/>
              <a:t>Draw the projector line joining a’ and a and dimension the views</a:t>
            </a:r>
          </a:p>
        </p:txBody>
      </p:sp>
    </p:spTree>
    <p:extLst>
      <p:ext uri="{BB962C8B-B14F-4D97-AF65-F5344CB8AC3E}">
        <p14:creationId xmlns:p14="http://schemas.microsoft.com/office/powerpoint/2010/main" val="4095802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400" dirty="0">
                <a:solidFill>
                  <a:srgbClr val="0070C0"/>
                </a:solidFill>
              </a:rPr>
              <a:t>Orthographic projection of points situated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in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3</a:t>
            </a:r>
            <a:r>
              <a:rPr lang="en-US" sz="2400" b="1" baseline="30000" dirty="0">
                <a:solidFill>
                  <a:srgbClr val="0070C0"/>
                </a:solidFill>
                <a:latin typeface="+mj-lt"/>
                <a:cs typeface="Arial" charset="0"/>
              </a:rPr>
              <a:t>rd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quadrant</a:t>
            </a:r>
            <a:endParaRPr lang="en-US" sz="24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30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6" y="866775"/>
            <a:ext cx="8016875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Box 8"/>
          <p:cNvSpPr txBox="1">
            <a:spLocks noChangeArrowheads="1"/>
          </p:cNvSpPr>
          <p:nvPr/>
        </p:nvSpPr>
        <p:spPr bwMode="auto">
          <a:xfrm>
            <a:off x="1524000" y="457200"/>
            <a:ext cx="868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 dirty="0"/>
              <a:t> A point C is 40 mm below HP and 30 mm behind V.P. Draw its projection.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5380038"/>
            <a:ext cx="9144000" cy="1477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 The point C is in the 3</a:t>
            </a:r>
            <a:r>
              <a:rPr lang="en-US" baseline="30000" dirty="0"/>
              <a:t>rd</a:t>
            </a:r>
            <a:r>
              <a:rPr lang="en-US" dirty="0"/>
              <a:t> Quadrant 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dirty="0"/>
              <a:t>C is 40 mm below H.P Hence c’ is 40 mm below </a:t>
            </a:r>
            <a:r>
              <a:rPr lang="en-US" dirty="0" err="1"/>
              <a:t>xy</a:t>
            </a:r>
            <a:r>
              <a:rPr lang="en-US" dirty="0"/>
              <a:t>. 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dirty="0"/>
              <a:t>Draw </a:t>
            </a:r>
            <a:r>
              <a:rPr lang="en-US" dirty="0" err="1"/>
              <a:t>xy</a:t>
            </a:r>
            <a:r>
              <a:rPr lang="en-US" dirty="0"/>
              <a:t> and draw projector at any point on it. Mark c’ 40 mm below </a:t>
            </a:r>
            <a:r>
              <a:rPr lang="en-US" dirty="0" err="1"/>
              <a:t>xy</a:t>
            </a:r>
            <a:r>
              <a:rPr lang="en-US" dirty="0"/>
              <a:t> on the projector.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dirty="0"/>
              <a:t>C is 30 mm behind V.P. So c is 30 mm behind </a:t>
            </a:r>
            <a:r>
              <a:rPr lang="en-US" dirty="0" err="1"/>
              <a:t>xy</a:t>
            </a:r>
            <a:r>
              <a:rPr lang="en-US" dirty="0"/>
              <a:t>. Hence in the orthographic projections mark c 30 mm above </a:t>
            </a:r>
            <a:r>
              <a:rPr lang="en-US" dirty="0" err="1"/>
              <a:t>xy</a:t>
            </a:r>
            <a:r>
              <a:rPr lang="en-US" dirty="0"/>
              <a:t> on the above projector. </a:t>
            </a:r>
          </a:p>
        </p:txBody>
      </p:sp>
    </p:spTree>
    <p:extLst>
      <p:ext uri="{BB962C8B-B14F-4D97-AF65-F5344CB8AC3E}">
        <p14:creationId xmlns:p14="http://schemas.microsoft.com/office/powerpoint/2010/main" val="292107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400" dirty="0">
                <a:solidFill>
                  <a:srgbClr val="0070C0"/>
                </a:solidFill>
              </a:rPr>
              <a:t>Example: projection of point in 2</a:t>
            </a:r>
            <a:r>
              <a:rPr lang="en-US" sz="2400" baseline="30000" dirty="0">
                <a:solidFill>
                  <a:srgbClr val="0070C0"/>
                </a:solidFill>
              </a:rPr>
              <a:t>nd</a:t>
            </a:r>
            <a:r>
              <a:rPr lang="en-US" sz="2400" dirty="0">
                <a:solidFill>
                  <a:srgbClr val="0070C0"/>
                </a:solidFill>
              </a:rPr>
              <a:t> quadrant</a:t>
            </a:r>
            <a:endParaRPr 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4035" name="TextBox 1"/>
          <p:cNvSpPr txBox="1">
            <a:spLocks noChangeArrowheads="1"/>
          </p:cNvSpPr>
          <p:nvPr/>
        </p:nvSpPr>
        <p:spPr bwMode="auto">
          <a:xfrm>
            <a:off x="1524000" y="457200"/>
            <a:ext cx="868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 dirty="0"/>
              <a:t> A Point B is 30 mm above HP and 40 mm behind V.P Draw its projection.</a:t>
            </a:r>
          </a:p>
        </p:txBody>
      </p:sp>
      <p:sp>
        <p:nvSpPr>
          <p:cNvPr id="44036" name="TextBox 14"/>
          <p:cNvSpPr txBox="1">
            <a:spLocks noChangeArrowheads="1"/>
          </p:cNvSpPr>
          <p:nvPr/>
        </p:nvSpPr>
        <p:spPr bwMode="auto">
          <a:xfrm>
            <a:off x="1524000" y="3821114"/>
            <a:ext cx="868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The point B lies in the II Quadrant.</a:t>
            </a:r>
          </a:p>
        </p:txBody>
      </p:sp>
      <p:sp>
        <p:nvSpPr>
          <p:cNvPr id="44037" name="TextBox 2"/>
          <p:cNvSpPr txBox="1">
            <a:spLocks noChangeArrowheads="1"/>
          </p:cNvSpPr>
          <p:nvPr/>
        </p:nvSpPr>
        <p:spPr bwMode="auto">
          <a:xfrm>
            <a:off x="1524000" y="4271964"/>
            <a:ext cx="91440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It is 30 mm above H.P and b’ is the front view of B and is 30 mm above xy.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Point B is 40 mm behind V.P. and b is the top view of B which is 40 mm behind xy.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To obtain the orthographic projections from the pictorial view rotate H.P by 90° about xy. Now the H.P coincides with V.P. and both the front view and top view are now seen above xy. b on the H.P will trace a quadrant of a circle with o as center and ob as radius. Now b occupies the position above o.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To draw the orthographic projections; draw xy line on which a projector is drawn at any point. Mark on it b’ 30 mm above xy on this projector.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Mark b 40 mm above xy on the same projector. </a:t>
            </a:r>
          </a:p>
        </p:txBody>
      </p:sp>
      <p:pic>
        <p:nvPicPr>
          <p:cNvPr id="4403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9" y="828675"/>
            <a:ext cx="6142037" cy="29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832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400" dirty="0">
                <a:solidFill>
                  <a:srgbClr val="0070C0"/>
                </a:solidFill>
              </a:rPr>
              <a:t>Orthographic projection of points situated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in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4</a:t>
            </a:r>
            <a:r>
              <a:rPr lang="en-US" sz="2400" b="1" baseline="30000" dirty="0">
                <a:solidFill>
                  <a:srgbClr val="0070C0"/>
                </a:solidFill>
                <a:latin typeface="+mj-lt"/>
                <a:cs typeface="Arial" charset="0"/>
              </a:rPr>
              <a:t>th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 quadrant</a:t>
            </a:r>
            <a:endParaRPr 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5059" name="TextBox 8"/>
          <p:cNvSpPr txBox="1">
            <a:spLocks noChangeArrowheads="1"/>
          </p:cNvSpPr>
          <p:nvPr/>
        </p:nvSpPr>
        <p:spPr bwMode="auto">
          <a:xfrm>
            <a:off x="1524000" y="473075"/>
            <a:ext cx="868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 dirty="0"/>
              <a:t>A point D is 30 mm below HP and 40 mm in front of V.P. Draw its projection.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5657850"/>
            <a:ext cx="91440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The point D is in the IV Quadrant. 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dirty="0"/>
              <a:t>D is 30mm below H.P. Hence, d’ , is 30 mm below </a:t>
            </a:r>
            <a:r>
              <a:rPr lang="en-US" dirty="0" err="1"/>
              <a:t>xy</a:t>
            </a:r>
            <a:r>
              <a:rPr lang="en-US" dirty="0"/>
              <a:t>. Draw </a:t>
            </a:r>
            <a:r>
              <a:rPr lang="en-US" dirty="0" err="1"/>
              <a:t>xy</a:t>
            </a:r>
            <a:r>
              <a:rPr lang="en-US" dirty="0"/>
              <a:t> line and draw a projector perpendicular to it. Mark d’ 30 mm below </a:t>
            </a:r>
            <a:r>
              <a:rPr lang="en-US" dirty="0" err="1"/>
              <a:t>xy</a:t>
            </a:r>
            <a:r>
              <a:rPr lang="en-US" dirty="0"/>
              <a:t> on the projector. 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dirty="0"/>
              <a:t>D is 40mm in front of V.P; so d 40 mm in front of </a:t>
            </a:r>
            <a:r>
              <a:rPr lang="en-US" dirty="0" err="1"/>
              <a:t>xy</a:t>
            </a:r>
            <a:r>
              <a:rPr lang="en-US" dirty="0"/>
              <a:t>. Therefore, mark d 40 mm below </a:t>
            </a:r>
            <a:r>
              <a:rPr lang="en-US" dirty="0" err="1"/>
              <a:t>xy</a:t>
            </a:r>
            <a:r>
              <a:rPr lang="en-US" dirty="0"/>
              <a:t>. </a:t>
            </a:r>
          </a:p>
        </p:txBody>
      </p:sp>
      <p:pic>
        <p:nvPicPr>
          <p:cNvPr id="4506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90600"/>
            <a:ext cx="7543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rc 4"/>
          <p:cNvSpPr/>
          <p:nvPr/>
        </p:nvSpPr>
        <p:spPr>
          <a:xfrm>
            <a:off x="5650173" y="3493827"/>
            <a:ext cx="518615" cy="113276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75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400" dirty="0">
                <a:solidFill>
                  <a:srgbClr val="0070C0"/>
                </a:solidFill>
              </a:rPr>
              <a:t>Side view of a point</a:t>
            </a:r>
            <a:endParaRPr 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6083" name="TextBox 8"/>
          <p:cNvSpPr txBox="1">
            <a:spLocks noChangeArrowheads="1"/>
          </p:cNvSpPr>
          <p:nvPr/>
        </p:nvSpPr>
        <p:spPr bwMode="auto">
          <a:xfrm>
            <a:off x="1524000" y="473076"/>
            <a:ext cx="868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 dirty="0" smtClean="0">
                <a:solidFill>
                  <a:srgbClr val="000000"/>
                </a:solidFill>
              </a:rPr>
              <a:t>Point A </a:t>
            </a:r>
            <a:r>
              <a:rPr lang="en-US" altLang="en-US" sz="1800" dirty="0">
                <a:solidFill>
                  <a:srgbClr val="000000"/>
                </a:solidFill>
              </a:rPr>
              <a:t>is </a:t>
            </a:r>
            <a:r>
              <a:rPr lang="en-US" altLang="en-US" sz="1800" dirty="0" smtClean="0">
                <a:solidFill>
                  <a:srgbClr val="000000"/>
                </a:solidFill>
              </a:rPr>
              <a:t>30mm above HP, </a:t>
            </a:r>
            <a:r>
              <a:rPr lang="en-US" altLang="en-US" sz="1800" dirty="0">
                <a:solidFill>
                  <a:srgbClr val="000000"/>
                </a:solidFill>
              </a:rPr>
              <a:t>50 mm </a:t>
            </a:r>
            <a:r>
              <a:rPr lang="en-US" altLang="en-US" sz="1800" dirty="0" smtClean="0">
                <a:solidFill>
                  <a:srgbClr val="000000"/>
                </a:solidFill>
              </a:rPr>
              <a:t>in front of </a:t>
            </a:r>
            <a:r>
              <a:rPr lang="en-US" altLang="en-US" sz="1800" dirty="0">
                <a:solidFill>
                  <a:srgbClr val="000000"/>
                </a:solidFill>
              </a:rPr>
              <a:t>V.P. and 40 mm in front of Right PP.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 Draw its projection.</a:t>
            </a:r>
          </a:p>
        </p:txBody>
      </p:sp>
      <p:grpSp>
        <p:nvGrpSpPr>
          <p:cNvPr id="46084" name="Group 11"/>
          <p:cNvGrpSpPr>
            <a:grpSpLocks/>
          </p:cNvGrpSpPr>
          <p:nvPr/>
        </p:nvGrpSpPr>
        <p:grpSpPr bwMode="auto">
          <a:xfrm>
            <a:off x="1447800" y="2052639"/>
            <a:ext cx="2895600" cy="3133725"/>
            <a:chOff x="76200" y="2052935"/>
            <a:chExt cx="2895600" cy="313313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28600" y="3886149"/>
              <a:ext cx="2133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143000" y="2286253"/>
              <a:ext cx="0" cy="266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00" name="TextBox 10"/>
            <p:cNvSpPr txBox="1">
              <a:spLocks noChangeArrowheads="1"/>
            </p:cNvSpPr>
            <p:nvPr/>
          </p:nvSpPr>
          <p:spPr bwMode="auto">
            <a:xfrm>
              <a:off x="990600" y="2052935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•</a:t>
              </a:r>
            </a:p>
          </p:txBody>
        </p:sp>
        <p:sp>
          <p:nvSpPr>
            <p:cNvPr id="46101" name="TextBox 12"/>
            <p:cNvSpPr txBox="1">
              <a:spLocks noChangeArrowheads="1"/>
            </p:cNvSpPr>
            <p:nvPr/>
          </p:nvSpPr>
          <p:spPr bwMode="auto">
            <a:xfrm>
              <a:off x="990600" y="4719935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•</a:t>
              </a:r>
            </a:p>
          </p:txBody>
        </p:sp>
        <p:sp>
          <p:nvSpPr>
            <p:cNvPr id="46102" name="TextBox 14"/>
            <p:cNvSpPr txBox="1">
              <a:spLocks noChangeArrowheads="1"/>
            </p:cNvSpPr>
            <p:nvPr/>
          </p:nvSpPr>
          <p:spPr bwMode="auto">
            <a:xfrm>
              <a:off x="76200" y="3881735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46103" name="TextBox 15"/>
            <p:cNvSpPr txBox="1">
              <a:spLocks noChangeArrowheads="1"/>
            </p:cNvSpPr>
            <p:nvPr/>
          </p:nvSpPr>
          <p:spPr bwMode="auto">
            <a:xfrm>
              <a:off x="2133600" y="3881735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Y</a:t>
              </a:r>
            </a:p>
          </p:txBody>
        </p:sp>
        <p:sp>
          <p:nvSpPr>
            <p:cNvPr id="46104" name="TextBox 16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a'</a:t>
              </a:r>
            </a:p>
          </p:txBody>
        </p:sp>
        <p:sp>
          <p:nvSpPr>
            <p:cNvPr id="46105" name="TextBox 17"/>
            <p:cNvSpPr txBox="1">
              <a:spLocks noChangeArrowheads="1"/>
            </p:cNvSpPr>
            <p:nvPr/>
          </p:nvSpPr>
          <p:spPr bwMode="auto">
            <a:xfrm>
              <a:off x="1295400" y="4724400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46106" name="TextBox 18"/>
            <p:cNvSpPr txBox="1">
              <a:spLocks noChangeArrowheads="1"/>
            </p:cNvSpPr>
            <p:nvPr/>
          </p:nvSpPr>
          <p:spPr bwMode="auto">
            <a:xfrm>
              <a:off x="1159042" y="3119735"/>
              <a:ext cx="14097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50</a:t>
              </a:r>
            </a:p>
          </p:txBody>
        </p:sp>
        <p:sp>
          <p:nvSpPr>
            <p:cNvPr id="46107" name="TextBox 19"/>
            <p:cNvSpPr txBox="1">
              <a:spLocks noChangeArrowheads="1"/>
            </p:cNvSpPr>
            <p:nvPr/>
          </p:nvSpPr>
          <p:spPr bwMode="auto">
            <a:xfrm>
              <a:off x="1159042" y="4186535"/>
              <a:ext cx="14097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30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6096000" y="3881438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0400" y="2281238"/>
            <a:ext cx="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7" name="TextBox 34"/>
          <p:cNvSpPr txBox="1">
            <a:spLocks noChangeArrowheads="1"/>
          </p:cNvSpPr>
          <p:nvPr/>
        </p:nvSpPr>
        <p:spPr bwMode="auto">
          <a:xfrm>
            <a:off x="6858000" y="2047876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46088" name="TextBox 35"/>
          <p:cNvSpPr txBox="1">
            <a:spLocks noChangeArrowheads="1"/>
          </p:cNvSpPr>
          <p:nvPr/>
        </p:nvSpPr>
        <p:spPr bwMode="auto">
          <a:xfrm>
            <a:off x="6858000" y="4714876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46089" name="TextBox 36"/>
          <p:cNvSpPr txBox="1">
            <a:spLocks noChangeArrowheads="1"/>
          </p:cNvSpPr>
          <p:nvPr/>
        </p:nvSpPr>
        <p:spPr bwMode="auto">
          <a:xfrm>
            <a:off x="5943600" y="3876676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46090" name="TextBox 37"/>
          <p:cNvSpPr txBox="1">
            <a:spLocks noChangeArrowheads="1"/>
          </p:cNvSpPr>
          <p:nvPr/>
        </p:nvSpPr>
        <p:spPr bwMode="auto">
          <a:xfrm>
            <a:off x="9982200" y="3876676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Y</a:t>
            </a:r>
          </a:p>
        </p:txBody>
      </p:sp>
      <p:sp>
        <p:nvSpPr>
          <p:cNvPr id="46091" name="TextBox 38"/>
          <p:cNvSpPr txBox="1">
            <a:spLocks noChangeArrowheads="1"/>
          </p:cNvSpPr>
          <p:nvPr/>
        </p:nvSpPr>
        <p:spPr bwMode="auto">
          <a:xfrm>
            <a:off x="7086600" y="2052638"/>
            <a:ext cx="83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a'</a:t>
            </a:r>
          </a:p>
        </p:txBody>
      </p:sp>
      <p:sp>
        <p:nvSpPr>
          <p:cNvPr id="46092" name="TextBox 39"/>
          <p:cNvSpPr txBox="1">
            <a:spLocks noChangeArrowheads="1"/>
          </p:cNvSpPr>
          <p:nvPr/>
        </p:nvSpPr>
        <p:spPr bwMode="auto">
          <a:xfrm>
            <a:off x="7162800" y="4719638"/>
            <a:ext cx="83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46093" name="TextBox 40"/>
          <p:cNvSpPr txBox="1">
            <a:spLocks noChangeArrowheads="1"/>
          </p:cNvSpPr>
          <p:nvPr/>
        </p:nvSpPr>
        <p:spPr bwMode="auto">
          <a:xfrm>
            <a:off x="7026275" y="3114676"/>
            <a:ext cx="1409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</a:t>
            </a:r>
          </a:p>
        </p:txBody>
      </p:sp>
      <p:sp>
        <p:nvSpPr>
          <p:cNvPr id="46094" name="TextBox 41"/>
          <p:cNvSpPr txBox="1">
            <a:spLocks noChangeArrowheads="1"/>
          </p:cNvSpPr>
          <p:nvPr/>
        </p:nvSpPr>
        <p:spPr bwMode="auto">
          <a:xfrm>
            <a:off x="7026275" y="4181476"/>
            <a:ext cx="1409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30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8534400" y="2133600"/>
            <a:ext cx="0" cy="320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038600" y="914400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97" name="TextBox 26"/>
          <p:cNvSpPr txBox="1">
            <a:spLocks noChangeArrowheads="1"/>
          </p:cNvSpPr>
          <p:nvPr/>
        </p:nvSpPr>
        <p:spPr bwMode="auto">
          <a:xfrm>
            <a:off x="8991600" y="1143000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Step 1</a:t>
            </a:r>
            <a:endParaRPr lang="en-IN" altLang="en-US" sz="1800"/>
          </a:p>
        </p:txBody>
      </p:sp>
    </p:spTree>
    <p:extLst>
      <p:ext uri="{BB962C8B-B14F-4D97-AF65-F5344CB8AC3E}">
        <p14:creationId xmlns:p14="http://schemas.microsoft.com/office/powerpoint/2010/main" val="708799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8"/>
          <p:cNvSpPr txBox="1">
            <a:spLocks noChangeArrowheads="1"/>
          </p:cNvSpPr>
          <p:nvPr/>
        </p:nvSpPr>
        <p:spPr bwMode="auto">
          <a:xfrm>
            <a:off x="1524000" y="473076"/>
            <a:ext cx="8686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</a:rPr>
              <a:t>Point A is </a:t>
            </a:r>
            <a:r>
              <a:rPr lang="en-US" altLang="en-US" sz="1800" dirty="0" smtClean="0">
                <a:solidFill>
                  <a:srgbClr val="000000"/>
                </a:solidFill>
              </a:rPr>
              <a:t>30mm </a:t>
            </a:r>
            <a:r>
              <a:rPr lang="en-US" altLang="en-US" sz="1800" dirty="0">
                <a:solidFill>
                  <a:srgbClr val="000000"/>
                </a:solidFill>
              </a:rPr>
              <a:t>above HP, 50 mm in front of V.P. and 40 mm in front of Right PP.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 Draw its projection.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</a:rPr>
              <a:t>.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grpSp>
        <p:nvGrpSpPr>
          <p:cNvPr id="47107" name="Group 11"/>
          <p:cNvGrpSpPr>
            <a:grpSpLocks/>
          </p:cNvGrpSpPr>
          <p:nvPr/>
        </p:nvGrpSpPr>
        <p:grpSpPr bwMode="auto">
          <a:xfrm>
            <a:off x="1447800" y="2052639"/>
            <a:ext cx="2895600" cy="3133725"/>
            <a:chOff x="76200" y="2052935"/>
            <a:chExt cx="2895600" cy="313313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28600" y="3886149"/>
              <a:ext cx="2133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143000" y="2286253"/>
              <a:ext cx="0" cy="266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25" name="TextBox 10"/>
            <p:cNvSpPr txBox="1">
              <a:spLocks noChangeArrowheads="1"/>
            </p:cNvSpPr>
            <p:nvPr/>
          </p:nvSpPr>
          <p:spPr bwMode="auto">
            <a:xfrm>
              <a:off x="990600" y="2052935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•</a:t>
              </a:r>
            </a:p>
          </p:txBody>
        </p:sp>
        <p:sp>
          <p:nvSpPr>
            <p:cNvPr id="47126" name="TextBox 12"/>
            <p:cNvSpPr txBox="1">
              <a:spLocks noChangeArrowheads="1"/>
            </p:cNvSpPr>
            <p:nvPr/>
          </p:nvSpPr>
          <p:spPr bwMode="auto">
            <a:xfrm>
              <a:off x="990600" y="4719935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•</a:t>
              </a:r>
            </a:p>
          </p:txBody>
        </p:sp>
        <p:sp>
          <p:nvSpPr>
            <p:cNvPr id="47127" name="TextBox 14"/>
            <p:cNvSpPr txBox="1">
              <a:spLocks noChangeArrowheads="1"/>
            </p:cNvSpPr>
            <p:nvPr/>
          </p:nvSpPr>
          <p:spPr bwMode="auto">
            <a:xfrm>
              <a:off x="76200" y="3881735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47128" name="TextBox 15"/>
            <p:cNvSpPr txBox="1">
              <a:spLocks noChangeArrowheads="1"/>
            </p:cNvSpPr>
            <p:nvPr/>
          </p:nvSpPr>
          <p:spPr bwMode="auto">
            <a:xfrm>
              <a:off x="2133600" y="3881735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Y</a:t>
              </a:r>
            </a:p>
          </p:txBody>
        </p:sp>
        <p:sp>
          <p:nvSpPr>
            <p:cNvPr id="47129" name="TextBox 16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a'</a:t>
              </a:r>
            </a:p>
          </p:txBody>
        </p:sp>
        <p:sp>
          <p:nvSpPr>
            <p:cNvPr id="47130" name="TextBox 17"/>
            <p:cNvSpPr txBox="1">
              <a:spLocks noChangeArrowheads="1"/>
            </p:cNvSpPr>
            <p:nvPr/>
          </p:nvSpPr>
          <p:spPr bwMode="auto">
            <a:xfrm>
              <a:off x="1295400" y="4724400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47131" name="TextBox 18"/>
            <p:cNvSpPr txBox="1">
              <a:spLocks noChangeArrowheads="1"/>
            </p:cNvSpPr>
            <p:nvPr/>
          </p:nvSpPr>
          <p:spPr bwMode="auto">
            <a:xfrm>
              <a:off x="1159042" y="3119735"/>
              <a:ext cx="14097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50</a:t>
              </a:r>
            </a:p>
          </p:txBody>
        </p:sp>
        <p:sp>
          <p:nvSpPr>
            <p:cNvPr id="47132" name="TextBox 19"/>
            <p:cNvSpPr txBox="1">
              <a:spLocks noChangeArrowheads="1"/>
            </p:cNvSpPr>
            <p:nvPr/>
          </p:nvSpPr>
          <p:spPr bwMode="auto">
            <a:xfrm>
              <a:off x="1159042" y="4186535"/>
              <a:ext cx="14097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30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6096000" y="3881438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0400" y="2281238"/>
            <a:ext cx="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0" name="TextBox 34"/>
          <p:cNvSpPr txBox="1">
            <a:spLocks noChangeArrowheads="1"/>
          </p:cNvSpPr>
          <p:nvPr/>
        </p:nvSpPr>
        <p:spPr bwMode="auto">
          <a:xfrm>
            <a:off x="6858000" y="2047876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47111" name="TextBox 35"/>
          <p:cNvSpPr txBox="1">
            <a:spLocks noChangeArrowheads="1"/>
          </p:cNvSpPr>
          <p:nvPr/>
        </p:nvSpPr>
        <p:spPr bwMode="auto">
          <a:xfrm>
            <a:off x="6858000" y="4714876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•</a:t>
            </a:r>
          </a:p>
        </p:txBody>
      </p:sp>
      <p:sp>
        <p:nvSpPr>
          <p:cNvPr id="47112" name="TextBox 36"/>
          <p:cNvSpPr txBox="1">
            <a:spLocks noChangeArrowheads="1"/>
          </p:cNvSpPr>
          <p:nvPr/>
        </p:nvSpPr>
        <p:spPr bwMode="auto">
          <a:xfrm>
            <a:off x="5943600" y="3876676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47113" name="TextBox 37"/>
          <p:cNvSpPr txBox="1">
            <a:spLocks noChangeArrowheads="1"/>
          </p:cNvSpPr>
          <p:nvPr/>
        </p:nvSpPr>
        <p:spPr bwMode="auto">
          <a:xfrm>
            <a:off x="9982200" y="3876676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Y</a:t>
            </a:r>
          </a:p>
        </p:txBody>
      </p:sp>
      <p:sp>
        <p:nvSpPr>
          <p:cNvPr id="47114" name="TextBox 38"/>
          <p:cNvSpPr txBox="1">
            <a:spLocks noChangeArrowheads="1"/>
          </p:cNvSpPr>
          <p:nvPr/>
        </p:nvSpPr>
        <p:spPr bwMode="auto">
          <a:xfrm>
            <a:off x="7086600" y="2052638"/>
            <a:ext cx="83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a'</a:t>
            </a:r>
          </a:p>
        </p:txBody>
      </p:sp>
      <p:sp>
        <p:nvSpPr>
          <p:cNvPr id="47115" name="TextBox 39"/>
          <p:cNvSpPr txBox="1">
            <a:spLocks noChangeArrowheads="1"/>
          </p:cNvSpPr>
          <p:nvPr/>
        </p:nvSpPr>
        <p:spPr bwMode="auto">
          <a:xfrm>
            <a:off x="7162800" y="4719638"/>
            <a:ext cx="83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47116" name="TextBox 40"/>
          <p:cNvSpPr txBox="1">
            <a:spLocks noChangeArrowheads="1"/>
          </p:cNvSpPr>
          <p:nvPr/>
        </p:nvSpPr>
        <p:spPr bwMode="auto">
          <a:xfrm>
            <a:off x="7026275" y="3114676"/>
            <a:ext cx="1409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</a:t>
            </a:r>
          </a:p>
        </p:txBody>
      </p:sp>
      <p:sp>
        <p:nvSpPr>
          <p:cNvPr id="47117" name="TextBox 41"/>
          <p:cNvSpPr txBox="1">
            <a:spLocks noChangeArrowheads="1"/>
          </p:cNvSpPr>
          <p:nvPr/>
        </p:nvSpPr>
        <p:spPr bwMode="auto">
          <a:xfrm>
            <a:off x="7026275" y="4181476"/>
            <a:ext cx="1409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30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8534400" y="2133600"/>
            <a:ext cx="0" cy="320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038600" y="914400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20" name="TextBox 26"/>
          <p:cNvSpPr txBox="1">
            <a:spLocks noChangeArrowheads="1"/>
          </p:cNvSpPr>
          <p:nvPr/>
        </p:nvSpPr>
        <p:spPr bwMode="auto">
          <a:xfrm>
            <a:off x="8610600" y="1976438"/>
            <a:ext cx="83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X’</a:t>
            </a:r>
          </a:p>
        </p:txBody>
      </p:sp>
      <p:sp>
        <p:nvSpPr>
          <p:cNvPr id="47121" name="TextBox 27"/>
          <p:cNvSpPr txBox="1">
            <a:spLocks noChangeArrowheads="1"/>
          </p:cNvSpPr>
          <p:nvPr/>
        </p:nvSpPr>
        <p:spPr bwMode="auto">
          <a:xfrm>
            <a:off x="8610600" y="5100638"/>
            <a:ext cx="83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Y’</a:t>
            </a:r>
          </a:p>
        </p:txBody>
      </p:sp>
      <p:sp>
        <p:nvSpPr>
          <p:cNvPr id="47122" name="TextBox 28"/>
          <p:cNvSpPr txBox="1">
            <a:spLocks noChangeArrowheads="1"/>
          </p:cNvSpPr>
          <p:nvPr/>
        </p:nvSpPr>
        <p:spPr bwMode="auto">
          <a:xfrm>
            <a:off x="8991600" y="1143000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Step 2</a:t>
            </a:r>
            <a:endParaRPr lang="en-IN" altLang="en-US" sz="1800"/>
          </a:p>
        </p:txBody>
      </p:sp>
    </p:spTree>
    <p:extLst>
      <p:ext uri="{BB962C8B-B14F-4D97-AF65-F5344CB8AC3E}">
        <p14:creationId xmlns:p14="http://schemas.microsoft.com/office/powerpoint/2010/main" val="2635837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8"/>
          <p:cNvSpPr txBox="1">
            <a:spLocks noChangeArrowheads="1"/>
          </p:cNvSpPr>
          <p:nvPr/>
        </p:nvSpPr>
        <p:spPr bwMode="auto">
          <a:xfrm>
            <a:off x="1524000" y="473076"/>
            <a:ext cx="868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</a:rPr>
              <a:t>Point A is </a:t>
            </a:r>
            <a:r>
              <a:rPr lang="en-US" altLang="en-US" sz="1800" dirty="0" smtClean="0">
                <a:solidFill>
                  <a:srgbClr val="000000"/>
                </a:solidFill>
              </a:rPr>
              <a:t>30mm </a:t>
            </a:r>
            <a:r>
              <a:rPr lang="en-US" altLang="en-US" sz="1800" dirty="0">
                <a:solidFill>
                  <a:srgbClr val="000000"/>
                </a:solidFill>
              </a:rPr>
              <a:t>above HP, 50 mm in front of V.P. and 40 mm in front of Right PP.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 Draw its projection.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grpSp>
        <p:nvGrpSpPr>
          <p:cNvPr id="48131" name="Group 11"/>
          <p:cNvGrpSpPr>
            <a:grpSpLocks/>
          </p:cNvGrpSpPr>
          <p:nvPr/>
        </p:nvGrpSpPr>
        <p:grpSpPr bwMode="auto">
          <a:xfrm>
            <a:off x="1447800" y="2052639"/>
            <a:ext cx="2895600" cy="3133725"/>
            <a:chOff x="76200" y="2052935"/>
            <a:chExt cx="2895600" cy="313313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28600" y="3886149"/>
              <a:ext cx="2133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143000" y="2286253"/>
              <a:ext cx="0" cy="266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50" name="TextBox 10"/>
            <p:cNvSpPr txBox="1">
              <a:spLocks noChangeArrowheads="1"/>
            </p:cNvSpPr>
            <p:nvPr/>
          </p:nvSpPr>
          <p:spPr bwMode="auto">
            <a:xfrm>
              <a:off x="990600" y="2052935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•</a:t>
              </a:r>
            </a:p>
          </p:txBody>
        </p:sp>
        <p:sp>
          <p:nvSpPr>
            <p:cNvPr id="48151" name="TextBox 12"/>
            <p:cNvSpPr txBox="1">
              <a:spLocks noChangeArrowheads="1"/>
            </p:cNvSpPr>
            <p:nvPr/>
          </p:nvSpPr>
          <p:spPr bwMode="auto">
            <a:xfrm>
              <a:off x="990600" y="4719935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•</a:t>
              </a:r>
            </a:p>
          </p:txBody>
        </p:sp>
        <p:sp>
          <p:nvSpPr>
            <p:cNvPr id="48152" name="TextBox 14"/>
            <p:cNvSpPr txBox="1">
              <a:spLocks noChangeArrowheads="1"/>
            </p:cNvSpPr>
            <p:nvPr/>
          </p:nvSpPr>
          <p:spPr bwMode="auto">
            <a:xfrm>
              <a:off x="76200" y="3881735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48153" name="TextBox 15"/>
            <p:cNvSpPr txBox="1">
              <a:spLocks noChangeArrowheads="1"/>
            </p:cNvSpPr>
            <p:nvPr/>
          </p:nvSpPr>
          <p:spPr bwMode="auto">
            <a:xfrm>
              <a:off x="2133600" y="3881735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48154" name="TextBox 16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a'</a:t>
              </a:r>
            </a:p>
          </p:txBody>
        </p:sp>
        <p:sp>
          <p:nvSpPr>
            <p:cNvPr id="48155" name="TextBox 17"/>
            <p:cNvSpPr txBox="1">
              <a:spLocks noChangeArrowheads="1"/>
            </p:cNvSpPr>
            <p:nvPr/>
          </p:nvSpPr>
          <p:spPr bwMode="auto">
            <a:xfrm>
              <a:off x="1295400" y="4724400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48156" name="TextBox 18"/>
            <p:cNvSpPr txBox="1">
              <a:spLocks noChangeArrowheads="1"/>
            </p:cNvSpPr>
            <p:nvPr/>
          </p:nvSpPr>
          <p:spPr bwMode="auto">
            <a:xfrm>
              <a:off x="1159042" y="3119735"/>
              <a:ext cx="14097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50</a:t>
              </a:r>
            </a:p>
          </p:txBody>
        </p:sp>
        <p:sp>
          <p:nvSpPr>
            <p:cNvPr id="48157" name="TextBox 19"/>
            <p:cNvSpPr txBox="1">
              <a:spLocks noChangeArrowheads="1"/>
            </p:cNvSpPr>
            <p:nvPr/>
          </p:nvSpPr>
          <p:spPr bwMode="auto">
            <a:xfrm>
              <a:off x="1159042" y="4186535"/>
              <a:ext cx="14097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30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6096000" y="3881438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0400" y="2281238"/>
            <a:ext cx="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4" name="TextBox 34"/>
          <p:cNvSpPr txBox="1">
            <a:spLocks noChangeArrowheads="1"/>
          </p:cNvSpPr>
          <p:nvPr/>
        </p:nvSpPr>
        <p:spPr bwMode="auto">
          <a:xfrm>
            <a:off x="6858000" y="2047876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•</a:t>
            </a:r>
          </a:p>
        </p:txBody>
      </p:sp>
      <p:sp>
        <p:nvSpPr>
          <p:cNvPr id="48135" name="TextBox 35"/>
          <p:cNvSpPr txBox="1">
            <a:spLocks noChangeArrowheads="1"/>
          </p:cNvSpPr>
          <p:nvPr/>
        </p:nvSpPr>
        <p:spPr bwMode="auto">
          <a:xfrm>
            <a:off x="6858000" y="4714876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•</a:t>
            </a:r>
          </a:p>
        </p:txBody>
      </p:sp>
      <p:sp>
        <p:nvSpPr>
          <p:cNvPr id="48136" name="TextBox 36"/>
          <p:cNvSpPr txBox="1">
            <a:spLocks noChangeArrowheads="1"/>
          </p:cNvSpPr>
          <p:nvPr/>
        </p:nvSpPr>
        <p:spPr bwMode="auto">
          <a:xfrm>
            <a:off x="5943600" y="3876676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8137" name="TextBox 37"/>
          <p:cNvSpPr txBox="1">
            <a:spLocks noChangeArrowheads="1"/>
          </p:cNvSpPr>
          <p:nvPr/>
        </p:nvSpPr>
        <p:spPr bwMode="auto">
          <a:xfrm>
            <a:off x="9982200" y="3876676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48138" name="TextBox 38"/>
          <p:cNvSpPr txBox="1">
            <a:spLocks noChangeArrowheads="1"/>
          </p:cNvSpPr>
          <p:nvPr/>
        </p:nvSpPr>
        <p:spPr bwMode="auto">
          <a:xfrm>
            <a:off x="7086600" y="2052638"/>
            <a:ext cx="83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a'</a:t>
            </a:r>
          </a:p>
        </p:txBody>
      </p:sp>
      <p:sp>
        <p:nvSpPr>
          <p:cNvPr id="48139" name="TextBox 39"/>
          <p:cNvSpPr txBox="1">
            <a:spLocks noChangeArrowheads="1"/>
          </p:cNvSpPr>
          <p:nvPr/>
        </p:nvSpPr>
        <p:spPr bwMode="auto">
          <a:xfrm>
            <a:off x="7010400" y="4872038"/>
            <a:ext cx="83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8140" name="TextBox 40"/>
          <p:cNvSpPr txBox="1">
            <a:spLocks noChangeArrowheads="1"/>
          </p:cNvSpPr>
          <p:nvPr/>
        </p:nvSpPr>
        <p:spPr bwMode="auto">
          <a:xfrm>
            <a:off x="7026275" y="3114676"/>
            <a:ext cx="1409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48141" name="TextBox 41"/>
          <p:cNvSpPr txBox="1">
            <a:spLocks noChangeArrowheads="1"/>
          </p:cNvSpPr>
          <p:nvPr/>
        </p:nvSpPr>
        <p:spPr bwMode="auto">
          <a:xfrm>
            <a:off x="7026275" y="4181476"/>
            <a:ext cx="1409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8534400" y="2133600"/>
            <a:ext cx="0" cy="320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038600" y="914400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44" name="TextBox 26"/>
          <p:cNvSpPr txBox="1">
            <a:spLocks noChangeArrowheads="1"/>
          </p:cNvSpPr>
          <p:nvPr/>
        </p:nvSpPr>
        <p:spPr bwMode="auto">
          <a:xfrm>
            <a:off x="8610600" y="1976438"/>
            <a:ext cx="83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X’</a:t>
            </a:r>
          </a:p>
        </p:txBody>
      </p:sp>
      <p:sp>
        <p:nvSpPr>
          <p:cNvPr id="48145" name="TextBox 27"/>
          <p:cNvSpPr txBox="1">
            <a:spLocks noChangeArrowheads="1"/>
          </p:cNvSpPr>
          <p:nvPr/>
        </p:nvSpPr>
        <p:spPr bwMode="auto">
          <a:xfrm>
            <a:off x="8610600" y="5100638"/>
            <a:ext cx="83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Y’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26275" y="49530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47" name="TextBox 29"/>
          <p:cNvSpPr txBox="1">
            <a:spLocks noChangeArrowheads="1"/>
          </p:cNvSpPr>
          <p:nvPr/>
        </p:nvSpPr>
        <p:spPr bwMode="auto">
          <a:xfrm>
            <a:off x="8991600" y="1143000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Step 3</a:t>
            </a:r>
            <a:endParaRPr lang="en-IN" altLang="en-US" sz="1800"/>
          </a:p>
        </p:txBody>
      </p:sp>
    </p:spTree>
    <p:extLst>
      <p:ext uri="{BB962C8B-B14F-4D97-AF65-F5344CB8AC3E}">
        <p14:creationId xmlns:p14="http://schemas.microsoft.com/office/powerpoint/2010/main" val="3563028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8"/>
          <p:cNvSpPr txBox="1">
            <a:spLocks noChangeArrowheads="1"/>
          </p:cNvSpPr>
          <p:nvPr/>
        </p:nvSpPr>
        <p:spPr bwMode="auto">
          <a:xfrm>
            <a:off x="1524000" y="473076"/>
            <a:ext cx="868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</a:rPr>
              <a:t>Point A is 30 </a:t>
            </a:r>
            <a:r>
              <a:rPr lang="en-US" altLang="en-US" sz="1800" dirty="0" smtClean="0">
                <a:solidFill>
                  <a:srgbClr val="000000"/>
                </a:solidFill>
              </a:rPr>
              <a:t>mm above </a:t>
            </a:r>
            <a:r>
              <a:rPr lang="en-US" altLang="en-US" sz="1800" dirty="0">
                <a:solidFill>
                  <a:srgbClr val="000000"/>
                </a:solidFill>
              </a:rPr>
              <a:t>HP, 50 mm in front of V.P. and 40 mm in front of Right PP.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 Draw its projection.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grpSp>
        <p:nvGrpSpPr>
          <p:cNvPr id="49155" name="Group 11"/>
          <p:cNvGrpSpPr>
            <a:grpSpLocks/>
          </p:cNvGrpSpPr>
          <p:nvPr/>
        </p:nvGrpSpPr>
        <p:grpSpPr bwMode="auto">
          <a:xfrm>
            <a:off x="1447800" y="2052639"/>
            <a:ext cx="2895600" cy="3133725"/>
            <a:chOff x="76200" y="2052935"/>
            <a:chExt cx="2895600" cy="313313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28600" y="3886149"/>
              <a:ext cx="2133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143000" y="2286253"/>
              <a:ext cx="0" cy="266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75" name="TextBox 10"/>
            <p:cNvSpPr txBox="1">
              <a:spLocks noChangeArrowheads="1"/>
            </p:cNvSpPr>
            <p:nvPr/>
          </p:nvSpPr>
          <p:spPr bwMode="auto">
            <a:xfrm>
              <a:off x="990600" y="2052935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•</a:t>
              </a:r>
            </a:p>
          </p:txBody>
        </p:sp>
        <p:sp>
          <p:nvSpPr>
            <p:cNvPr id="49176" name="TextBox 12"/>
            <p:cNvSpPr txBox="1">
              <a:spLocks noChangeArrowheads="1"/>
            </p:cNvSpPr>
            <p:nvPr/>
          </p:nvSpPr>
          <p:spPr bwMode="auto">
            <a:xfrm>
              <a:off x="990600" y="4719935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•</a:t>
              </a:r>
            </a:p>
          </p:txBody>
        </p:sp>
        <p:sp>
          <p:nvSpPr>
            <p:cNvPr id="49177" name="TextBox 14"/>
            <p:cNvSpPr txBox="1">
              <a:spLocks noChangeArrowheads="1"/>
            </p:cNvSpPr>
            <p:nvPr/>
          </p:nvSpPr>
          <p:spPr bwMode="auto">
            <a:xfrm>
              <a:off x="76200" y="3881735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49178" name="TextBox 15"/>
            <p:cNvSpPr txBox="1">
              <a:spLocks noChangeArrowheads="1"/>
            </p:cNvSpPr>
            <p:nvPr/>
          </p:nvSpPr>
          <p:spPr bwMode="auto">
            <a:xfrm>
              <a:off x="2133600" y="3881735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49179" name="TextBox 16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a'</a:t>
              </a:r>
            </a:p>
          </p:txBody>
        </p:sp>
        <p:sp>
          <p:nvSpPr>
            <p:cNvPr id="49180" name="TextBox 17"/>
            <p:cNvSpPr txBox="1">
              <a:spLocks noChangeArrowheads="1"/>
            </p:cNvSpPr>
            <p:nvPr/>
          </p:nvSpPr>
          <p:spPr bwMode="auto">
            <a:xfrm>
              <a:off x="1295400" y="4724400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49181" name="TextBox 18"/>
            <p:cNvSpPr txBox="1">
              <a:spLocks noChangeArrowheads="1"/>
            </p:cNvSpPr>
            <p:nvPr/>
          </p:nvSpPr>
          <p:spPr bwMode="auto">
            <a:xfrm>
              <a:off x="1159042" y="3119735"/>
              <a:ext cx="14097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50</a:t>
              </a:r>
            </a:p>
          </p:txBody>
        </p:sp>
        <p:sp>
          <p:nvSpPr>
            <p:cNvPr id="49182" name="TextBox 19"/>
            <p:cNvSpPr txBox="1">
              <a:spLocks noChangeArrowheads="1"/>
            </p:cNvSpPr>
            <p:nvPr/>
          </p:nvSpPr>
          <p:spPr bwMode="auto">
            <a:xfrm>
              <a:off x="1159042" y="4186535"/>
              <a:ext cx="14097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30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6096000" y="3881438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0400" y="2281238"/>
            <a:ext cx="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58" name="TextBox 34"/>
          <p:cNvSpPr txBox="1">
            <a:spLocks noChangeArrowheads="1"/>
          </p:cNvSpPr>
          <p:nvPr/>
        </p:nvSpPr>
        <p:spPr bwMode="auto">
          <a:xfrm>
            <a:off x="6858000" y="2047876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•</a:t>
            </a:r>
          </a:p>
        </p:txBody>
      </p:sp>
      <p:sp>
        <p:nvSpPr>
          <p:cNvPr id="49159" name="TextBox 35"/>
          <p:cNvSpPr txBox="1">
            <a:spLocks noChangeArrowheads="1"/>
          </p:cNvSpPr>
          <p:nvPr/>
        </p:nvSpPr>
        <p:spPr bwMode="auto">
          <a:xfrm>
            <a:off x="6858000" y="4714876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•</a:t>
            </a:r>
          </a:p>
        </p:txBody>
      </p:sp>
      <p:sp>
        <p:nvSpPr>
          <p:cNvPr id="49160" name="TextBox 36"/>
          <p:cNvSpPr txBox="1">
            <a:spLocks noChangeArrowheads="1"/>
          </p:cNvSpPr>
          <p:nvPr/>
        </p:nvSpPr>
        <p:spPr bwMode="auto">
          <a:xfrm>
            <a:off x="5943600" y="3876676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9161" name="TextBox 37"/>
          <p:cNvSpPr txBox="1">
            <a:spLocks noChangeArrowheads="1"/>
          </p:cNvSpPr>
          <p:nvPr/>
        </p:nvSpPr>
        <p:spPr bwMode="auto">
          <a:xfrm>
            <a:off x="9982200" y="3876676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49162" name="TextBox 38"/>
          <p:cNvSpPr txBox="1">
            <a:spLocks noChangeArrowheads="1"/>
          </p:cNvSpPr>
          <p:nvPr/>
        </p:nvSpPr>
        <p:spPr bwMode="auto">
          <a:xfrm>
            <a:off x="7086600" y="1752601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a'</a:t>
            </a:r>
          </a:p>
        </p:txBody>
      </p:sp>
      <p:sp>
        <p:nvSpPr>
          <p:cNvPr id="49163" name="TextBox 39"/>
          <p:cNvSpPr txBox="1">
            <a:spLocks noChangeArrowheads="1"/>
          </p:cNvSpPr>
          <p:nvPr/>
        </p:nvSpPr>
        <p:spPr bwMode="auto">
          <a:xfrm>
            <a:off x="7010400" y="4872038"/>
            <a:ext cx="83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9164" name="TextBox 40"/>
          <p:cNvSpPr txBox="1">
            <a:spLocks noChangeArrowheads="1"/>
          </p:cNvSpPr>
          <p:nvPr/>
        </p:nvSpPr>
        <p:spPr bwMode="auto">
          <a:xfrm>
            <a:off x="7026275" y="3114676"/>
            <a:ext cx="1409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49165" name="TextBox 41"/>
          <p:cNvSpPr txBox="1">
            <a:spLocks noChangeArrowheads="1"/>
          </p:cNvSpPr>
          <p:nvPr/>
        </p:nvSpPr>
        <p:spPr bwMode="auto">
          <a:xfrm>
            <a:off x="7026275" y="4181476"/>
            <a:ext cx="1409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8534400" y="1524000"/>
            <a:ext cx="0" cy="381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038600" y="914400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8" name="TextBox 26"/>
          <p:cNvSpPr txBox="1">
            <a:spLocks noChangeArrowheads="1"/>
          </p:cNvSpPr>
          <p:nvPr/>
        </p:nvSpPr>
        <p:spPr bwMode="auto">
          <a:xfrm>
            <a:off x="8610600" y="1676401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X’</a:t>
            </a:r>
          </a:p>
        </p:txBody>
      </p:sp>
      <p:sp>
        <p:nvSpPr>
          <p:cNvPr id="49169" name="TextBox 27"/>
          <p:cNvSpPr txBox="1">
            <a:spLocks noChangeArrowheads="1"/>
          </p:cNvSpPr>
          <p:nvPr/>
        </p:nvSpPr>
        <p:spPr bwMode="auto">
          <a:xfrm>
            <a:off x="8610600" y="5100638"/>
            <a:ext cx="83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Y’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26275" y="49530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 rot="5400000">
            <a:off x="7511257" y="2923382"/>
            <a:ext cx="2133600" cy="192563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172" name="TextBox 30"/>
          <p:cNvSpPr txBox="1">
            <a:spLocks noChangeArrowheads="1"/>
          </p:cNvSpPr>
          <p:nvPr/>
        </p:nvSpPr>
        <p:spPr bwMode="auto">
          <a:xfrm>
            <a:off x="8991600" y="1143000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Step 4</a:t>
            </a:r>
            <a:endParaRPr lang="en-IN" altLang="en-US" sz="1800"/>
          </a:p>
        </p:txBody>
      </p:sp>
    </p:spTree>
    <p:extLst>
      <p:ext uri="{BB962C8B-B14F-4D97-AF65-F5344CB8AC3E}">
        <p14:creationId xmlns:p14="http://schemas.microsoft.com/office/powerpoint/2010/main" val="9291182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400" dirty="0">
                <a:solidFill>
                  <a:srgbClr val="0070C0"/>
                </a:solidFill>
              </a:rPr>
              <a:t>Orthographic projection of points in Space</a:t>
            </a:r>
            <a:endParaRPr 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0" y="457201"/>
            <a:ext cx="9144000" cy="627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070C0"/>
                </a:solidFill>
              </a:rPr>
              <a:t>Point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/>
              <a:t>Represents </a:t>
            </a:r>
            <a:r>
              <a:rPr lang="en-US" altLang="en-US" sz="2000" dirty="0">
                <a:solidFill>
                  <a:srgbClr val="FF0000"/>
                </a:solidFill>
              </a:rPr>
              <a:t>a location in space</a:t>
            </a:r>
            <a:endParaRPr lang="en-US" altLang="en-US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Dimensionless geometrical entity</a:t>
            </a:r>
            <a:r>
              <a:rPr lang="en-US" altLang="en-US" sz="2000" dirty="0"/>
              <a:t> which has simply position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/>
              <a:t>     but </a:t>
            </a:r>
            <a:r>
              <a:rPr lang="en-US" altLang="en-US" sz="2000" dirty="0">
                <a:solidFill>
                  <a:srgbClr val="FF0000"/>
                </a:solidFill>
              </a:rPr>
              <a:t>no magnitude</a:t>
            </a:r>
            <a:endParaRPr lang="en-US" altLang="en-US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/>
              <a:t>Obtained at the intersection of three mutually perpendicular planes.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/>
              <a:t>Usually </a:t>
            </a:r>
            <a:r>
              <a:rPr lang="en-US" altLang="en-US" sz="2000" dirty="0">
                <a:solidFill>
                  <a:srgbClr val="FF0000"/>
                </a:solidFill>
              </a:rPr>
              <a:t>represented by a dot or a very small circle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/>
              <a:t>Projections of points have no practical significance, but it serves as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/>
              <a:t>      the basis for projections of lines, projections planes and projections of solids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/>
              <a:t>In conventional coordinate system position of point in space is denoted by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/>
              <a:t>    its three coordinates viz. </a:t>
            </a:r>
            <a:r>
              <a:rPr lang="en-US" altLang="en-US" sz="2000" dirty="0" err="1"/>
              <a:t>x,y</a:t>
            </a:r>
            <a:r>
              <a:rPr lang="en-US" altLang="en-US" sz="2000" dirty="0"/>
              <a:t>, z.  </a:t>
            </a:r>
            <a:r>
              <a:rPr lang="en-US" altLang="en-US" sz="2000" dirty="0">
                <a:solidFill>
                  <a:srgbClr val="FF0000"/>
                </a:solidFill>
              </a:rPr>
              <a:t>but </a:t>
            </a:r>
            <a:r>
              <a:rPr lang="en-US" altLang="en-US" sz="2000" b="1" u="sng" dirty="0">
                <a:solidFill>
                  <a:srgbClr val="FF0000"/>
                </a:solidFill>
              </a:rPr>
              <a:t>in engineering drawing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    two reference planes (HP-Horizontal plane and VP- Vertical Plane) are used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     </a:t>
            </a:r>
            <a:r>
              <a:rPr lang="en-US" altLang="en-US" sz="2000" dirty="0"/>
              <a:t>to indicate position of points in space</a:t>
            </a:r>
          </a:p>
        </p:txBody>
      </p:sp>
    </p:spTree>
    <p:extLst>
      <p:ext uri="{BB962C8B-B14F-4D97-AF65-F5344CB8AC3E}">
        <p14:creationId xmlns:p14="http://schemas.microsoft.com/office/powerpoint/2010/main" val="22823918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8"/>
          <p:cNvSpPr txBox="1">
            <a:spLocks noChangeArrowheads="1"/>
          </p:cNvSpPr>
          <p:nvPr/>
        </p:nvSpPr>
        <p:spPr bwMode="auto">
          <a:xfrm>
            <a:off x="1524000" y="473076"/>
            <a:ext cx="868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</a:rPr>
              <a:t>Point A is 30mm above HP, 50 mm in front of V.P. and 40 mm in front of Right PP.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 Draw its projection.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grpSp>
        <p:nvGrpSpPr>
          <p:cNvPr id="50179" name="Group 11"/>
          <p:cNvGrpSpPr>
            <a:grpSpLocks/>
          </p:cNvGrpSpPr>
          <p:nvPr/>
        </p:nvGrpSpPr>
        <p:grpSpPr bwMode="auto">
          <a:xfrm>
            <a:off x="1447800" y="2052639"/>
            <a:ext cx="2895600" cy="3133725"/>
            <a:chOff x="76200" y="2052935"/>
            <a:chExt cx="2895600" cy="313313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28600" y="3886149"/>
              <a:ext cx="2133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143000" y="2286253"/>
              <a:ext cx="0" cy="266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00" name="TextBox 10"/>
            <p:cNvSpPr txBox="1">
              <a:spLocks noChangeArrowheads="1"/>
            </p:cNvSpPr>
            <p:nvPr/>
          </p:nvSpPr>
          <p:spPr bwMode="auto">
            <a:xfrm>
              <a:off x="990600" y="2052935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•</a:t>
              </a:r>
            </a:p>
          </p:txBody>
        </p:sp>
        <p:sp>
          <p:nvSpPr>
            <p:cNvPr id="50201" name="TextBox 12"/>
            <p:cNvSpPr txBox="1">
              <a:spLocks noChangeArrowheads="1"/>
            </p:cNvSpPr>
            <p:nvPr/>
          </p:nvSpPr>
          <p:spPr bwMode="auto">
            <a:xfrm>
              <a:off x="990600" y="4719935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•</a:t>
              </a:r>
            </a:p>
          </p:txBody>
        </p:sp>
        <p:sp>
          <p:nvSpPr>
            <p:cNvPr id="50202" name="TextBox 14"/>
            <p:cNvSpPr txBox="1">
              <a:spLocks noChangeArrowheads="1"/>
            </p:cNvSpPr>
            <p:nvPr/>
          </p:nvSpPr>
          <p:spPr bwMode="auto">
            <a:xfrm>
              <a:off x="76200" y="3881735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0203" name="TextBox 15"/>
            <p:cNvSpPr txBox="1">
              <a:spLocks noChangeArrowheads="1"/>
            </p:cNvSpPr>
            <p:nvPr/>
          </p:nvSpPr>
          <p:spPr bwMode="auto">
            <a:xfrm>
              <a:off x="2133600" y="3881735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50204" name="TextBox 16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a'</a:t>
              </a:r>
            </a:p>
          </p:txBody>
        </p:sp>
        <p:sp>
          <p:nvSpPr>
            <p:cNvPr id="50205" name="TextBox 17"/>
            <p:cNvSpPr txBox="1">
              <a:spLocks noChangeArrowheads="1"/>
            </p:cNvSpPr>
            <p:nvPr/>
          </p:nvSpPr>
          <p:spPr bwMode="auto">
            <a:xfrm>
              <a:off x="1295400" y="4724400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0206" name="TextBox 18"/>
            <p:cNvSpPr txBox="1">
              <a:spLocks noChangeArrowheads="1"/>
            </p:cNvSpPr>
            <p:nvPr/>
          </p:nvSpPr>
          <p:spPr bwMode="auto">
            <a:xfrm>
              <a:off x="1159042" y="3119735"/>
              <a:ext cx="14097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50</a:t>
              </a:r>
            </a:p>
          </p:txBody>
        </p:sp>
        <p:sp>
          <p:nvSpPr>
            <p:cNvPr id="50207" name="TextBox 19"/>
            <p:cNvSpPr txBox="1">
              <a:spLocks noChangeArrowheads="1"/>
            </p:cNvSpPr>
            <p:nvPr/>
          </p:nvSpPr>
          <p:spPr bwMode="auto">
            <a:xfrm>
              <a:off x="1159042" y="4186535"/>
              <a:ext cx="14097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30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6096000" y="3881438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0400" y="2281238"/>
            <a:ext cx="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2" name="TextBox 34"/>
          <p:cNvSpPr txBox="1">
            <a:spLocks noChangeArrowheads="1"/>
          </p:cNvSpPr>
          <p:nvPr/>
        </p:nvSpPr>
        <p:spPr bwMode="auto">
          <a:xfrm>
            <a:off x="6858000" y="2047876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•</a:t>
            </a:r>
          </a:p>
        </p:txBody>
      </p:sp>
      <p:sp>
        <p:nvSpPr>
          <p:cNvPr id="50183" name="TextBox 35"/>
          <p:cNvSpPr txBox="1">
            <a:spLocks noChangeArrowheads="1"/>
          </p:cNvSpPr>
          <p:nvPr/>
        </p:nvSpPr>
        <p:spPr bwMode="auto">
          <a:xfrm>
            <a:off x="6858000" y="4714876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•</a:t>
            </a:r>
          </a:p>
        </p:txBody>
      </p:sp>
      <p:sp>
        <p:nvSpPr>
          <p:cNvPr id="50184" name="TextBox 36"/>
          <p:cNvSpPr txBox="1">
            <a:spLocks noChangeArrowheads="1"/>
          </p:cNvSpPr>
          <p:nvPr/>
        </p:nvSpPr>
        <p:spPr bwMode="auto">
          <a:xfrm>
            <a:off x="5943600" y="3876676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0185" name="TextBox 37"/>
          <p:cNvSpPr txBox="1">
            <a:spLocks noChangeArrowheads="1"/>
          </p:cNvSpPr>
          <p:nvPr/>
        </p:nvSpPr>
        <p:spPr bwMode="auto">
          <a:xfrm>
            <a:off x="9982200" y="3876676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50186" name="TextBox 38"/>
          <p:cNvSpPr txBox="1">
            <a:spLocks noChangeArrowheads="1"/>
          </p:cNvSpPr>
          <p:nvPr/>
        </p:nvSpPr>
        <p:spPr bwMode="auto">
          <a:xfrm>
            <a:off x="7086600" y="1752601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a'</a:t>
            </a:r>
          </a:p>
        </p:txBody>
      </p:sp>
      <p:sp>
        <p:nvSpPr>
          <p:cNvPr id="50187" name="TextBox 39"/>
          <p:cNvSpPr txBox="1">
            <a:spLocks noChangeArrowheads="1"/>
          </p:cNvSpPr>
          <p:nvPr/>
        </p:nvSpPr>
        <p:spPr bwMode="auto">
          <a:xfrm>
            <a:off x="7010400" y="4872038"/>
            <a:ext cx="83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50188" name="TextBox 40"/>
          <p:cNvSpPr txBox="1">
            <a:spLocks noChangeArrowheads="1"/>
          </p:cNvSpPr>
          <p:nvPr/>
        </p:nvSpPr>
        <p:spPr bwMode="auto">
          <a:xfrm>
            <a:off x="7026275" y="3114676"/>
            <a:ext cx="1409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50189" name="TextBox 41"/>
          <p:cNvSpPr txBox="1">
            <a:spLocks noChangeArrowheads="1"/>
          </p:cNvSpPr>
          <p:nvPr/>
        </p:nvSpPr>
        <p:spPr bwMode="auto">
          <a:xfrm>
            <a:off x="7026275" y="4181476"/>
            <a:ext cx="1409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8534400" y="1371600"/>
            <a:ext cx="0" cy="3963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038600" y="914400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92" name="TextBox 26"/>
          <p:cNvSpPr txBox="1">
            <a:spLocks noChangeArrowheads="1"/>
          </p:cNvSpPr>
          <p:nvPr/>
        </p:nvSpPr>
        <p:spPr bwMode="auto">
          <a:xfrm>
            <a:off x="8610600" y="1676401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X’</a:t>
            </a:r>
          </a:p>
        </p:txBody>
      </p:sp>
      <p:sp>
        <p:nvSpPr>
          <p:cNvPr id="50193" name="TextBox 27"/>
          <p:cNvSpPr txBox="1">
            <a:spLocks noChangeArrowheads="1"/>
          </p:cNvSpPr>
          <p:nvPr/>
        </p:nvSpPr>
        <p:spPr bwMode="auto">
          <a:xfrm>
            <a:off x="8610600" y="5100638"/>
            <a:ext cx="83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Y’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26275" y="49530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 rot="5400000">
            <a:off x="7511257" y="2923382"/>
            <a:ext cx="2133600" cy="192563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>
            <a:stCxn id="5" idx="0"/>
          </p:cNvCxnSpPr>
          <p:nvPr/>
        </p:nvCxnSpPr>
        <p:spPr>
          <a:xfrm flipV="1">
            <a:off x="9540875" y="1976438"/>
            <a:ext cx="0" cy="190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97" name="TextBox 31"/>
          <p:cNvSpPr txBox="1">
            <a:spLocks noChangeArrowheads="1"/>
          </p:cNvSpPr>
          <p:nvPr/>
        </p:nvSpPr>
        <p:spPr bwMode="auto">
          <a:xfrm>
            <a:off x="8991600" y="1143000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Step 5</a:t>
            </a:r>
            <a:endParaRPr lang="en-IN" altLang="en-US" sz="1800"/>
          </a:p>
        </p:txBody>
      </p:sp>
    </p:spTree>
    <p:extLst>
      <p:ext uri="{BB962C8B-B14F-4D97-AF65-F5344CB8AC3E}">
        <p14:creationId xmlns:p14="http://schemas.microsoft.com/office/powerpoint/2010/main" val="1122902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8"/>
          <p:cNvSpPr txBox="1">
            <a:spLocks noChangeArrowheads="1"/>
          </p:cNvSpPr>
          <p:nvPr/>
        </p:nvSpPr>
        <p:spPr bwMode="auto">
          <a:xfrm>
            <a:off x="1524000" y="473076"/>
            <a:ext cx="868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</a:rPr>
              <a:t>Point A is 30mm above HP, 50 mm in front of V.P. and 40 mm in front of Right PP.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 Draw its projection.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grpSp>
        <p:nvGrpSpPr>
          <p:cNvPr id="51203" name="Group 11"/>
          <p:cNvGrpSpPr>
            <a:grpSpLocks/>
          </p:cNvGrpSpPr>
          <p:nvPr/>
        </p:nvGrpSpPr>
        <p:grpSpPr bwMode="auto">
          <a:xfrm>
            <a:off x="1447800" y="2052639"/>
            <a:ext cx="2895600" cy="3133725"/>
            <a:chOff x="76200" y="2052935"/>
            <a:chExt cx="2895600" cy="313313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28600" y="3886149"/>
              <a:ext cx="2133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143000" y="2286253"/>
              <a:ext cx="0" cy="266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25" name="TextBox 10"/>
            <p:cNvSpPr txBox="1">
              <a:spLocks noChangeArrowheads="1"/>
            </p:cNvSpPr>
            <p:nvPr/>
          </p:nvSpPr>
          <p:spPr bwMode="auto">
            <a:xfrm>
              <a:off x="990600" y="2052935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•</a:t>
              </a:r>
            </a:p>
          </p:txBody>
        </p:sp>
        <p:sp>
          <p:nvSpPr>
            <p:cNvPr id="51226" name="TextBox 12"/>
            <p:cNvSpPr txBox="1">
              <a:spLocks noChangeArrowheads="1"/>
            </p:cNvSpPr>
            <p:nvPr/>
          </p:nvSpPr>
          <p:spPr bwMode="auto">
            <a:xfrm>
              <a:off x="990600" y="4719935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•</a:t>
              </a:r>
            </a:p>
          </p:txBody>
        </p:sp>
        <p:sp>
          <p:nvSpPr>
            <p:cNvPr id="51227" name="TextBox 14"/>
            <p:cNvSpPr txBox="1">
              <a:spLocks noChangeArrowheads="1"/>
            </p:cNvSpPr>
            <p:nvPr/>
          </p:nvSpPr>
          <p:spPr bwMode="auto">
            <a:xfrm>
              <a:off x="76200" y="3881735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1228" name="TextBox 15"/>
            <p:cNvSpPr txBox="1">
              <a:spLocks noChangeArrowheads="1"/>
            </p:cNvSpPr>
            <p:nvPr/>
          </p:nvSpPr>
          <p:spPr bwMode="auto">
            <a:xfrm>
              <a:off x="2133600" y="3881735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51229" name="TextBox 16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a'</a:t>
              </a:r>
            </a:p>
          </p:txBody>
        </p:sp>
        <p:sp>
          <p:nvSpPr>
            <p:cNvPr id="51230" name="TextBox 17"/>
            <p:cNvSpPr txBox="1">
              <a:spLocks noChangeArrowheads="1"/>
            </p:cNvSpPr>
            <p:nvPr/>
          </p:nvSpPr>
          <p:spPr bwMode="auto">
            <a:xfrm>
              <a:off x="1295400" y="4724400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1231" name="TextBox 18"/>
            <p:cNvSpPr txBox="1">
              <a:spLocks noChangeArrowheads="1"/>
            </p:cNvSpPr>
            <p:nvPr/>
          </p:nvSpPr>
          <p:spPr bwMode="auto">
            <a:xfrm>
              <a:off x="1159042" y="3119735"/>
              <a:ext cx="14097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50</a:t>
              </a:r>
            </a:p>
          </p:txBody>
        </p:sp>
        <p:sp>
          <p:nvSpPr>
            <p:cNvPr id="51232" name="TextBox 19"/>
            <p:cNvSpPr txBox="1">
              <a:spLocks noChangeArrowheads="1"/>
            </p:cNvSpPr>
            <p:nvPr/>
          </p:nvSpPr>
          <p:spPr bwMode="auto">
            <a:xfrm>
              <a:off x="1159042" y="4186535"/>
              <a:ext cx="14097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30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6096000" y="3881438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0400" y="2281238"/>
            <a:ext cx="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6" name="TextBox 34"/>
          <p:cNvSpPr txBox="1">
            <a:spLocks noChangeArrowheads="1"/>
          </p:cNvSpPr>
          <p:nvPr/>
        </p:nvSpPr>
        <p:spPr bwMode="auto">
          <a:xfrm>
            <a:off x="6858000" y="2047876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•</a:t>
            </a:r>
          </a:p>
        </p:txBody>
      </p:sp>
      <p:sp>
        <p:nvSpPr>
          <p:cNvPr id="51207" name="TextBox 35"/>
          <p:cNvSpPr txBox="1">
            <a:spLocks noChangeArrowheads="1"/>
          </p:cNvSpPr>
          <p:nvPr/>
        </p:nvSpPr>
        <p:spPr bwMode="auto">
          <a:xfrm>
            <a:off x="6858000" y="4714876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•</a:t>
            </a:r>
          </a:p>
        </p:txBody>
      </p:sp>
      <p:sp>
        <p:nvSpPr>
          <p:cNvPr id="51208" name="TextBox 36"/>
          <p:cNvSpPr txBox="1">
            <a:spLocks noChangeArrowheads="1"/>
          </p:cNvSpPr>
          <p:nvPr/>
        </p:nvSpPr>
        <p:spPr bwMode="auto">
          <a:xfrm>
            <a:off x="5943600" y="3876676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1209" name="TextBox 37"/>
          <p:cNvSpPr txBox="1">
            <a:spLocks noChangeArrowheads="1"/>
          </p:cNvSpPr>
          <p:nvPr/>
        </p:nvSpPr>
        <p:spPr bwMode="auto">
          <a:xfrm>
            <a:off x="9982200" y="3876676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51210" name="TextBox 38"/>
          <p:cNvSpPr txBox="1">
            <a:spLocks noChangeArrowheads="1"/>
          </p:cNvSpPr>
          <p:nvPr/>
        </p:nvSpPr>
        <p:spPr bwMode="auto">
          <a:xfrm>
            <a:off x="7086600" y="1828801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a'</a:t>
            </a:r>
          </a:p>
        </p:txBody>
      </p:sp>
      <p:sp>
        <p:nvSpPr>
          <p:cNvPr id="51211" name="TextBox 39"/>
          <p:cNvSpPr txBox="1">
            <a:spLocks noChangeArrowheads="1"/>
          </p:cNvSpPr>
          <p:nvPr/>
        </p:nvSpPr>
        <p:spPr bwMode="auto">
          <a:xfrm>
            <a:off x="7010400" y="4872038"/>
            <a:ext cx="83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51212" name="TextBox 40"/>
          <p:cNvSpPr txBox="1">
            <a:spLocks noChangeArrowheads="1"/>
          </p:cNvSpPr>
          <p:nvPr/>
        </p:nvSpPr>
        <p:spPr bwMode="auto">
          <a:xfrm>
            <a:off x="7026275" y="3114676"/>
            <a:ext cx="1409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51213" name="TextBox 41"/>
          <p:cNvSpPr txBox="1">
            <a:spLocks noChangeArrowheads="1"/>
          </p:cNvSpPr>
          <p:nvPr/>
        </p:nvSpPr>
        <p:spPr bwMode="auto">
          <a:xfrm>
            <a:off x="7026275" y="4181476"/>
            <a:ext cx="1409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30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8534400" y="1524000"/>
            <a:ext cx="0" cy="381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038600" y="914400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6" name="TextBox 26"/>
          <p:cNvSpPr txBox="1">
            <a:spLocks noChangeArrowheads="1"/>
          </p:cNvSpPr>
          <p:nvPr/>
        </p:nvSpPr>
        <p:spPr bwMode="auto">
          <a:xfrm>
            <a:off x="8610600" y="1828801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X’</a:t>
            </a:r>
          </a:p>
        </p:txBody>
      </p:sp>
      <p:sp>
        <p:nvSpPr>
          <p:cNvPr id="51217" name="TextBox 27"/>
          <p:cNvSpPr txBox="1">
            <a:spLocks noChangeArrowheads="1"/>
          </p:cNvSpPr>
          <p:nvPr/>
        </p:nvSpPr>
        <p:spPr bwMode="auto">
          <a:xfrm>
            <a:off x="8610600" y="5100638"/>
            <a:ext cx="83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Y’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26275" y="49530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 rot="5400000">
            <a:off x="7511257" y="2923382"/>
            <a:ext cx="2133600" cy="192563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>
            <a:stCxn id="5" idx="0"/>
          </p:cNvCxnSpPr>
          <p:nvPr/>
        </p:nvCxnSpPr>
        <p:spPr>
          <a:xfrm flipV="1">
            <a:off x="9540875" y="1976438"/>
            <a:ext cx="0" cy="190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10400" y="227965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22" name="TextBox 42"/>
          <p:cNvSpPr txBox="1">
            <a:spLocks noChangeArrowheads="1"/>
          </p:cNvSpPr>
          <p:nvPr/>
        </p:nvSpPr>
        <p:spPr bwMode="auto">
          <a:xfrm>
            <a:off x="8991600" y="1143000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Step 6</a:t>
            </a:r>
            <a:endParaRPr lang="en-IN" altLang="en-US" sz="1800"/>
          </a:p>
        </p:txBody>
      </p:sp>
    </p:spTree>
    <p:extLst>
      <p:ext uri="{BB962C8B-B14F-4D97-AF65-F5344CB8AC3E}">
        <p14:creationId xmlns:p14="http://schemas.microsoft.com/office/powerpoint/2010/main" val="1278874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8"/>
          <p:cNvSpPr txBox="1">
            <a:spLocks noChangeArrowheads="1"/>
          </p:cNvSpPr>
          <p:nvPr/>
        </p:nvSpPr>
        <p:spPr bwMode="auto">
          <a:xfrm>
            <a:off x="1524000" y="473076"/>
            <a:ext cx="868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</a:rPr>
              <a:t>Point A is 30mm above HP, 50 mm in front of V.P. and 40 mm in front of Right PP.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 Draw its projection.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grpSp>
        <p:nvGrpSpPr>
          <p:cNvPr id="52227" name="Group 11"/>
          <p:cNvGrpSpPr>
            <a:grpSpLocks/>
          </p:cNvGrpSpPr>
          <p:nvPr/>
        </p:nvGrpSpPr>
        <p:grpSpPr bwMode="auto">
          <a:xfrm>
            <a:off x="1447800" y="2052639"/>
            <a:ext cx="2895600" cy="3133725"/>
            <a:chOff x="76200" y="2052935"/>
            <a:chExt cx="2895600" cy="313313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28600" y="3886149"/>
              <a:ext cx="2133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143000" y="2286253"/>
              <a:ext cx="0" cy="266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53" name="TextBox 10"/>
            <p:cNvSpPr txBox="1">
              <a:spLocks noChangeArrowheads="1"/>
            </p:cNvSpPr>
            <p:nvPr/>
          </p:nvSpPr>
          <p:spPr bwMode="auto">
            <a:xfrm>
              <a:off x="990600" y="2052935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•</a:t>
              </a:r>
            </a:p>
          </p:txBody>
        </p:sp>
        <p:sp>
          <p:nvSpPr>
            <p:cNvPr id="52254" name="TextBox 12"/>
            <p:cNvSpPr txBox="1">
              <a:spLocks noChangeArrowheads="1"/>
            </p:cNvSpPr>
            <p:nvPr/>
          </p:nvSpPr>
          <p:spPr bwMode="auto">
            <a:xfrm>
              <a:off x="990600" y="4719935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•</a:t>
              </a:r>
            </a:p>
          </p:txBody>
        </p:sp>
        <p:sp>
          <p:nvSpPr>
            <p:cNvPr id="52255" name="TextBox 14"/>
            <p:cNvSpPr txBox="1">
              <a:spLocks noChangeArrowheads="1"/>
            </p:cNvSpPr>
            <p:nvPr/>
          </p:nvSpPr>
          <p:spPr bwMode="auto">
            <a:xfrm>
              <a:off x="76200" y="3881735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2256" name="TextBox 15"/>
            <p:cNvSpPr txBox="1">
              <a:spLocks noChangeArrowheads="1"/>
            </p:cNvSpPr>
            <p:nvPr/>
          </p:nvSpPr>
          <p:spPr bwMode="auto">
            <a:xfrm>
              <a:off x="2133600" y="3881735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52257" name="TextBox 16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a'</a:t>
              </a:r>
            </a:p>
          </p:txBody>
        </p:sp>
        <p:sp>
          <p:nvSpPr>
            <p:cNvPr id="52258" name="TextBox 17"/>
            <p:cNvSpPr txBox="1">
              <a:spLocks noChangeArrowheads="1"/>
            </p:cNvSpPr>
            <p:nvPr/>
          </p:nvSpPr>
          <p:spPr bwMode="auto">
            <a:xfrm>
              <a:off x="1295400" y="4724400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2259" name="TextBox 18"/>
            <p:cNvSpPr txBox="1">
              <a:spLocks noChangeArrowheads="1"/>
            </p:cNvSpPr>
            <p:nvPr/>
          </p:nvSpPr>
          <p:spPr bwMode="auto">
            <a:xfrm>
              <a:off x="1159042" y="3119735"/>
              <a:ext cx="14097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50</a:t>
              </a:r>
            </a:p>
          </p:txBody>
        </p:sp>
        <p:sp>
          <p:nvSpPr>
            <p:cNvPr id="52260" name="TextBox 19"/>
            <p:cNvSpPr txBox="1">
              <a:spLocks noChangeArrowheads="1"/>
            </p:cNvSpPr>
            <p:nvPr/>
          </p:nvSpPr>
          <p:spPr bwMode="auto">
            <a:xfrm>
              <a:off x="1159042" y="4186535"/>
              <a:ext cx="14097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30</a:t>
              </a:r>
            </a:p>
          </p:txBody>
        </p:sp>
      </p:grpSp>
      <p:cxnSp>
        <p:nvCxnSpPr>
          <p:cNvPr id="56" name="Straight Connector 55"/>
          <p:cNvCxnSpPr/>
          <p:nvPr/>
        </p:nvCxnSpPr>
        <p:spPr>
          <a:xfrm>
            <a:off x="4038600" y="914400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229" name="Group 9"/>
          <p:cNvGrpSpPr>
            <a:grpSpLocks/>
          </p:cNvGrpSpPr>
          <p:nvPr/>
        </p:nvGrpSpPr>
        <p:grpSpPr bwMode="auto">
          <a:xfrm>
            <a:off x="5943600" y="1447800"/>
            <a:ext cx="4876800" cy="4114800"/>
            <a:chOff x="4419600" y="1447800"/>
            <a:chExt cx="4876800" cy="41148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4572000" y="3881438"/>
              <a:ext cx="4114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486400" y="2281238"/>
              <a:ext cx="0" cy="2667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34" name="TextBox 34"/>
            <p:cNvSpPr txBox="1">
              <a:spLocks noChangeArrowheads="1"/>
            </p:cNvSpPr>
            <p:nvPr/>
          </p:nvSpPr>
          <p:spPr bwMode="auto">
            <a:xfrm>
              <a:off x="5334000" y="2048470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•</a:t>
              </a:r>
            </a:p>
          </p:txBody>
        </p:sp>
        <p:sp>
          <p:nvSpPr>
            <p:cNvPr id="52235" name="TextBox 35"/>
            <p:cNvSpPr txBox="1">
              <a:spLocks noChangeArrowheads="1"/>
            </p:cNvSpPr>
            <p:nvPr/>
          </p:nvSpPr>
          <p:spPr bwMode="auto">
            <a:xfrm>
              <a:off x="5334000" y="4715470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•</a:t>
              </a:r>
            </a:p>
          </p:txBody>
        </p:sp>
        <p:sp>
          <p:nvSpPr>
            <p:cNvPr id="52236" name="TextBox 36"/>
            <p:cNvSpPr txBox="1">
              <a:spLocks noChangeArrowheads="1"/>
            </p:cNvSpPr>
            <p:nvPr/>
          </p:nvSpPr>
          <p:spPr bwMode="auto">
            <a:xfrm>
              <a:off x="4419600" y="3877270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2237" name="TextBox 37"/>
            <p:cNvSpPr txBox="1">
              <a:spLocks noChangeArrowheads="1"/>
            </p:cNvSpPr>
            <p:nvPr/>
          </p:nvSpPr>
          <p:spPr bwMode="auto">
            <a:xfrm>
              <a:off x="8458200" y="3877270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52238" name="TextBox 38"/>
            <p:cNvSpPr txBox="1">
              <a:spLocks noChangeArrowheads="1"/>
            </p:cNvSpPr>
            <p:nvPr/>
          </p:nvSpPr>
          <p:spPr bwMode="auto">
            <a:xfrm>
              <a:off x="5486400" y="1828800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a'</a:t>
              </a:r>
            </a:p>
          </p:txBody>
        </p:sp>
        <p:sp>
          <p:nvSpPr>
            <p:cNvPr id="52239" name="TextBox 39"/>
            <p:cNvSpPr txBox="1">
              <a:spLocks noChangeArrowheads="1"/>
            </p:cNvSpPr>
            <p:nvPr/>
          </p:nvSpPr>
          <p:spPr bwMode="auto">
            <a:xfrm>
              <a:off x="5486400" y="4872335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2240" name="TextBox 40"/>
            <p:cNvSpPr txBox="1">
              <a:spLocks noChangeArrowheads="1"/>
            </p:cNvSpPr>
            <p:nvPr/>
          </p:nvSpPr>
          <p:spPr bwMode="auto">
            <a:xfrm>
              <a:off x="5502442" y="3115270"/>
              <a:ext cx="14097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50</a:t>
              </a:r>
            </a:p>
          </p:txBody>
        </p:sp>
        <p:sp>
          <p:nvSpPr>
            <p:cNvPr id="52241" name="TextBox 41"/>
            <p:cNvSpPr txBox="1">
              <a:spLocks noChangeArrowheads="1"/>
            </p:cNvSpPr>
            <p:nvPr/>
          </p:nvSpPr>
          <p:spPr bwMode="auto">
            <a:xfrm>
              <a:off x="5502442" y="4182070"/>
              <a:ext cx="14097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30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7010400" y="1447800"/>
              <a:ext cx="0" cy="38877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43" name="TextBox 26"/>
            <p:cNvSpPr txBox="1">
              <a:spLocks noChangeArrowheads="1"/>
            </p:cNvSpPr>
            <p:nvPr/>
          </p:nvSpPr>
          <p:spPr bwMode="auto">
            <a:xfrm>
              <a:off x="7086600" y="1600200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X’</a:t>
              </a:r>
            </a:p>
          </p:txBody>
        </p:sp>
        <p:sp>
          <p:nvSpPr>
            <p:cNvPr id="52244" name="TextBox 27"/>
            <p:cNvSpPr txBox="1">
              <a:spLocks noChangeArrowheads="1"/>
            </p:cNvSpPr>
            <p:nvPr/>
          </p:nvSpPr>
          <p:spPr bwMode="auto">
            <a:xfrm>
              <a:off x="7086600" y="5100935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Y’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502275" y="4953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Arc 4"/>
            <p:cNvSpPr/>
            <p:nvPr/>
          </p:nvSpPr>
          <p:spPr>
            <a:xfrm rot="5400000">
              <a:off x="5987257" y="2923381"/>
              <a:ext cx="2133600" cy="192563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Connector 5"/>
            <p:cNvCxnSpPr>
              <a:stCxn id="5" idx="0"/>
            </p:cNvCxnSpPr>
            <p:nvPr/>
          </p:nvCxnSpPr>
          <p:spPr>
            <a:xfrm flipV="1">
              <a:off x="8016875" y="1976438"/>
              <a:ext cx="0" cy="1909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486400" y="2279650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49" name="TextBox 42"/>
            <p:cNvSpPr txBox="1">
              <a:spLocks noChangeArrowheads="1"/>
            </p:cNvSpPr>
            <p:nvPr/>
          </p:nvSpPr>
          <p:spPr bwMode="auto">
            <a:xfrm>
              <a:off x="8001000" y="2281535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a”</a:t>
              </a:r>
            </a:p>
          </p:txBody>
        </p:sp>
        <p:sp>
          <p:nvSpPr>
            <p:cNvPr id="52250" name="TextBox 44"/>
            <p:cNvSpPr txBox="1">
              <a:spLocks noChangeArrowheads="1"/>
            </p:cNvSpPr>
            <p:nvPr/>
          </p:nvSpPr>
          <p:spPr bwMode="auto">
            <a:xfrm>
              <a:off x="7848600" y="2057400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•</a:t>
              </a:r>
            </a:p>
          </p:txBody>
        </p:sp>
      </p:grpSp>
      <p:sp>
        <p:nvSpPr>
          <p:cNvPr id="52230" name="TextBox 45"/>
          <p:cNvSpPr txBox="1">
            <a:spLocks noChangeArrowheads="1"/>
          </p:cNvSpPr>
          <p:nvPr/>
        </p:nvSpPr>
        <p:spPr bwMode="auto">
          <a:xfrm>
            <a:off x="8991600" y="1143000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Step 7</a:t>
            </a:r>
            <a:endParaRPr lang="en-IN" altLang="en-US" sz="1800"/>
          </a:p>
        </p:txBody>
      </p:sp>
      <p:sp>
        <p:nvSpPr>
          <p:cNvPr id="52231" name="TextBox 46"/>
          <p:cNvSpPr txBox="1">
            <a:spLocks noChangeArrowheads="1"/>
          </p:cNvSpPr>
          <p:nvPr/>
        </p:nvSpPr>
        <p:spPr bwMode="auto">
          <a:xfrm>
            <a:off x="4495800" y="6019801"/>
            <a:ext cx="5791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Instead Arc OY, an inclined line of 45 degree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can also be used to get projection of point in side view</a:t>
            </a:r>
            <a:endParaRPr lang="en-IN" alt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56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0555" y="3029803"/>
            <a:ext cx="333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650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850" y="533400"/>
            <a:ext cx="480695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0" y="609601"/>
            <a:ext cx="5410200" cy="5078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/>
              <a:t>A point may lie in space in anyone of the four quadrants formed by two principal planes of projection or may lie on any one of them or both of them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The positions of a point are: 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n-US" u="sng" dirty="0">
                <a:solidFill>
                  <a:srgbClr val="FF0000"/>
                </a:solidFill>
              </a:rPr>
              <a:t>First quadrant</a:t>
            </a:r>
            <a:endParaRPr lang="en-US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defRPr/>
            </a:pPr>
            <a:r>
              <a:rPr lang="en-US" dirty="0"/>
              <a:t> when it lies above H.P and in front of V.P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2. </a:t>
            </a:r>
            <a:r>
              <a:rPr lang="en-US" u="sng" dirty="0">
                <a:solidFill>
                  <a:srgbClr val="FF0000"/>
                </a:solidFill>
              </a:rPr>
              <a:t>Second quadrant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dirty="0"/>
              <a:t>when it lies above HP and behind V.P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3.</a:t>
            </a:r>
            <a:r>
              <a:rPr lang="en-US" dirty="0"/>
              <a:t> </a:t>
            </a:r>
            <a:r>
              <a:rPr lang="en-US" u="sng" dirty="0">
                <a:solidFill>
                  <a:srgbClr val="FF0000"/>
                </a:solidFill>
              </a:rPr>
              <a:t>Third quadrant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dirty="0"/>
              <a:t>when it lies below H.P and behind V.P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4. </a:t>
            </a:r>
            <a:r>
              <a:rPr lang="en-US" u="sng" dirty="0">
                <a:solidFill>
                  <a:srgbClr val="FF0000"/>
                </a:solidFill>
              </a:rPr>
              <a:t>Fourth quadrant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/>
              <a:t> when it lies below H.P and in front of V.P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400" dirty="0">
                <a:solidFill>
                  <a:srgbClr val="0070C0"/>
                </a:solidFill>
              </a:rPr>
              <a:t>Orthographic projection of points in Space</a:t>
            </a:r>
            <a:endParaRPr 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5657850"/>
            <a:ext cx="5715000" cy="120015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400" dirty="0">
                <a:solidFill>
                  <a:srgbClr val="FF0000"/>
                </a:solidFill>
              </a:rPr>
              <a:t>               </a:t>
            </a:r>
            <a:r>
              <a:rPr lang="en-US" sz="2400" b="1" dirty="0">
                <a:solidFill>
                  <a:srgbClr val="FF0000"/>
                </a:solidFill>
              </a:rPr>
              <a:t>Projection on H.P   =&gt;    Top view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400" dirty="0">
                <a:solidFill>
                  <a:srgbClr val="FF0000"/>
                </a:solidFill>
              </a:rPr>
              <a:t>     </a:t>
            </a:r>
            <a:r>
              <a:rPr lang="en-US" sz="2400" dirty="0"/>
              <a:t>and</a:t>
            </a:r>
            <a:r>
              <a:rPr lang="en-US" sz="2400" dirty="0">
                <a:solidFill>
                  <a:srgbClr val="FF0000"/>
                </a:solidFill>
              </a:rPr>
              <a:t>   </a:t>
            </a:r>
            <a:r>
              <a:rPr lang="en-US" sz="2400" b="1" dirty="0">
                <a:solidFill>
                  <a:srgbClr val="FF0000"/>
                </a:solidFill>
              </a:rPr>
              <a:t>Projection on V.P    =&gt;    Front view </a:t>
            </a:r>
          </a:p>
        </p:txBody>
      </p:sp>
    </p:spTree>
    <p:extLst>
      <p:ext uri="{BB962C8B-B14F-4D97-AF65-F5344CB8AC3E}">
        <p14:creationId xmlns:p14="http://schemas.microsoft.com/office/powerpoint/2010/main" val="10559027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850" y="533400"/>
            <a:ext cx="480695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Box 5"/>
          <p:cNvSpPr txBox="1">
            <a:spLocks noChangeArrowheads="1"/>
          </p:cNvSpPr>
          <p:nvPr/>
        </p:nvSpPr>
        <p:spPr bwMode="auto">
          <a:xfrm>
            <a:off x="1524000" y="609601"/>
            <a:ext cx="5867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The positions of a point are: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u="sng">
                <a:solidFill>
                  <a:srgbClr val="FF0000"/>
                </a:solidFill>
              </a:rPr>
              <a:t>First quadrant</a:t>
            </a:r>
            <a:endParaRPr lang="en-US" altLang="en-US" sz="240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when it lies above H.P and in front of V.P</a:t>
            </a:r>
          </a:p>
        </p:txBody>
      </p:sp>
      <p:sp>
        <p:nvSpPr>
          <p:cNvPr id="33796" name="TextBox 7"/>
          <p:cNvSpPr txBox="1">
            <a:spLocks noChangeArrowheads="1"/>
          </p:cNvSpPr>
          <p:nvPr/>
        </p:nvSpPr>
        <p:spPr bwMode="auto">
          <a:xfrm>
            <a:off x="2743200" y="5657851"/>
            <a:ext cx="6400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Projection on H.P  =&gt;    Top view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Projection on V.P    =&gt;     Front view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400" dirty="0">
                <a:solidFill>
                  <a:srgbClr val="0070C0"/>
                </a:solidFill>
              </a:rPr>
              <a:t>Orthographic projection of points situated in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1</a:t>
            </a:r>
            <a:r>
              <a:rPr lang="en-US" sz="2400" b="1" baseline="30000" dirty="0">
                <a:solidFill>
                  <a:srgbClr val="0070C0"/>
                </a:solidFill>
                <a:latin typeface="+mj-lt"/>
                <a:cs typeface="Arial" charset="0"/>
              </a:rPr>
              <a:t>st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quadrant</a:t>
            </a:r>
            <a:endParaRPr lang="en-US" sz="24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33798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133600"/>
            <a:ext cx="38639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588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85800"/>
            <a:ext cx="3886200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400" dirty="0">
                <a:solidFill>
                  <a:srgbClr val="0070C0"/>
                </a:solidFill>
              </a:rPr>
              <a:t>Orthographic projection of points situated in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1</a:t>
            </a:r>
            <a:r>
              <a:rPr lang="en-US" sz="2400" b="1" baseline="30000" dirty="0">
                <a:solidFill>
                  <a:srgbClr val="0070C0"/>
                </a:solidFill>
                <a:latin typeface="+mj-lt"/>
                <a:cs typeface="Arial" charset="0"/>
              </a:rPr>
              <a:t>st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quadrant</a:t>
            </a:r>
            <a:endParaRPr 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5181600"/>
            <a:ext cx="4953000" cy="12001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400" dirty="0">
                <a:solidFill>
                  <a:srgbClr val="FF0000"/>
                </a:solidFill>
              </a:rPr>
              <a:t>h = Height above or below HP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400" dirty="0">
                <a:solidFill>
                  <a:srgbClr val="FF0000"/>
                </a:solidFill>
              </a:rPr>
              <a:t>d = Distance before or behind VP </a:t>
            </a:r>
          </a:p>
        </p:txBody>
      </p:sp>
      <p:pic>
        <p:nvPicPr>
          <p:cNvPr id="3482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85800"/>
            <a:ext cx="4114800" cy="372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Box 6"/>
          <p:cNvSpPr txBox="1">
            <a:spLocks noChangeArrowheads="1"/>
          </p:cNvSpPr>
          <p:nvPr/>
        </p:nvSpPr>
        <p:spPr bwMode="auto">
          <a:xfrm>
            <a:off x="1828800" y="4572001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70C0"/>
                </a:solidFill>
              </a:rPr>
              <a:t>Representation of a point</a:t>
            </a:r>
            <a:endParaRPr lang="en-IN" altLang="en-US" sz="2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24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33401"/>
            <a:ext cx="37338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33400"/>
            <a:ext cx="36766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4062414"/>
            <a:ext cx="2874962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062414"/>
            <a:ext cx="1676400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3" y="4049713"/>
            <a:ext cx="1739900" cy="281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1" y="4052888"/>
            <a:ext cx="24098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400" dirty="0">
                <a:solidFill>
                  <a:srgbClr val="0070C0"/>
                </a:solidFill>
              </a:rPr>
              <a:t>Orthographic projection of points situated in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1</a:t>
            </a:r>
            <a:r>
              <a:rPr lang="en-US" sz="2400" b="1" baseline="30000" dirty="0">
                <a:solidFill>
                  <a:srgbClr val="0070C0"/>
                </a:solidFill>
                <a:latin typeface="+mj-lt"/>
                <a:cs typeface="Arial" charset="0"/>
              </a:rPr>
              <a:t>st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quadrant</a:t>
            </a:r>
            <a:endParaRPr lang="en-US" sz="24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626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57201"/>
            <a:ext cx="33528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57200"/>
            <a:ext cx="29845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400" dirty="0">
                <a:solidFill>
                  <a:srgbClr val="0070C0"/>
                </a:solidFill>
              </a:rPr>
              <a:t>Orthographic projection of points situated in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1</a:t>
            </a:r>
            <a:r>
              <a:rPr lang="en-US" sz="2400" b="1" baseline="30000" dirty="0">
                <a:solidFill>
                  <a:srgbClr val="0070C0"/>
                </a:solidFill>
                <a:latin typeface="+mj-lt"/>
                <a:cs typeface="Arial" charset="0"/>
              </a:rPr>
              <a:t>st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quadrant</a:t>
            </a:r>
            <a:endParaRPr 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3441700"/>
            <a:ext cx="9067800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400" u="sng" dirty="0">
                <a:solidFill>
                  <a:srgbClr val="0070C0"/>
                </a:solidFill>
              </a:rPr>
              <a:t>Notation to be followed</a:t>
            </a:r>
          </a:p>
          <a:p>
            <a:pPr marL="457200" indent="-457200" algn="just">
              <a:lnSpc>
                <a:spcPct val="150000"/>
              </a:lnSpc>
              <a:buFontTx/>
              <a:buAutoNum type="arabicPeriod"/>
              <a:defRPr/>
            </a:pPr>
            <a:r>
              <a:rPr lang="en-US" sz="2400" dirty="0"/>
              <a:t>Actual points in space are denoted by capital letters A, B, C </a:t>
            </a:r>
          </a:p>
          <a:p>
            <a:pPr marL="457200" indent="-457200" algn="just">
              <a:lnSpc>
                <a:spcPct val="150000"/>
              </a:lnSpc>
              <a:buFontTx/>
              <a:buAutoNum type="arabicPeriod"/>
              <a:defRPr/>
            </a:pPr>
            <a:r>
              <a:rPr lang="en-US" sz="2400" dirty="0"/>
              <a:t>Their </a:t>
            </a:r>
            <a:r>
              <a:rPr lang="en-US" sz="2400" dirty="0">
                <a:solidFill>
                  <a:srgbClr val="00B050"/>
                </a:solidFill>
              </a:rPr>
              <a:t>front views </a:t>
            </a:r>
            <a:r>
              <a:rPr lang="en-US" sz="2400" dirty="0"/>
              <a:t>are denoted by their corresponding </a:t>
            </a:r>
          </a:p>
          <a:p>
            <a:pPr marL="457200" indent="-457200" algn="just">
              <a:lnSpc>
                <a:spcPct val="150000"/>
              </a:lnSpc>
              <a:defRPr/>
            </a:pPr>
            <a:r>
              <a:rPr lang="en-US" sz="2400" dirty="0">
                <a:solidFill>
                  <a:srgbClr val="00B050"/>
                </a:solidFill>
              </a:rPr>
              <a:t>       lower case letters with dashes a’, b’, d’ </a:t>
            </a:r>
            <a:r>
              <a:rPr lang="en-US" sz="2400" dirty="0"/>
              <a:t>etc., and </a:t>
            </a:r>
          </a:p>
          <a:p>
            <a:pPr marL="457200" indent="-457200" algn="just">
              <a:lnSpc>
                <a:spcPct val="150000"/>
              </a:lnSpc>
              <a:defRPr/>
            </a:pPr>
            <a:r>
              <a:rPr lang="en-US" sz="2400" dirty="0"/>
              <a:t>       their </a:t>
            </a:r>
            <a:r>
              <a:rPr lang="en-US" sz="2400" dirty="0">
                <a:solidFill>
                  <a:srgbClr val="FF0000"/>
                </a:solidFill>
              </a:rPr>
              <a:t>top views </a:t>
            </a:r>
            <a:r>
              <a:rPr lang="en-US" sz="2400" dirty="0"/>
              <a:t>by the </a:t>
            </a:r>
            <a:r>
              <a:rPr lang="en-US" sz="2400" dirty="0">
                <a:solidFill>
                  <a:srgbClr val="FF0000"/>
                </a:solidFill>
              </a:rPr>
              <a:t>lower case letters a, b, c</a:t>
            </a:r>
            <a:r>
              <a:rPr lang="en-US" sz="2400" dirty="0">
                <a:solidFill>
                  <a:srgbClr val="D60093"/>
                </a:solidFill>
              </a:rPr>
              <a:t> </a:t>
            </a:r>
            <a:r>
              <a:rPr lang="en-US" sz="2400" dirty="0"/>
              <a:t>etc.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400" dirty="0"/>
              <a:t>3.   Projectors are always drawn as continuous thin lines</a:t>
            </a:r>
          </a:p>
        </p:txBody>
      </p:sp>
    </p:spTree>
    <p:extLst>
      <p:ext uri="{BB962C8B-B14F-4D97-AF65-F5344CB8AC3E}">
        <p14:creationId xmlns:p14="http://schemas.microsoft.com/office/powerpoint/2010/main" val="2652400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3400"/>
            <a:ext cx="384333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09600"/>
            <a:ext cx="31242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Box 9"/>
          <p:cNvSpPr txBox="1">
            <a:spLocks noChangeArrowheads="1"/>
          </p:cNvSpPr>
          <p:nvPr/>
        </p:nvSpPr>
        <p:spPr bwMode="auto">
          <a:xfrm>
            <a:off x="1600200" y="4191001"/>
            <a:ext cx="9067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FF0000"/>
                </a:solidFill>
              </a:rPr>
              <a:t>Front view - a’ </a:t>
            </a:r>
            <a:r>
              <a:rPr lang="en-US" altLang="en-US" sz="2400"/>
              <a:t>is</a:t>
            </a:r>
            <a:r>
              <a:rPr lang="en-US" altLang="en-US" sz="2400">
                <a:solidFill>
                  <a:srgbClr val="FF0000"/>
                </a:solidFill>
              </a:rPr>
              <a:t> above </a:t>
            </a:r>
            <a:r>
              <a:rPr lang="en-US" altLang="en-US" sz="2400"/>
              <a:t>xy line</a:t>
            </a:r>
            <a:endParaRPr lang="en-US" altLang="en-US" sz="240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FF0000"/>
                </a:solidFill>
              </a:rPr>
              <a:t>Top view – a    </a:t>
            </a:r>
            <a:r>
              <a:rPr lang="en-US" altLang="en-US" sz="2400"/>
              <a:t>is</a:t>
            </a:r>
            <a:r>
              <a:rPr lang="en-US" altLang="en-US" sz="2400">
                <a:solidFill>
                  <a:srgbClr val="FF0000"/>
                </a:solidFill>
              </a:rPr>
              <a:t> below </a:t>
            </a:r>
            <a:r>
              <a:rPr lang="en-US" altLang="en-US" sz="2400"/>
              <a:t>xy line</a:t>
            </a:r>
            <a:endParaRPr lang="en-US" altLang="en-US" sz="240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FF0000"/>
                </a:solidFill>
              </a:rPr>
              <a:t>oa’ = aA= distance of front view </a:t>
            </a:r>
            <a:r>
              <a:rPr lang="en-US" altLang="en-US" sz="2400"/>
              <a:t>from xy = distance of A from the H.P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FF0000"/>
                </a:solidFill>
              </a:rPr>
              <a:t>oa= a’A= distance of top view </a:t>
            </a:r>
            <a:r>
              <a:rPr lang="en-US" altLang="en-US" sz="2400"/>
              <a:t>from xy line= distance of A from the V.P</a:t>
            </a:r>
            <a:endParaRPr lang="en-US" altLang="en-US" sz="240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400" dirty="0">
                <a:solidFill>
                  <a:srgbClr val="0070C0"/>
                </a:solidFill>
              </a:rPr>
              <a:t>Orthographic projection of points situated in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1</a:t>
            </a:r>
            <a:r>
              <a:rPr lang="en-US" sz="2400" b="1" baseline="30000" dirty="0">
                <a:solidFill>
                  <a:srgbClr val="0070C0"/>
                </a:solidFill>
                <a:latin typeface="+mj-lt"/>
                <a:cs typeface="Arial" charset="0"/>
              </a:rPr>
              <a:t>st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quadrant</a:t>
            </a:r>
            <a:endParaRPr lang="en-US" sz="24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1824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06501"/>
            <a:ext cx="8458200" cy="427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30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1439</Words>
  <Application>Microsoft Office PowerPoint</Application>
  <PresentationFormat>Widescreen</PresentationFormat>
  <Paragraphs>239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L5_Projection of 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Santhi</dc:creator>
  <cp:lastModifiedBy>Santhi</cp:lastModifiedBy>
  <cp:revision>6</cp:revision>
  <dcterms:created xsi:type="dcterms:W3CDTF">2021-05-11T17:41:01Z</dcterms:created>
  <dcterms:modified xsi:type="dcterms:W3CDTF">2021-05-12T07:08:56Z</dcterms:modified>
</cp:coreProperties>
</file>