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57" r:id="rId3"/>
    <p:sldId id="268" r:id="rId4"/>
    <p:sldId id="269" r:id="rId5"/>
    <p:sldId id="270" r:id="rId6"/>
    <p:sldId id="271" r:id="rId7"/>
    <p:sldId id="258" r:id="rId8"/>
    <p:sldId id="259" r:id="rId9"/>
    <p:sldId id="260" r:id="rId10"/>
    <p:sldId id="261" r:id="rId11"/>
    <p:sldId id="263" r:id="rId12"/>
    <p:sldId id="272" r:id="rId13"/>
    <p:sldId id="262" r:id="rId14"/>
    <p:sldId id="264" r:id="rId15"/>
    <p:sldId id="265" r:id="rId16"/>
    <p:sldId id="266" r:id="rId17"/>
    <p:sldId id="267"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0A3A25-3A10-4D3D-A14A-41A61FDB5200}" type="datetimeFigureOut">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E01E7A-BCF3-478F-BCCC-14A2C2DED057}" type="slidenum">
              <a:rPr lang="en-US" smtClean="0"/>
              <a:t>‹#›</a:t>
            </a:fld>
            <a:endParaRPr lang="en-US"/>
          </a:p>
        </p:txBody>
      </p:sp>
    </p:spTree>
    <p:extLst>
      <p:ext uri="{BB962C8B-B14F-4D97-AF65-F5344CB8AC3E}">
        <p14:creationId xmlns:p14="http://schemas.microsoft.com/office/powerpoint/2010/main" val="3734917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0A3A25-3A10-4D3D-A14A-41A61FDB5200}" type="datetimeFigureOut">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E01E7A-BCF3-478F-BCCC-14A2C2DED057}" type="slidenum">
              <a:rPr lang="en-US" smtClean="0"/>
              <a:t>‹#›</a:t>
            </a:fld>
            <a:endParaRPr lang="en-US"/>
          </a:p>
        </p:txBody>
      </p:sp>
    </p:spTree>
    <p:extLst>
      <p:ext uri="{BB962C8B-B14F-4D97-AF65-F5344CB8AC3E}">
        <p14:creationId xmlns:p14="http://schemas.microsoft.com/office/powerpoint/2010/main" val="2261232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0A3A25-3A10-4D3D-A14A-41A61FDB5200}" type="datetimeFigureOut">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E01E7A-BCF3-478F-BCCC-14A2C2DED057}" type="slidenum">
              <a:rPr lang="en-US" smtClean="0"/>
              <a:t>‹#›</a:t>
            </a:fld>
            <a:endParaRPr lang="en-US"/>
          </a:p>
        </p:txBody>
      </p:sp>
    </p:spTree>
    <p:extLst>
      <p:ext uri="{BB962C8B-B14F-4D97-AF65-F5344CB8AC3E}">
        <p14:creationId xmlns:p14="http://schemas.microsoft.com/office/powerpoint/2010/main" val="2091937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0A3A25-3A10-4D3D-A14A-41A61FDB5200}" type="datetimeFigureOut">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E01E7A-BCF3-478F-BCCC-14A2C2DED057}" type="slidenum">
              <a:rPr lang="en-US" smtClean="0"/>
              <a:t>‹#›</a:t>
            </a:fld>
            <a:endParaRPr lang="en-US"/>
          </a:p>
        </p:txBody>
      </p:sp>
    </p:spTree>
    <p:extLst>
      <p:ext uri="{BB962C8B-B14F-4D97-AF65-F5344CB8AC3E}">
        <p14:creationId xmlns:p14="http://schemas.microsoft.com/office/powerpoint/2010/main" val="734762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0A3A25-3A10-4D3D-A14A-41A61FDB5200}" type="datetimeFigureOut">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E01E7A-BCF3-478F-BCCC-14A2C2DED057}" type="slidenum">
              <a:rPr lang="en-US" smtClean="0"/>
              <a:t>‹#›</a:t>
            </a:fld>
            <a:endParaRPr lang="en-US"/>
          </a:p>
        </p:txBody>
      </p:sp>
    </p:spTree>
    <p:extLst>
      <p:ext uri="{BB962C8B-B14F-4D97-AF65-F5344CB8AC3E}">
        <p14:creationId xmlns:p14="http://schemas.microsoft.com/office/powerpoint/2010/main" val="2486335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0A3A25-3A10-4D3D-A14A-41A61FDB5200}" type="datetimeFigureOut">
              <a:rPr lang="en-US" smtClean="0"/>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E01E7A-BCF3-478F-BCCC-14A2C2DED057}" type="slidenum">
              <a:rPr lang="en-US" smtClean="0"/>
              <a:t>‹#›</a:t>
            </a:fld>
            <a:endParaRPr lang="en-US"/>
          </a:p>
        </p:txBody>
      </p:sp>
    </p:spTree>
    <p:extLst>
      <p:ext uri="{BB962C8B-B14F-4D97-AF65-F5344CB8AC3E}">
        <p14:creationId xmlns:p14="http://schemas.microsoft.com/office/powerpoint/2010/main" val="2327702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0A3A25-3A10-4D3D-A14A-41A61FDB5200}" type="datetimeFigureOut">
              <a:rPr lang="en-US" smtClean="0"/>
              <a:t>5/30/2021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E01E7A-BCF3-478F-BCCC-14A2C2DED057}" type="slidenum">
              <a:rPr lang="en-US" smtClean="0"/>
              <a:t>‹#›</a:t>
            </a:fld>
            <a:endParaRPr lang="en-US"/>
          </a:p>
        </p:txBody>
      </p:sp>
    </p:spTree>
    <p:extLst>
      <p:ext uri="{BB962C8B-B14F-4D97-AF65-F5344CB8AC3E}">
        <p14:creationId xmlns:p14="http://schemas.microsoft.com/office/powerpoint/2010/main" val="1654731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0A3A25-3A10-4D3D-A14A-41A61FDB5200}" type="datetimeFigureOut">
              <a:rPr lang="en-US" smtClean="0"/>
              <a:t>5/30/2021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E01E7A-BCF3-478F-BCCC-14A2C2DED057}" type="slidenum">
              <a:rPr lang="en-US" smtClean="0"/>
              <a:t>‹#›</a:t>
            </a:fld>
            <a:endParaRPr lang="en-US"/>
          </a:p>
        </p:txBody>
      </p:sp>
    </p:spTree>
    <p:extLst>
      <p:ext uri="{BB962C8B-B14F-4D97-AF65-F5344CB8AC3E}">
        <p14:creationId xmlns:p14="http://schemas.microsoft.com/office/powerpoint/2010/main" val="1272524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0A3A25-3A10-4D3D-A14A-41A61FDB5200}" type="datetimeFigureOut">
              <a:rPr lang="en-US" smtClean="0"/>
              <a:t>5/30/2021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E01E7A-BCF3-478F-BCCC-14A2C2DED057}" type="slidenum">
              <a:rPr lang="en-US" smtClean="0"/>
              <a:t>‹#›</a:t>
            </a:fld>
            <a:endParaRPr lang="en-US"/>
          </a:p>
        </p:txBody>
      </p:sp>
    </p:spTree>
    <p:extLst>
      <p:ext uri="{BB962C8B-B14F-4D97-AF65-F5344CB8AC3E}">
        <p14:creationId xmlns:p14="http://schemas.microsoft.com/office/powerpoint/2010/main" val="338857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0A3A25-3A10-4D3D-A14A-41A61FDB5200}" type="datetimeFigureOut">
              <a:rPr lang="en-US" smtClean="0"/>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E01E7A-BCF3-478F-BCCC-14A2C2DED057}" type="slidenum">
              <a:rPr lang="en-US" smtClean="0"/>
              <a:t>‹#›</a:t>
            </a:fld>
            <a:endParaRPr lang="en-US"/>
          </a:p>
        </p:txBody>
      </p:sp>
    </p:spTree>
    <p:extLst>
      <p:ext uri="{BB962C8B-B14F-4D97-AF65-F5344CB8AC3E}">
        <p14:creationId xmlns:p14="http://schemas.microsoft.com/office/powerpoint/2010/main" val="2204411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0A3A25-3A10-4D3D-A14A-41A61FDB5200}" type="datetimeFigureOut">
              <a:rPr lang="en-US" smtClean="0"/>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E01E7A-BCF3-478F-BCCC-14A2C2DED057}" type="slidenum">
              <a:rPr lang="en-US" smtClean="0"/>
              <a:t>‹#›</a:t>
            </a:fld>
            <a:endParaRPr lang="en-US"/>
          </a:p>
        </p:txBody>
      </p:sp>
    </p:spTree>
    <p:extLst>
      <p:ext uri="{BB962C8B-B14F-4D97-AF65-F5344CB8AC3E}">
        <p14:creationId xmlns:p14="http://schemas.microsoft.com/office/powerpoint/2010/main" val="2332081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0A3A25-3A10-4D3D-A14A-41A61FDB5200}" type="datetimeFigureOut">
              <a:rPr lang="en-US" smtClean="0"/>
              <a:t>5/30/2021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E01E7A-BCF3-478F-BCCC-14A2C2DED057}" type="slidenum">
              <a:rPr lang="en-US" smtClean="0"/>
              <a:t>‹#›</a:t>
            </a:fld>
            <a:endParaRPr lang="en-US"/>
          </a:p>
        </p:txBody>
      </p:sp>
    </p:spTree>
    <p:extLst>
      <p:ext uri="{BB962C8B-B14F-4D97-AF65-F5344CB8AC3E}">
        <p14:creationId xmlns:p14="http://schemas.microsoft.com/office/powerpoint/2010/main" val="3880035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6.xml"/><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6.xml"/><Relationship Id="rId4" Type="http://schemas.openxmlformats.org/officeDocument/2006/relationships/image" Target="../media/image25.jpeg"/></Relationships>
</file>

<file path=ppt/slides/_rels/slide1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3"/>
          <p:cNvPicPr>
            <a:picLocks noChangeAspect="1" noChangeArrowheads="1"/>
          </p:cNvPicPr>
          <p:nvPr/>
        </p:nvPicPr>
        <p:blipFill>
          <a:blip r:embed="rId2">
            <a:lum bright="6000" contrast="44000"/>
            <a:extLst>
              <a:ext uri="{28A0092B-C50C-407E-A947-70E740481C1C}">
                <a14:useLocalDpi xmlns:a14="http://schemas.microsoft.com/office/drawing/2010/main" val="0"/>
              </a:ext>
            </a:extLst>
          </a:blip>
          <a:srcRect/>
          <a:stretch>
            <a:fillRect/>
          </a:stretch>
        </p:blipFill>
        <p:spPr bwMode="auto">
          <a:xfrm>
            <a:off x="1676401" y="374651"/>
            <a:ext cx="8805863" cy="581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Title 1"/>
          <p:cNvSpPr>
            <a:spLocks noGrp="1"/>
          </p:cNvSpPr>
          <p:nvPr>
            <p:ph type="ctrTitle"/>
          </p:nvPr>
        </p:nvSpPr>
        <p:spPr>
          <a:xfrm>
            <a:off x="221302" y="732431"/>
            <a:ext cx="7772400" cy="1470025"/>
          </a:xfrm>
        </p:spPr>
        <p:txBody>
          <a:bodyPr>
            <a:normAutofit/>
          </a:bodyPr>
          <a:lstStyle/>
          <a:p>
            <a:pPr algn="l" eaLnBrk="1" hangingPunct="1"/>
            <a:r>
              <a:rPr lang="en-US" altLang="en-US" sz="2800" dirty="0" smtClean="0">
                <a:solidFill>
                  <a:srgbClr val="0070C0"/>
                </a:solidFill>
                <a:latin typeface="+mn-lt"/>
              </a:rPr>
              <a:t>L6_Projection </a:t>
            </a:r>
            <a:r>
              <a:rPr lang="en-US" altLang="en-US" sz="2800" dirty="0" smtClean="0">
                <a:solidFill>
                  <a:srgbClr val="0070C0"/>
                </a:solidFill>
                <a:latin typeface="+mn-lt"/>
              </a:rPr>
              <a:t>of </a:t>
            </a:r>
            <a:r>
              <a:rPr lang="en-US" altLang="en-US" sz="2800" dirty="0" smtClean="0">
                <a:solidFill>
                  <a:srgbClr val="0070C0"/>
                </a:solidFill>
                <a:latin typeface="+mn-lt"/>
              </a:rPr>
              <a:t>Line 1</a:t>
            </a:r>
            <a:endParaRPr lang="en-US" altLang="en-US" sz="2800" dirty="0" smtClean="0">
              <a:solidFill>
                <a:srgbClr val="0070C0"/>
              </a:solidFill>
              <a:latin typeface="+mn-lt"/>
            </a:endParaRPr>
          </a:p>
        </p:txBody>
      </p:sp>
      <p:sp>
        <p:nvSpPr>
          <p:cNvPr id="3" name="Subtitle 2"/>
          <p:cNvSpPr>
            <a:spLocks noGrp="1"/>
          </p:cNvSpPr>
          <p:nvPr>
            <p:ph type="subTitle" idx="1"/>
          </p:nvPr>
        </p:nvSpPr>
        <p:spPr>
          <a:xfrm>
            <a:off x="221302" y="4060826"/>
            <a:ext cx="6553200" cy="2133600"/>
          </a:xfrm>
        </p:spPr>
        <p:txBody>
          <a:bodyPr rtlCol="0">
            <a:normAutofit/>
          </a:bodyPr>
          <a:lstStyle/>
          <a:p>
            <a:pPr algn="l">
              <a:defRPr/>
            </a:pPr>
            <a:r>
              <a:rPr lang="en-US" b="1" dirty="0" smtClean="0">
                <a:solidFill>
                  <a:srgbClr val="FF0000"/>
                </a:solidFill>
              </a:rPr>
              <a:t>B. SANTHI</a:t>
            </a:r>
          </a:p>
          <a:p>
            <a:pPr algn="l">
              <a:defRPr/>
            </a:pPr>
            <a:r>
              <a:rPr lang="en-US" b="1" dirty="0" smtClean="0">
                <a:solidFill>
                  <a:srgbClr val="FF0000"/>
                </a:solidFill>
              </a:rPr>
              <a:t>Assistant t Professor</a:t>
            </a:r>
          </a:p>
          <a:p>
            <a:pPr algn="l">
              <a:defRPr/>
            </a:pPr>
            <a:r>
              <a:rPr lang="en-US" b="1" dirty="0" smtClean="0">
                <a:solidFill>
                  <a:srgbClr val="FF0000"/>
                </a:solidFill>
              </a:rPr>
              <a:t>Department of MECHANICAL Engineering</a:t>
            </a:r>
          </a:p>
          <a:p>
            <a:pPr algn="l">
              <a:defRPr/>
            </a:pPr>
            <a:r>
              <a:rPr lang="en-US" b="1" dirty="0" smtClean="0">
                <a:solidFill>
                  <a:srgbClr val="FF0000"/>
                </a:solidFill>
              </a:rPr>
              <a:t>NIT Goa</a:t>
            </a:r>
          </a:p>
          <a:p>
            <a:pPr>
              <a:defRPr/>
            </a:pPr>
            <a:endParaRPr lang="en-US" dirty="0" smtClean="0"/>
          </a:p>
          <a:p>
            <a:pPr>
              <a:defRPr/>
            </a:pPr>
            <a:endParaRPr lang="en-US" dirty="0"/>
          </a:p>
        </p:txBody>
      </p:sp>
    </p:spTree>
    <p:extLst>
      <p:ext uri="{BB962C8B-B14F-4D97-AF65-F5344CB8AC3E}">
        <p14:creationId xmlns:p14="http://schemas.microsoft.com/office/powerpoint/2010/main" val="8457681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1" y="685801"/>
            <a:ext cx="6943725" cy="36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3"/>
          <p:cNvSpPr>
            <a:spLocks noChangeArrowheads="1"/>
          </p:cNvSpPr>
          <p:nvPr/>
        </p:nvSpPr>
        <p:spPr bwMode="auto">
          <a:xfrm>
            <a:off x="4038601" y="5105401"/>
            <a:ext cx="5540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a:solidFill>
                  <a:srgbClr val="FF0000"/>
                </a:solidFill>
              </a:rPr>
              <a:t>Line making  inclination with HP &amp;  with VP</a:t>
            </a:r>
          </a:p>
        </p:txBody>
      </p:sp>
    </p:spTree>
    <p:extLst>
      <p:ext uri="{BB962C8B-B14F-4D97-AF65-F5344CB8AC3E}">
        <p14:creationId xmlns:p14="http://schemas.microsoft.com/office/powerpoint/2010/main" val="25673484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rgbClr val="0070C0"/>
                </a:solidFill>
              </a:rPr>
              <a:t>Line perpendicular to H.P and parallel to V.P</a:t>
            </a:r>
            <a:endParaRPr lang="en-US" sz="2400" dirty="0">
              <a:solidFill>
                <a:srgbClr val="0070C0"/>
              </a:solidFill>
              <a:latin typeface="+mj-lt"/>
            </a:endParaRPr>
          </a:p>
        </p:txBody>
      </p:sp>
      <p:sp>
        <p:nvSpPr>
          <p:cNvPr id="27651" name="TextBox 7"/>
          <p:cNvSpPr txBox="1">
            <a:spLocks noChangeArrowheads="1"/>
          </p:cNvSpPr>
          <p:nvPr/>
        </p:nvSpPr>
        <p:spPr bwMode="auto">
          <a:xfrm>
            <a:off x="6172200" y="5976938"/>
            <a:ext cx="44958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a:lnSpc>
                <a:spcPct val="150000"/>
              </a:lnSpc>
            </a:pPr>
            <a:r>
              <a:rPr lang="en-US" altLang="en-US"/>
              <a:t>True length of AB = a’ b’</a:t>
            </a:r>
          </a:p>
        </p:txBody>
      </p:sp>
      <p:pic>
        <p:nvPicPr>
          <p:cNvPr id="2765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533400"/>
            <a:ext cx="3459163"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914400"/>
            <a:ext cx="335915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32776" y="1371600"/>
            <a:ext cx="243522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639131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36728" y="492293"/>
            <a:ext cx="10904561"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endParaRPr lang="en-US" altLang="en-US" dirty="0"/>
          </a:p>
          <a:p>
            <a:pPr algn="just" eaLnBrk="1" hangingPunct="1"/>
            <a:r>
              <a:rPr lang="en-US" altLang="en-US" sz="2000" dirty="0">
                <a:solidFill>
                  <a:srgbClr val="00B0F0"/>
                </a:solidFill>
              </a:rPr>
              <a:t>True length and Apparent length</a:t>
            </a:r>
          </a:p>
          <a:p>
            <a:pPr algn="just" eaLnBrk="1" hangingPunct="1"/>
            <a:endParaRPr lang="en-US" altLang="en-US" dirty="0"/>
          </a:p>
          <a:p>
            <a:pPr algn="just" eaLnBrk="1" hangingPunct="1"/>
            <a:endParaRPr lang="en-US" altLang="en-US" dirty="0"/>
          </a:p>
          <a:p>
            <a:pPr algn="just" eaLnBrk="1" hangingPunct="1"/>
            <a:endParaRPr lang="en-US" altLang="en-US" dirty="0"/>
          </a:p>
          <a:p>
            <a:pPr algn="just" eaLnBrk="1" hangingPunct="1"/>
            <a:endParaRPr lang="en-US" altLang="en-US" dirty="0"/>
          </a:p>
          <a:p>
            <a:pPr algn="just" eaLnBrk="1" hangingPunct="1"/>
            <a:endParaRPr lang="en-US" altLang="en-US" dirty="0"/>
          </a:p>
          <a:p>
            <a:pPr algn="just" eaLnBrk="1" hangingPunct="1"/>
            <a:endParaRPr lang="en-US" altLang="en-US" dirty="0"/>
          </a:p>
          <a:p>
            <a:pPr algn="just" eaLnBrk="1" hangingPunct="1"/>
            <a:endParaRPr lang="en-US" altLang="en-US" dirty="0"/>
          </a:p>
          <a:p>
            <a:pPr algn="just" eaLnBrk="1" hangingPunct="1"/>
            <a:r>
              <a:rPr lang="en-US" altLang="en-US" dirty="0"/>
              <a:t>When the line is </a:t>
            </a:r>
            <a:r>
              <a:rPr lang="en-US" altLang="en-US" dirty="0">
                <a:solidFill>
                  <a:srgbClr val="FF0000"/>
                </a:solidFill>
              </a:rPr>
              <a:t>inclined to HP and parallel VP</a:t>
            </a:r>
            <a:r>
              <a:rPr lang="en-US" altLang="en-US" dirty="0"/>
              <a:t>, the length of </a:t>
            </a:r>
            <a:r>
              <a:rPr lang="en-US" altLang="en-US" dirty="0" smtClean="0"/>
              <a:t>the line </a:t>
            </a:r>
            <a:r>
              <a:rPr lang="en-US" altLang="en-US" dirty="0"/>
              <a:t>in the front view line is known as </a:t>
            </a:r>
            <a:r>
              <a:rPr lang="en-US" altLang="en-US" dirty="0">
                <a:solidFill>
                  <a:srgbClr val="FF0000"/>
                </a:solidFill>
              </a:rPr>
              <a:t>true length </a:t>
            </a:r>
            <a:r>
              <a:rPr lang="en-US" altLang="en-US" dirty="0"/>
              <a:t>of the line and the shorter length of the line in the TV is known as </a:t>
            </a:r>
            <a:r>
              <a:rPr lang="en-US" altLang="en-US" dirty="0">
                <a:solidFill>
                  <a:srgbClr val="FF0000"/>
                </a:solidFill>
              </a:rPr>
              <a:t>apparent length.</a:t>
            </a:r>
            <a:endParaRPr lang="en-US" altLang="en-US" dirty="0"/>
          </a:p>
          <a:p>
            <a:pPr algn="just" eaLnBrk="1" hangingPunct="1"/>
            <a:endParaRPr lang="en-US" altLang="en-US" dirty="0"/>
          </a:p>
          <a:p>
            <a:pPr algn="just" eaLnBrk="1" hangingPunct="1"/>
            <a:r>
              <a:rPr lang="en-US" altLang="en-US" dirty="0"/>
              <a:t>When the line is </a:t>
            </a:r>
            <a:r>
              <a:rPr lang="en-US" altLang="en-US" dirty="0">
                <a:solidFill>
                  <a:srgbClr val="FF0000"/>
                </a:solidFill>
              </a:rPr>
              <a:t>parallel to HP and VP</a:t>
            </a:r>
            <a:r>
              <a:rPr lang="en-US" altLang="en-US" dirty="0"/>
              <a:t>, the </a:t>
            </a:r>
            <a:r>
              <a:rPr lang="en-US" altLang="en-US" dirty="0">
                <a:solidFill>
                  <a:srgbClr val="FF0000"/>
                </a:solidFill>
              </a:rPr>
              <a:t>true length </a:t>
            </a:r>
            <a:r>
              <a:rPr lang="en-US" altLang="en-US" dirty="0"/>
              <a:t>of the line is same in both views.</a:t>
            </a:r>
          </a:p>
          <a:p>
            <a:pPr algn="just" eaLnBrk="1" hangingPunct="1"/>
            <a:endParaRPr lang="en-US" altLang="en-US" dirty="0"/>
          </a:p>
          <a:p>
            <a:pPr algn="just" eaLnBrk="1" hangingPunct="1"/>
            <a:r>
              <a:rPr lang="en-US" altLang="en-US" dirty="0"/>
              <a:t>When the line is </a:t>
            </a:r>
            <a:r>
              <a:rPr lang="en-US" altLang="en-US" sz="2000" dirty="0">
                <a:solidFill>
                  <a:srgbClr val="FF0000"/>
                </a:solidFill>
                <a:latin typeface="Calibri" panose="020F0502020204030204" pitchFamily="34" charset="0"/>
              </a:rPr>
              <a:t>Perpendicular to HP and parallel to the VP</a:t>
            </a:r>
            <a:r>
              <a:rPr lang="en-US" altLang="en-US" sz="2000" dirty="0">
                <a:solidFill>
                  <a:srgbClr val="000000"/>
                </a:solidFill>
                <a:latin typeface="Calibri" panose="020F0502020204030204" pitchFamily="34" charset="0"/>
              </a:rPr>
              <a:t>, </a:t>
            </a:r>
            <a:r>
              <a:rPr lang="en-US" altLang="en-US" dirty="0">
                <a:solidFill>
                  <a:srgbClr val="000000"/>
                </a:solidFill>
              </a:rPr>
              <a:t>the </a:t>
            </a:r>
            <a:r>
              <a:rPr lang="en-US" altLang="en-US" dirty="0">
                <a:solidFill>
                  <a:srgbClr val="FF0000"/>
                </a:solidFill>
              </a:rPr>
              <a:t>true length </a:t>
            </a:r>
            <a:r>
              <a:rPr lang="en-US" altLang="en-US" dirty="0">
                <a:solidFill>
                  <a:srgbClr val="000000"/>
                </a:solidFill>
              </a:rPr>
              <a:t>of the line appears in FV.</a:t>
            </a:r>
            <a:endParaRPr lang="en-US" altLang="en-US" dirty="0"/>
          </a:p>
          <a:p>
            <a:pPr algn="just" eaLnBrk="1" hangingPunct="1"/>
            <a:endParaRPr lang="en-US" altLang="en-US" dirty="0"/>
          </a:p>
          <a:p>
            <a:pPr algn="just" eaLnBrk="1" hangingPunct="1"/>
            <a:r>
              <a:rPr lang="en-US" altLang="en-US" dirty="0"/>
              <a:t>When the line is </a:t>
            </a:r>
            <a:r>
              <a:rPr lang="en-US" altLang="en-US" dirty="0">
                <a:solidFill>
                  <a:srgbClr val="FF0000"/>
                </a:solidFill>
              </a:rPr>
              <a:t>inclined to both the HP and the VP</a:t>
            </a:r>
            <a:r>
              <a:rPr lang="en-US" altLang="en-US" dirty="0"/>
              <a:t>, the length of the length of the line in the front view as well as in the TV will be shorter than the actual length of the line. The shorter length of the  line in the FV as well as in the TV is known as </a:t>
            </a:r>
            <a:r>
              <a:rPr lang="en-US" altLang="en-US" dirty="0">
                <a:solidFill>
                  <a:srgbClr val="FF0000"/>
                </a:solidFill>
              </a:rPr>
              <a:t>apparent length</a:t>
            </a:r>
            <a:r>
              <a:rPr lang="en-US" altLang="en-US" dirty="0"/>
              <a:t> of the line while the actual length of the line is known as </a:t>
            </a:r>
            <a:r>
              <a:rPr lang="en-US" altLang="en-US" dirty="0">
                <a:solidFill>
                  <a:srgbClr val="FF0000"/>
                </a:solidFill>
              </a:rPr>
              <a:t>true length </a:t>
            </a:r>
            <a:r>
              <a:rPr lang="en-US" altLang="en-US" dirty="0"/>
              <a:t>of the line. </a:t>
            </a:r>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4284" y="218365"/>
            <a:ext cx="3048000" cy="255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90678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228600"/>
            <a:ext cx="4267200" cy="396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TextBox 3"/>
          <p:cNvSpPr txBox="1">
            <a:spLocks noChangeArrowheads="1"/>
          </p:cNvSpPr>
          <p:nvPr/>
        </p:nvSpPr>
        <p:spPr bwMode="auto">
          <a:xfrm>
            <a:off x="1752600" y="4267201"/>
            <a:ext cx="83058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800">
                <a:solidFill>
                  <a:srgbClr val="0070C0"/>
                </a:solidFill>
              </a:rPr>
              <a:t>True Length AB</a:t>
            </a:r>
          </a:p>
          <a:p>
            <a:r>
              <a:rPr lang="en-US" altLang="en-US" sz="2000"/>
              <a:t>Line is parallel to one reference plane =&gt; True length = Length of the View</a:t>
            </a:r>
          </a:p>
          <a:p>
            <a:r>
              <a:rPr lang="en-US" altLang="en-US" sz="2000"/>
              <a:t>If Line is inclined to one reference plane =&gt; </a:t>
            </a:r>
            <a:r>
              <a:rPr lang="en-US" altLang="en-US" sz="2000" b="1">
                <a:solidFill>
                  <a:srgbClr val="FF0000"/>
                </a:solidFill>
              </a:rPr>
              <a:t>True length &gt; Apparent length</a:t>
            </a:r>
          </a:p>
          <a:p>
            <a:endParaRPr lang="en-US" altLang="en-US"/>
          </a:p>
          <a:p>
            <a:r>
              <a:rPr lang="en-US" altLang="en-US" sz="2800">
                <a:solidFill>
                  <a:srgbClr val="0070C0"/>
                </a:solidFill>
              </a:rPr>
              <a:t>Apparent Angle </a:t>
            </a:r>
          </a:p>
          <a:p>
            <a:r>
              <a:rPr lang="en-US" altLang="en-US" sz="2000">
                <a:solidFill>
                  <a:srgbClr val="000000"/>
                </a:solidFill>
              </a:rPr>
              <a:t>Line is inclined to one reference plane =&gt; </a:t>
            </a:r>
            <a:r>
              <a:rPr lang="en-US" altLang="en-US" sz="2000" b="1">
                <a:solidFill>
                  <a:srgbClr val="FF0000"/>
                </a:solidFill>
              </a:rPr>
              <a:t>True inclination &lt; Apparent angle</a:t>
            </a:r>
            <a:endParaRPr lang="en-US" altLang="en-US" sz="2800" b="1">
              <a:solidFill>
                <a:srgbClr val="0070C0"/>
              </a:solidFill>
            </a:endParaRPr>
          </a:p>
          <a:p>
            <a:endParaRPr lang="en-US" altLang="en-US" sz="2800">
              <a:solidFill>
                <a:srgbClr val="0070C0"/>
              </a:solidFill>
            </a:endParaRPr>
          </a:p>
          <a:p>
            <a:endParaRPr lang="en-IN" altLang="en-US"/>
          </a:p>
        </p:txBody>
      </p:sp>
      <p:pic>
        <p:nvPicPr>
          <p:cNvPr id="266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28601"/>
            <a:ext cx="3429000" cy="415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18284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rgbClr val="0070C0"/>
                </a:solidFill>
              </a:rPr>
              <a:t> Line perpendicular to V.P and parallel to H.P.</a:t>
            </a:r>
            <a:endParaRPr lang="en-US" sz="2400" dirty="0">
              <a:solidFill>
                <a:srgbClr val="0070C0"/>
              </a:solidFill>
              <a:latin typeface="+mj-lt"/>
            </a:endParaRPr>
          </a:p>
        </p:txBody>
      </p:sp>
      <p:sp>
        <p:nvSpPr>
          <p:cNvPr id="28675" name="TextBox 3"/>
          <p:cNvSpPr txBox="1">
            <a:spLocks noChangeArrowheads="1"/>
          </p:cNvSpPr>
          <p:nvPr/>
        </p:nvSpPr>
        <p:spPr bwMode="auto">
          <a:xfrm>
            <a:off x="1524000" y="457200"/>
            <a:ext cx="9144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lnSpc>
                <a:spcPct val="150000"/>
              </a:lnSpc>
            </a:pPr>
            <a:r>
              <a:rPr lang="en-US" altLang="en-US" i="1" dirty="0"/>
              <a:t>A line AB 50 mm long is perpendicular to V.P and parallel to H.P. Its end A is 20 mm in front of V.P. and the line is 40 mm above HP. Draw the projections of the line.</a:t>
            </a:r>
          </a:p>
        </p:txBody>
      </p:sp>
      <p:pic>
        <p:nvPicPr>
          <p:cNvPr id="28676"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454150"/>
            <a:ext cx="3352800" cy="361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951038"/>
            <a:ext cx="2681288" cy="323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12076" y="1714500"/>
            <a:ext cx="2955925"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1524000" y="5934075"/>
            <a:ext cx="9144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lnSpc>
                <a:spcPct val="150000"/>
              </a:lnSpc>
            </a:pPr>
            <a:r>
              <a:rPr lang="en-US" altLang="en-US"/>
              <a:t> The line is parallel to H.P. Therefore the true length of the line is seen in the top view. So, top view is drawn fIrst. </a:t>
            </a:r>
          </a:p>
        </p:txBody>
      </p:sp>
      <p:cxnSp>
        <p:nvCxnSpPr>
          <p:cNvPr id="9" name="Straight Connector 8"/>
          <p:cNvCxnSpPr/>
          <p:nvPr/>
        </p:nvCxnSpPr>
        <p:spPr>
          <a:xfrm>
            <a:off x="4876800" y="1524001"/>
            <a:ext cx="0" cy="4410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772400" y="1371601"/>
            <a:ext cx="0" cy="456247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871649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7"/>
          <p:cNvSpPr txBox="1">
            <a:spLocks noChangeArrowheads="1"/>
          </p:cNvSpPr>
          <p:nvPr/>
        </p:nvSpPr>
        <p:spPr bwMode="auto">
          <a:xfrm>
            <a:off x="1524000" y="414338"/>
            <a:ext cx="9144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lnSpc>
                <a:spcPct val="150000"/>
              </a:lnSpc>
              <a:buFont typeface="Arial" panose="020B0604020202020204" pitchFamily="34" charset="0"/>
              <a:buChar char="•"/>
            </a:pPr>
            <a:r>
              <a:rPr lang="en-US" altLang="en-US" i="1"/>
              <a:t>A line CD 30 mm long is parallel to both the planes. The line is 40 mm above HP and 20 mm in front of V.P. Draw its projection</a:t>
            </a:r>
          </a:p>
        </p:txBody>
      </p:sp>
      <p:sp>
        <p:nvSpPr>
          <p:cNvPr id="9" name="Rectangle 8"/>
          <p:cNvSpPr/>
          <p:nvPr/>
        </p:nvSpPr>
        <p:spPr>
          <a:xfrm>
            <a:off x="152400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t> </a:t>
            </a:r>
            <a:r>
              <a:rPr lang="en-US" sz="2400" dirty="0">
                <a:solidFill>
                  <a:srgbClr val="0070C0"/>
                </a:solidFill>
              </a:rPr>
              <a:t>Line parallel to both the planes</a:t>
            </a:r>
            <a:endParaRPr lang="en-US" sz="2400" dirty="0">
              <a:solidFill>
                <a:srgbClr val="0070C0"/>
              </a:solidFill>
              <a:latin typeface="+mj-lt"/>
            </a:endParaRPr>
          </a:p>
        </p:txBody>
      </p:sp>
      <p:pic>
        <p:nvPicPr>
          <p:cNvPr id="29700"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057400"/>
            <a:ext cx="44958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19776" y="1981200"/>
            <a:ext cx="4848225" cy="447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a:off x="6096000" y="1524000"/>
            <a:ext cx="0" cy="5334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94628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7"/>
          <p:cNvSpPr txBox="1">
            <a:spLocks noChangeArrowheads="1"/>
          </p:cNvSpPr>
          <p:nvPr/>
        </p:nvSpPr>
        <p:spPr bwMode="auto">
          <a:xfrm>
            <a:off x="1524000" y="414338"/>
            <a:ext cx="9144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lnSpc>
                <a:spcPct val="150000"/>
              </a:lnSpc>
              <a:buFont typeface="Arial" panose="020B0604020202020204" pitchFamily="34" charset="0"/>
              <a:buChar char="•"/>
            </a:pPr>
            <a:r>
              <a:rPr lang="en-US" altLang="en-US" i="1"/>
              <a:t>  A line AB 40 mm long is parallel to v.p and inclined at an angle of 30</a:t>
            </a:r>
            <a:r>
              <a:rPr lang="en-US" altLang="en-US" i="1" baseline="30000"/>
              <a:t>0</a:t>
            </a:r>
            <a:r>
              <a:rPr lang="en-US" altLang="en-US" i="1"/>
              <a:t> to HP. The end A is 15 mm above HP and 20 mm in front of v.P. Draw the projections of the line.</a:t>
            </a:r>
          </a:p>
        </p:txBody>
      </p:sp>
      <p:sp>
        <p:nvSpPr>
          <p:cNvPr id="9" name="Rectangle 8"/>
          <p:cNvSpPr/>
          <p:nvPr/>
        </p:nvSpPr>
        <p:spPr>
          <a:xfrm>
            <a:off x="152400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t>  </a:t>
            </a:r>
            <a:r>
              <a:rPr lang="en-US" sz="2400" dirty="0">
                <a:solidFill>
                  <a:srgbClr val="0070C0"/>
                </a:solidFill>
              </a:rPr>
              <a:t>Line parallel to V.P and inclined to H.P. </a:t>
            </a:r>
            <a:endParaRPr lang="en-US" sz="2400" dirty="0">
              <a:solidFill>
                <a:srgbClr val="0070C0"/>
              </a:solidFill>
              <a:latin typeface="+mj-lt"/>
            </a:endParaRPr>
          </a:p>
        </p:txBody>
      </p:sp>
      <p:cxnSp>
        <p:nvCxnSpPr>
          <p:cNvPr id="7" name="Straight Connector 6"/>
          <p:cNvCxnSpPr/>
          <p:nvPr/>
        </p:nvCxnSpPr>
        <p:spPr>
          <a:xfrm>
            <a:off x="6096000" y="1524000"/>
            <a:ext cx="0" cy="41148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a:spLocks noChangeArrowheads="1"/>
          </p:cNvSpPr>
          <p:nvPr/>
        </p:nvSpPr>
        <p:spPr bwMode="auto">
          <a:xfrm>
            <a:off x="1524000" y="5340351"/>
            <a:ext cx="91440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lnSpc>
                <a:spcPct val="150000"/>
              </a:lnSpc>
            </a:pPr>
            <a:r>
              <a:rPr lang="en-US" altLang="en-US" b="1" i="1" u="sng"/>
              <a:t>Note: </a:t>
            </a:r>
            <a:r>
              <a:rPr lang="en-US" altLang="en-US" sz="1600" i="1"/>
              <a:t>1. Inclination of line with the H.P is always denoted as </a:t>
            </a:r>
            <a:r>
              <a:rPr lang="az-Cyrl-AZ" altLang="en-US" sz="1600" i="1"/>
              <a:t>Ө</a:t>
            </a:r>
            <a:r>
              <a:rPr lang="en-US" altLang="en-US" sz="1600" i="1"/>
              <a:t>. </a:t>
            </a:r>
          </a:p>
          <a:p>
            <a:pPr algn="just">
              <a:lnSpc>
                <a:spcPct val="150000"/>
              </a:lnSpc>
            </a:pPr>
            <a:r>
              <a:rPr lang="en-US" altLang="en-US" sz="1600" i="1"/>
              <a:t>2. When a line is parallel to V.P. and inclined at an angle </a:t>
            </a:r>
            <a:r>
              <a:rPr lang="az-Cyrl-AZ" altLang="en-US" sz="1600" i="1"/>
              <a:t>Ө</a:t>
            </a:r>
            <a:r>
              <a:rPr lang="en-US" altLang="en-US" sz="1600" i="1"/>
              <a:t> to H.P, this inclination is seen in the front view and </a:t>
            </a:r>
            <a:r>
              <a:rPr lang="az-Cyrl-AZ" altLang="en-US" sz="1600" i="1"/>
              <a:t>Ө</a:t>
            </a:r>
            <a:r>
              <a:rPr lang="en-US" altLang="en-US" sz="1600" i="1"/>
              <a:t> indicates always the true inclination with H.P. Hence, front view is drawn fIrst to get the true length of the line. </a:t>
            </a:r>
          </a:p>
        </p:txBody>
      </p:sp>
      <p:pic>
        <p:nvPicPr>
          <p:cNvPr id="3072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1447801"/>
            <a:ext cx="4443413" cy="401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05638" y="1600200"/>
            <a:ext cx="3052762"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431559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7"/>
          <p:cNvSpPr txBox="1">
            <a:spLocks noChangeArrowheads="1"/>
          </p:cNvSpPr>
          <p:nvPr/>
        </p:nvSpPr>
        <p:spPr bwMode="auto">
          <a:xfrm>
            <a:off x="1524000" y="414338"/>
            <a:ext cx="9144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lnSpc>
                <a:spcPct val="150000"/>
              </a:lnSpc>
              <a:buFont typeface="Arial" panose="020B0604020202020204" pitchFamily="34" charset="0"/>
              <a:buChar char="•"/>
            </a:pPr>
            <a:r>
              <a:rPr lang="en-US" altLang="en-US" i="1"/>
              <a:t>Draw the projections of straight line AB 60 mm long parallel to HP and inclined at an angle of 40</a:t>
            </a:r>
            <a:r>
              <a:rPr lang="en-US" altLang="en-US" i="1" baseline="30000"/>
              <a:t>0</a:t>
            </a:r>
            <a:r>
              <a:rPr lang="en-US" altLang="en-US" i="1"/>
              <a:t> to V.P. The end A is 30 mm above HP. and 20 mm in front of V.P. </a:t>
            </a:r>
          </a:p>
        </p:txBody>
      </p:sp>
      <p:sp>
        <p:nvSpPr>
          <p:cNvPr id="9" name="Rectangle 8"/>
          <p:cNvSpPr/>
          <p:nvPr/>
        </p:nvSpPr>
        <p:spPr>
          <a:xfrm>
            <a:off x="152400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t>  </a:t>
            </a:r>
            <a:r>
              <a:rPr lang="en-US" sz="2400" dirty="0">
                <a:solidFill>
                  <a:srgbClr val="0070C0"/>
                </a:solidFill>
              </a:rPr>
              <a:t>Line parallel to </a:t>
            </a:r>
            <a:r>
              <a:rPr lang="en-US" sz="2400" dirty="0" smtClean="0">
                <a:solidFill>
                  <a:srgbClr val="0070C0"/>
                </a:solidFill>
              </a:rPr>
              <a:t>H.P </a:t>
            </a:r>
            <a:r>
              <a:rPr lang="en-US" sz="2400" dirty="0">
                <a:solidFill>
                  <a:srgbClr val="0070C0"/>
                </a:solidFill>
              </a:rPr>
              <a:t>and inclined to </a:t>
            </a:r>
            <a:r>
              <a:rPr lang="en-US" sz="2400" dirty="0" smtClean="0">
                <a:solidFill>
                  <a:srgbClr val="0070C0"/>
                </a:solidFill>
              </a:rPr>
              <a:t>V.P</a:t>
            </a:r>
            <a:r>
              <a:rPr lang="en-US" sz="2400" dirty="0">
                <a:solidFill>
                  <a:srgbClr val="0070C0"/>
                </a:solidFill>
              </a:rPr>
              <a:t>. </a:t>
            </a:r>
            <a:endParaRPr lang="en-US" sz="2400" dirty="0">
              <a:solidFill>
                <a:srgbClr val="0070C0"/>
              </a:solidFill>
              <a:latin typeface="+mj-lt"/>
            </a:endParaRPr>
          </a:p>
        </p:txBody>
      </p:sp>
      <p:cxnSp>
        <p:nvCxnSpPr>
          <p:cNvPr id="7" name="Straight Connector 6"/>
          <p:cNvCxnSpPr/>
          <p:nvPr/>
        </p:nvCxnSpPr>
        <p:spPr>
          <a:xfrm>
            <a:off x="6096000" y="1524000"/>
            <a:ext cx="0" cy="4114800"/>
          </a:xfrm>
          <a:prstGeom prst="line">
            <a:avLst/>
          </a:prstGeom>
        </p:spPr>
        <p:style>
          <a:lnRef idx="1">
            <a:schemeClr val="accent1"/>
          </a:lnRef>
          <a:fillRef idx="0">
            <a:schemeClr val="accent1"/>
          </a:fillRef>
          <a:effectRef idx="0">
            <a:schemeClr val="accent1"/>
          </a:effectRef>
          <a:fontRef idx="minor">
            <a:schemeClr val="tx1"/>
          </a:fontRef>
        </p:style>
      </p:cxnSp>
      <p:pic>
        <p:nvPicPr>
          <p:cNvPr id="31749"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371600"/>
            <a:ext cx="4267200" cy="396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46826" y="1447800"/>
            <a:ext cx="4321175"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1" name="TextBox 9"/>
          <p:cNvSpPr txBox="1">
            <a:spLocks noChangeArrowheads="1"/>
          </p:cNvSpPr>
          <p:nvPr/>
        </p:nvSpPr>
        <p:spPr bwMode="auto">
          <a:xfrm>
            <a:off x="1524000" y="5340351"/>
            <a:ext cx="9144000"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lnSpc>
                <a:spcPct val="150000"/>
              </a:lnSpc>
            </a:pPr>
            <a:r>
              <a:rPr lang="en-US" altLang="en-US" b="1" i="1" u="sng"/>
              <a:t>Note: </a:t>
            </a:r>
            <a:r>
              <a:rPr lang="en-US" altLang="en-US" i="1"/>
              <a:t>1. Inclination of a line with V.P is always denoted by </a:t>
            </a:r>
            <a:r>
              <a:rPr lang="en-US" altLang="en-US" sz="3200" i="1"/>
              <a:t>ᶲ</a:t>
            </a:r>
            <a:r>
              <a:rPr lang="en-US" altLang="en-US" i="1"/>
              <a:t>. </a:t>
            </a:r>
          </a:p>
          <a:p>
            <a:pPr algn="just">
              <a:lnSpc>
                <a:spcPct val="150000"/>
              </a:lnSpc>
            </a:pPr>
            <a:r>
              <a:rPr lang="en-US" altLang="en-US" i="1"/>
              <a:t>2. when a line is parallel to H.P and inclined at an angle of ᶲ to v.P, this inclination ᶲ is seen in the top view and hence top view is drawn fIrst to get the true length of the line. </a:t>
            </a:r>
          </a:p>
        </p:txBody>
      </p:sp>
    </p:spTree>
    <p:extLst>
      <p:ext uri="{BB962C8B-B14F-4D97-AF65-F5344CB8AC3E}">
        <p14:creationId xmlns:p14="http://schemas.microsoft.com/office/powerpoint/2010/main" val="357985876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30555" y="3029803"/>
            <a:ext cx="3330054" cy="646331"/>
          </a:xfrm>
          <a:prstGeom prst="rect">
            <a:avLst/>
          </a:prstGeom>
          <a:noFill/>
        </p:spPr>
        <p:txBody>
          <a:bodyPr wrap="square" rtlCol="0">
            <a:spAutoFit/>
          </a:bodyPr>
          <a:lstStyle/>
          <a:p>
            <a:r>
              <a:rPr lang="en-US" sz="3600" dirty="0" smtClean="0"/>
              <a:t>Thank You</a:t>
            </a:r>
            <a:endParaRPr lang="en-US" sz="3600" dirty="0"/>
          </a:p>
        </p:txBody>
      </p:sp>
    </p:spTree>
    <p:extLst>
      <p:ext uri="{BB962C8B-B14F-4D97-AF65-F5344CB8AC3E}">
        <p14:creationId xmlns:p14="http://schemas.microsoft.com/office/powerpoint/2010/main" val="2346110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609599" y="117693"/>
            <a:ext cx="10417791" cy="674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US" altLang="en-US" sz="2800" dirty="0">
                <a:solidFill>
                  <a:srgbClr val="0070C0"/>
                </a:solidFill>
              </a:rPr>
              <a:t>Line</a:t>
            </a:r>
          </a:p>
          <a:p>
            <a:pPr>
              <a:lnSpc>
                <a:spcPct val="150000"/>
              </a:lnSpc>
              <a:buFont typeface="Arial" panose="020B0604020202020204" pitchFamily="34" charset="0"/>
              <a:buChar char="•"/>
            </a:pPr>
            <a:r>
              <a:rPr lang="en-US" altLang="en-US" sz="2000" dirty="0" smtClean="0"/>
              <a:t>Locus of a point that moves linearly</a:t>
            </a:r>
          </a:p>
          <a:p>
            <a:pPr>
              <a:lnSpc>
                <a:spcPct val="150000"/>
              </a:lnSpc>
              <a:buFont typeface="Arial" panose="020B0604020202020204" pitchFamily="34" charset="0"/>
              <a:buChar char="•"/>
            </a:pPr>
            <a:r>
              <a:rPr lang="en-US" altLang="en-US" sz="2000" dirty="0" smtClean="0"/>
              <a:t>The </a:t>
            </a:r>
            <a:r>
              <a:rPr lang="en-US" altLang="en-US" sz="2000" dirty="0"/>
              <a:t>shortest distance between two points is called a straight line </a:t>
            </a:r>
          </a:p>
          <a:p>
            <a:pPr>
              <a:lnSpc>
                <a:spcPct val="150000"/>
              </a:lnSpc>
              <a:buFont typeface="Arial" panose="020B0604020202020204" pitchFamily="34" charset="0"/>
              <a:buChar char="•"/>
            </a:pPr>
            <a:r>
              <a:rPr lang="en-US" altLang="en-US" sz="2000" dirty="0"/>
              <a:t>The projectors of a straight line are drawn therefore </a:t>
            </a:r>
            <a:r>
              <a:rPr lang="en-US" altLang="en-US" sz="2000" dirty="0" smtClean="0"/>
              <a:t>by </a:t>
            </a:r>
            <a:r>
              <a:rPr lang="en-US" altLang="en-US" sz="2000" dirty="0"/>
              <a:t>joining the projections of its end points</a:t>
            </a:r>
          </a:p>
          <a:p>
            <a:pPr>
              <a:lnSpc>
                <a:spcPct val="150000"/>
              </a:lnSpc>
            </a:pPr>
            <a:r>
              <a:rPr lang="en-US" altLang="en-US" sz="2000" dirty="0">
                <a:solidFill>
                  <a:srgbClr val="FF0000"/>
                </a:solidFill>
              </a:rPr>
              <a:t>Description of line </a:t>
            </a:r>
            <a:r>
              <a:rPr lang="en-US" altLang="en-US" sz="2000" dirty="0"/>
              <a:t>is through reference planes</a:t>
            </a:r>
          </a:p>
          <a:p>
            <a:pPr>
              <a:lnSpc>
                <a:spcPct val="150000"/>
              </a:lnSpc>
              <a:buFontTx/>
              <a:buChar char="-"/>
            </a:pPr>
            <a:r>
              <a:rPr lang="en-US" altLang="en-US" sz="2000" dirty="0"/>
              <a:t>Horizontal plane (</a:t>
            </a:r>
            <a:r>
              <a:rPr lang="en-US" altLang="en-US" sz="2000" dirty="0">
                <a:solidFill>
                  <a:srgbClr val="FF0000"/>
                </a:solidFill>
              </a:rPr>
              <a:t>HP</a:t>
            </a:r>
            <a:r>
              <a:rPr lang="en-US" altLang="en-US" sz="2000" dirty="0"/>
              <a:t>)</a:t>
            </a:r>
          </a:p>
          <a:p>
            <a:pPr>
              <a:lnSpc>
                <a:spcPct val="150000"/>
              </a:lnSpc>
              <a:buFontTx/>
              <a:buChar char="-"/>
            </a:pPr>
            <a:r>
              <a:rPr lang="en-US" altLang="en-US" sz="2000" dirty="0"/>
              <a:t>Vertical plane (</a:t>
            </a:r>
            <a:r>
              <a:rPr lang="en-US" altLang="en-US" sz="2000" dirty="0">
                <a:solidFill>
                  <a:srgbClr val="FF0000"/>
                </a:solidFill>
              </a:rPr>
              <a:t>VP</a:t>
            </a:r>
            <a:r>
              <a:rPr lang="en-US" altLang="en-US" sz="2000" dirty="0"/>
              <a:t>)</a:t>
            </a:r>
          </a:p>
          <a:p>
            <a:pPr>
              <a:lnSpc>
                <a:spcPct val="150000"/>
              </a:lnSpc>
              <a:buFontTx/>
              <a:buChar char="-"/>
            </a:pPr>
            <a:r>
              <a:rPr lang="en-US" altLang="en-US" sz="2000" dirty="0"/>
              <a:t>Profile plane (</a:t>
            </a:r>
            <a:r>
              <a:rPr lang="en-US" altLang="en-US" sz="2000" dirty="0">
                <a:solidFill>
                  <a:srgbClr val="FF0000"/>
                </a:solidFill>
              </a:rPr>
              <a:t>PP</a:t>
            </a:r>
            <a:r>
              <a:rPr lang="en-US" altLang="en-US" sz="2000" dirty="0"/>
              <a:t>)   in terms of words --- </a:t>
            </a:r>
            <a:r>
              <a:rPr lang="en-US" altLang="en-US" sz="2000" dirty="0">
                <a:solidFill>
                  <a:srgbClr val="FF0000"/>
                </a:solidFill>
              </a:rPr>
              <a:t>in front, Behind, Above, Below</a:t>
            </a:r>
            <a:r>
              <a:rPr lang="en-US" altLang="en-US" sz="2000" dirty="0"/>
              <a:t>)</a:t>
            </a:r>
          </a:p>
          <a:p>
            <a:pPr>
              <a:lnSpc>
                <a:spcPct val="150000"/>
              </a:lnSpc>
              <a:buFont typeface="Arial" panose="020B0604020202020204" pitchFamily="34" charset="0"/>
              <a:buChar char="•"/>
            </a:pPr>
            <a:r>
              <a:rPr lang="en-US" altLang="en-US" sz="2000" dirty="0"/>
              <a:t>The possible projections of straight lines with respect to V.P and H.P in the first quadrant are as follows: </a:t>
            </a:r>
          </a:p>
          <a:p>
            <a:pPr lvl="4">
              <a:lnSpc>
                <a:spcPct val="150000"/>
              </a:lnSpc>
            </a:pPr>
            <a:r>
              <a:rPr lang="en-US" altLang="en-US" sz="2000" dirty="0"/>
              <a:t>I. Perpendicular to one plane and parallel to the other. </a:t>
            </a:r>
          </a:p>
          <a:p>
            <a:pPr lvl="4">
              <a:lnSpc>
                <a:spcPct val="150000"/>
              </a:lnSpc>
            </a:pPr>
            <a:r>
              <a:rPr lang="en-US" altLang="en-US" sz="2000" dirty="0"/>
              <a:t>2. Parallel to both the planes. </a:t>
            </a:r>
          </a:p>
          <a:p>
            <a:pPr lvl="4">
              <a:lnSpc>
                <a:spcPct val="150000"/>
              </a:lnSpc>
            </a:pPr>
            <a:r>
              <a:rPr lang="en-US" altLang="en-US" sz="2000" dirty="0"/>
              <a:t>3. Parallel to one plane and inclined to the other. </a:t>
            </a:r>
          </a:p>
          <a:p>
            <a:pPr lvl="4">
              <a:lnSpc>
                <a:spcPct val="150000"/>
              </a:lnSpc>
            </a:pPr>
            <a:r>
              <a:rPr lang="en-US" altLang="en-US" sz="2000" dirty="0"/>
              <a:t>4. Inclined to both the planes.</a:t>
            </a:r>
          </a:p>
        </p:txBody>
      </p:sp>
    </p:spTree>
    <p:extLst>
      <p:ext uri="{BB962C8B-B14F-4D97-AF65-F5344CB8AC3E}">
        <p14:creationId xmlns:p14="http://schemas.microsoft.com/office/powerpoint/2010/main" val="1267612923"/>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1" y="228600"/>
            <a:ext cx="7669213"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4295776"/>
            <a:ext cx="4600575"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45528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28601"/>
            <a:ext cx="5981700"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1" y="4419601"/>
            <a:ext cx="3705225"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21778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
            <a:ext cx="7162800" cy="599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4114800"/>
            <a:ext cx="384810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18481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2590800"/>
            <a:ext cx="2362200"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1" y="457200"/>
            <a:ext cx="4976813" cy="569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87482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609600"/>
            <a:ext cx="4221163"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314" y="609600"/>
            <a:ext cx="4484687"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Rectangle 7"/>
          <p:cNvSpPr>
            <a:spLocks noChangeArrowheads="1"/>
          </p:cNvSpPr>
          <p:nvPr/>
        </p:nvSpPr>
        <p:spPr bwMode="auto">
          <a:xfrm>
            <a:off x="1524000" y="5715001"/>
            <a:ext cx="4451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a:solidFill>
                  <a:srgbClr val="FF0000"/>
                </a:solidFill>
              </a:rPr>
              <a:t>Line parallel to one or both planes</a:t>
            </a:r>
          </a:p>
        </p:txBody>
      </p:sp>
      <p:sp>
        <p:nvSpPr>
          <p:cNvPr id="22533" name="Rectangle 8"/>
          <p:cNvSpPr>
            <a:spLocks noChangeArrowheads="1"/>
          </p:cNvSpPr>
          <p:nvPr/>
        </p:nvSpPr>
        <p:spPr bwMode="auto">
          <a:xfrm>
            <a:off x="6781801" y="5715001"/>
            <a:ext cx="2074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a:solidFill>
                  <a:srgbClr val="FF0000"/>
                </a:solidFill>
              </a:rPr>
              <a:t>Line on a plane</a:t>
            </a:r>
          </a:p>
        </p:txBody>
      </p:sp>
    </p:spTree>
    <p:extLst>
      <p:ext uri="{BB962C8B-B14F-4D97-AF65-F5344CB8AC3E}">
        <p14:creationId xmlns:p14="http://schemas.microsoft.com/office/powerpoint/2010/main" val="24366138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endParaRPr lang="en-IN" altLang="en-US" smtClean="0"/>
          </a:p>
        </p:txBody>
      </p:sp>
      <p:pic>
        <p:nvPicPr>
          <p:cNvPr id="235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447800"/>
            <a:ext cx="440055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Rectangle 3"/>
          <p:cNvSpPr>
            <a:spLocks noChangeArrowheads="1"/>
          </p:cNvSpPr>
          <p:nvPr/>
        </p:nvSpPr>
        <p:spPr bwMode="auto">
          <a:xfrm>
            <a:off x="1524000" y="5638801"/>
            <a:ext cx="5094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a:solidFill>
                  <a:srgbClr val="FF0000"/>
                </a:solidFill>
              </a:rPr>
              <a:t>Line perpendicular to one of the planes</a:t>
            </a:r>
          </a:p>
        </p:txBody>
      </p:sp>
      <p:pic>
        <p:nvPicPr>
          <p:cNvPr id="2355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8450" y="1295400"/>
            <a:ext cx="401955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Rectangle 5"/>
          <p:cNvSpPr>
            <a:spLocks noChangeArrowheads="1"/>
          </p:cNvSpPr>
          <p:nvPr/>
        </p:nvSpPr>
        <p:spPr bwMode="auto">
          <a:xfrm>
            <a:off x="6561138" y="5638801"/>
            <a:ext cx="41068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a:solidFill>
                  <a:srgbClr val="FF0000"/>
                </a:solidFill>
              </a:rPr>
              <a:t>Line is parallel to any one plane</a:t>
            </a:r>
          </a:p>
        </p:txBody>
      </p:sp>
    </p:spTree>
    <p:extLst>
      <p:ext uri="{BB962C8B-B14F-4D97-AF65-F5344CB8AC3E}">
        <p14:creationId xmlns:p14="http://schemas.microsoft.com/office/powerpoint/2010/main" val="15464446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04800"/>
            <a:ext cx="5867400" cy="324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Rectangle 3"/>
          <p:cNvSpPr>
            <a:spLocks noChangeArrowheads="1"/>
          </p:cNvSpPr>
          <p:nvPr/>
        </p:nvSpPr>
        <p:spPr bwMode="auto">
          <a:xfrm>
            <a:off x="7696200" y="1524001"/>
            <a:ext cx="25019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a:solidFill>
                  <a:srgbClr val="FF0000"/>
                </a:solidFill>
              </a:rPr>
              <a:t>Line inclined to HP</a:t>
            </a:r>
          </a:p>
          <a:p>
            <a:r>
              <a:rPr lang="en-IN" altLang="en-US" sz="2400">
                <a:solidFill>
                  <a:srgbClr val="FF0000"/>
                </a:solidFill>
              </a:rPr>
              <a:t> &amp; parallel to VP</a:t>
            </a:r>
          </a:p>
        </p:txBody>
      </p:sp>
      <p:pic>
        <p:nvPicPr>
          <p:cNvPr id="2458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581400"/>
            <a:ext cx="601345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Rectangle 5"/>
          <p:cNvSpPr>
            <a:spLocks noChangeArrowheads="1"/>
          </p:cNvSpPr>
          <p:nvPr/>
        </p:nvSpPr>
        <p:spPr bwMode="auto">
          <a:xfrm>
            <a:off x="8001001" y="4343401"/>
            <a:ext cx="24431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a:solidFill>
                  <a:srgbClr val="FF0000"/>
                </a:solidFill>
              </a:rPr>
              <a:t>Line parallel to HP</a:t>
            </a:r>
          </a:p>
          <a:p>
            <a:r>
              <a:rPr lang="en-IN" altLang="en-US" sz="2400">
                <a:solidFill>
                  <a:srgbClr val="FF0000"/>
                </a:solidFill>
              </a:rPr>
              <a:t>&amp; inclined to VP</a:t>
            </a:r>
          </a:p>
        </p:txBody>
      </p:sp>
    </p:spTree>
    <p:extLst>
      <p:ext uri="{BB962C8B-B14F-4D97-AF65-F5344CB8AC3E}">
        <p14:creationId xmlns:p14="http://schemas.microsoft.com/office/powerpoint/2010/main" val="26985765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793</Words>
  <Application>Microsoft Office PowerPoint</Application>
  <PresentationFormat>Widescreen</PresentationFormat>
  <Paragraphs>65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L6_Projection of Line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Santhi</dc:creator>
  <cp:lastModifiedBy>Santhi</cp:lastModifiedBy>
  <cp:revision>4</cp:revision>
  <dcterms:created xsi:type="dcterms:W3CDTF">2021-05-27T04:21:55Z</dcterms:created>
  <dcterms:modified xsi:type="dcterms:W3CDTF">2021-05-30T08:46:42Z</dcterms:modified>
</cp:coreProperties>
</file>