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3" r:id="rId2"/>
    <p:sldId id="276" r:id="rId3"/>
    <p:sldId id="279" r:id="rId4"/>
    <p:sldId id="277" r:id="rId5"/>
    <p:sldId id="281" r:id="rId6"/>
    <p:sldId id="282" r:id="rId7"/>
    <p:sldId id="283" r:id="rId8"/>
    <p:sldId id="287" r:id="rId9"/>
    <p:sldId id="284" r:id="rId10"/>
    <p:sldId id="285" r:id="rId11"/>
    <p:sldId id="286" r:id="rId12"/>
    <p:sldId id="288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D88FC-1D2B-4019-87A2-FA861749F0F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B0B5-2B77-4493-A130-D06E09E4C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65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3A25-3A10-4D3D-A14A-41A61FDB520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1E7A-BCF3-478F-BCCC-14A2C2DED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17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3A25-3A10-4D3D-A14A-41A61FDB520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1E7A-BCF3-478F-BCCC-14A2C2DED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32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3A25-3A10-4D3D-A14A-41A61FDB520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1E7A-BCF3-478F-BCCC-14A2C2DED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37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3A25-3A10-4D3D-A14A-41A61FDB520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1E7A-BCF3-478F-BCCC-14A2C2DED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62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3A25-3A10-4D3D-A14A-41A61FDB520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1E7A-BCF3-478F-BCCC-14A2C2DED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35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3A25-3A10-4D3D-A14A-41A61FDB520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1E7A-BCF3-478F-BCCC-14A2C2DED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0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3A25-3A10-4D3D-A14A-41A61FDB520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1E7A-BCF3-478F-BCCC-14A2C2DED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31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3A25-3A10-4D3D-A14A-41A61FDB520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1E7A-BCF3-478F-BCCC-14A2C2DED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24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3A25-3A10-4D3D-A14A-41A61FDB520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1E7A-BCF3-478F-BCCC-14A2C2DED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7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3A25-3A10-4D3D-A14A-41A61FDB520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1E7A-BCF3-478F-BCCC-14A2C2DED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11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3A25-3A10-4D3D-A14A-41A61FDB520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1E7A-BCF3-478F-BCCC-14A2C2DED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81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A3A25-3A10-4D3D-A14A-41A61FDB520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01E7A-BCF3-478F-BCCC-14A2C2DED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35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 noChangeArrowheads="1"/>
          </p:cNvPicPr>
          <p:nvPr/>
        </p:nvPicPr>
        <p:blipFill>
          <a:blip r:embed="rId2">
            <a:lum bright="6000" contrast="4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374651"/>
            <a:ext cx="8805863" cy="581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itle 1"/>
          <p:cNvSpPr>
            <a:spLocks noGrp="1"/>
          </p:cNvSpPr>
          <p:nvPr>
            <p:ph type="ctrTitle"/>
          </p:nvPr>
        </p:nvSpPr>
        <p:spPr>
          <a:xfrm>
            <a:off x="221302" y="732431"/>
            <a:ext cx="7772400" cy="1470025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en-US" sz="2800" dirty="0" smtClean="0">
                <a:solidFill>
                  <a:srgbClr val="0070C0"/>
                </a:solidFill>
                <a:latin typeface="+mn-lt"/>
              </a:rPr>
              <a:t>L8_Projection of Line </a:t>
            </a:r>
            <a:r>
              <a:rPr lang="en-US" altLang="en-US" sz="2800" dirty="0">
                <a:solidFill>
                  <a:srgbClr val="0070C0"/>
                </a:solidFill>
                <a:latin typeface="+mn-lt"/>
              </a:rPr>
              <a:t>3</a:t>
            </a:r>
            <a:endParaRPr lang="en-US" altLang="en-US" sz="2800" dirty="0" smtClean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302" y="4060826"/>
            <a:ext cx="6553200" cy="2133600"/>
          </a:xfrm>
        </p:spPr>
        <p:txBody>
          <a:bodyPr rtlCol="0">
            <a:normAutofit/>
          </a:bodyPr>
          <a:lstStyle/>
          <a:p>
            <a:pPr algn="l">
              <a:defRPr/>
            </a:pPr>
            <a:r>
              <a:rPr lang="en-US" b="1" dirty="0" smtClean="0">
                <a:solidFill>
                  <a:srgbClr val="FF0000"/>
                </a:solidFill>
              </a:rPr>
              <a:t>B. SANTHI</a:t>
            </a:r>
          </a:p>
          <a:p>
            <a:pPr algn="l">
              <a:defRPr/>
            </a:pPr>
            <a:r>
              <a:rPr lang="en-US" b="1" dirty="0" smtClean="0">
                <a:solidFill>
                  <a:srgbClr val="FF0000"/>
                </a:solidFill>
              </a:rPr>
              <a:t>Assistant t Professor</a:t>
            </a:r>
          </a:p>
          <a:p>
            <a:pPr algn="l">
              <a:defRPr/>
            </a:pPr>
            <a:r>
              <a:rPr lang="en-US" b="1" dirty="0" smtClean="0">
                <a:solidFill>
                  <a:srgbClr val="FF0000"/>
                </a:solidFill>
              </a:rPr>
              <a:t>Department of MECHANICAL Engineering</a:t>
            </a:r>
          </a:p>
          <a:p>
            <a:pPr algn="l">
              <a:defRPr/>
            </a:pPr>
            <a:r>
              <a:rPr lang="en-US" b="1" dirty="0" smtClean="0">
                <a:solidFill>
                  <a:srgbClr val="FF0000"/>
                </a:solidFill>
              </a:rPr>
              <a:t>NIT Goa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76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072" y="1089190"/>
            <a:ext cx="8725274" cy="49158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91654" y="26710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Helvetica-Bold"/>
              </a:rPr>
              <a:t>Line inclined at </a:t>
            </a:r>
            <a:r>
              <a:rPr lang="en-US" dirty="0">
                <a:solidFill>
                  <a:srgbClr val="0000FF"/>
                </a:solidFill>
                <a:latin typeface="Symbol" panose="05050102010706020507" pitchFamily="18" charset="2"/>
              </a:rPr>
              <a:t>f </a:t>
            </a:r>
            <a:r>
              <a:rPr lang="en-US" b="1" dirty="0">
                <a:solidFill>
                  <a:srgbClr val="0000FF"/>
                </a:solidFill>
                <a:latin typeface="Helvetica-Bold"/>
              </a:rPr>
              <a:t>to VP and parallel to HP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804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5617" y="25345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Helvetica-Bold"/>
              </a:rPr>
              <a:t>Traces of a line inclined to both the planes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59893" y="899784"/>
            <a:ext cx="108863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Times-Bold"/>
              </a:rPr>
              <a:t>Line inclined at </a:t>
            </a:r>
            <a:r>
              <a:rPr lang="en-US" dirty="0">
                <a:solidFill>
                  <a:srgbClr val="0000FF"/>
                </a:solidFill>
                <a:latin typeface="Symbol" panose="05050102010706020507" pitchFamily="18" charset="2"/>
              </a:rPr>
              <a:t>q </a:t>
            </a:r>
            <a:r>
              <a:rPr lang="en-US" b="1" dirty="0">
                <a:solidFill>
                  <a:srgbClr val="0000FF"/>
                </a:solidFill>
                <a:latin typeface="Times-Bold"/>
              </a:rPr>
              <a:t>to HP and </a:t>
            </a:r>
            <a:r>
              <a:rPr lang="en-US" dirty="0">
                <a:solidFill>
                  <a:srgbClr val="0000FF"/>
                </a:solidFill>
                <a:latin typeface="Symbol" panose="05050102010706020507" pitchFamily="18" charset="2"/>
              </a:rPr>
              <a:t>j </a:t>
            </a:r>
            <a:r>
              <a:rPr lang="en-US" b="1" dirty="0">
                <a:solidFill>
                  <a:srgbClr val="0000FF"/>
                </a:solidFill>
                <a:latin typeface="Times-Bold"/>
              </a:rPr>
              <a:t>to VP .</a:t>
            </a:r>
            <a:br>
              <a:rPr lang="en-US" b="1" dirty="0">
                <a:solidFill>
                  <a:srgbClr val="0000FF"/>
                </a:solidFill>
                <a:latin typeface="Times-Bold"/>
              </a:rPr>
            </a:br>
            <a:r>
              <a:rPr lang="en-US" b="1" dirty="0">
                <a:solidFill>
                  <a:srgbClr val="000000"/>
                </a:solidFill>
                <a:latin typeface="Times-Bold"/>
              </a:rPr>
              <a:t>The line when extended intersects HP at H, the horizontal trace, but will never intersect the</a:t>
            </a:r>
            <a:br>
              <a:rPr lang="en-US" b="1" dirty="0">
                <a:solidFill>
                  <a:srgbClr val="000000"/>
                </a:solidFill>
                <a:latin typeface="Times-Bold"/>
              </a:rPr>
            </a:br>
            <a:r>
              <a:rPr lang="en-US" b="1" dirty="0">
                <a:solidFill>
                  <a:srgbClr val="000000"/>
                </a:solidFill>
                <a:latin typeface="Times-Bold"/>
              </a:rPr>
              <a:t>portion of VP above XY line, i.e. within the portion of the VP in the 1</a:t>
            </a:r>
            <a:r>
              <a:rPr lang="en-US" sz="1200" b="1" dirty="0">
                <a:solidFill>
                  <a:srgbClr val="000000"/>
                </a:solidFill>
                <a:latin typeface="Times-Bold"/>
              </a:rPr>
              <a:t>st </a:t>
            </a:r>
            <a:r>
              <a:rPr lang="en-US" b="1" dirty="0">
                <a:solidFill>
                  <a:srgbClr val="000000"/>
                </a:solidFill>
                <a:latin typeface="Times-Bold"/>
              </a:rPr>
              <a:t>quadrant. Therefore</a:t>
            </a:r>
            <a:br>
              <a:rPr lang="en-US" b="1" dirty="0">
                <a:solidFill>
                  <a:srgbClr val="000000"/>
                </a:solidFill>
                <a:latin typeface="Times-Bold"/>
              </a:rPr>
            </a:br>
            <a:r>
              <a:rPr lang="en-US" b="1" dirty="0">
                <a:solidFill>
                  <a:srgbClr val="000000"/>
                </a:solidFill>
                <a:latin typeface="Times-Bold"/>
              </a:rPr>
              <a:t>VP is extended below HP such that when the line AB is produced it will intersect in the</a:t>
            </a:r>
            <a:br>
              <a:rPr lang="en-US" b="1" dirty="0">
                <a:solidFill>
                  <a:srgbClr val="000000"/>
                </a:solidFill>
                <a:latin typeface="Times-Bold"/>
              </a:rPr>
            </a:br>
            <a:r>
              <a:rPr lang="en-US" b="1" dirty="0">
                <a:solidFill>
                  <a:srgbClr val="000000"/>
                </a:solidFill>
                <a:latin typeface="Times-Bold"/>
              </a:rPr>
              <a:t>extended portion of VP at V, the vertical trace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002" y="2465837"/>
            <a:ext cx="8126417" cy="396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667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4967" y="1132764"/>
            <a:ext cx="10099344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Side view of a line</a:t>
            </a:r>
          </a:p>
          <a:p>
            <a:endParaRPr lang="en-US" sz="2400" dirty="0">
              <a:solidFill>
                <a:srgbClr val="00B0F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Represented as </a:t>
            </a:r>
            <a:r>
              <a:rPr lang="en-US" sz="2400" dirty="0" err="1" smtClean="0"/>
              <a:t>a’’b</a:t>
            </a:r>
            <a:r>
              <a:rPr lang="en-US" sz="2400" dirty="0" smtClean="0"/>
              <a:t>’’ and follow the same steps as side view of a point to draw the Side view of the 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Description of line for side view with one end </a:t>
            </a:r>
          </a:p>
          <a:p>
            <a:r>
              <a:rPr lang="en-US" sz="2400" dirty="0" smtClean="0"/>
              <a:t>	- On RPP/LPP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- in front of LPP/ RPP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- from </a:t>
            </a:r>
            <a:r>
              <a:rPr lang="en-US" sz="2400" dirty="0" smtClean="0"/>
              <a:t>LPP/RPP</a:t>
            </a:r>
          </a:p>
          <a:p>
            <a:endParaRPr lang="en-US" sz="2400" dirty="0"/>
          </a:p>
          <a:p>
            <a:r>
              <a:rPr lang="en-US" sz="2400" dirty="0" smtClean="0"/>
              <a:t>Try side for these problem</a:t>
            </a:r>
            <a:endParaRPr lang="en-US" sz="2400" dirty="0" smtClean="0"/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2. Contd., end c is 20mm in front of LPP</a:t>
            </a:r>
            <a:endParaRPr lang="en-US" dirty="0"/>
          </a:p>
          <a:p>
            <a:r>
              <a:rPr lang="en-US" dirty="0" smtClean="0"/>
              <a:t>3. contd., the end A is on LPP</a:t>
            </a:r>
          </a:p>
          <a:p>
            <a:r>
              <a:rPr lang="en-US" dirty="0" smtClean="0"/>
              <a:t>7. Contd., end G is 30 mm in front of LPP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366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30555" y="3029803"/>
            <a:ext cx="3330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Thank You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4611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41277" y="395491"/>
            <a:ext cx="113094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FV of line AB is 50</a:t>
            </a:r>
            <a:r>
              <a:rPr lang="en-US" sz="1100" b="1" dirty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inclined to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XY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and measures 55 mm long while it’s TV is </a:t>
            </a: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60</a:t>
            </a:r>
            <a:r>
              <a:rPr lang="en-US" sz="11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inclined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to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XY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line. </a:t>
            </a: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If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end A is 10 mm above HP and 15 mm in front of VP, draw it’s projections,</a:t>
            </a:r>
            <a:b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find TL, inclinations of line with HP &amp; VP.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485" y="1412236"/>
            <a:ext cx="4176203" cy="53377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31" y="1595820"/>
            <a:ext cx="2933700" cy="45339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206854" y="2645350"/>
            <a:ext cx="37076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</a:rPr>
              <a:t>1) </a:t>
            </a:r>
            <a:r>
              <a:rPr lang="en-US" b="1" dirty="0">
                <a:latin typeface="Arial" panose="020B0604020202020204" pitchFamily="34" charset="0"/>
              </a:rPr>
              <a:t>True Length (TL) – a’ b</a:t>
            </a:r>
            <a:r>
              <a:rPr lang="en-US" sz="1100" b="1" dirty="0">
                <a:latin typeface="Arial" panose="020B0604020202020204" pitchFamily="34" charset="0"/>
              </a:rPr>
              <a:t>1</a:t>
            </a:r>
            <a:r>
              <a:rPr lang="en-US" b="1" dirty="0">
                <a:latin typeface="Arial" panose="020B0604020202020204" pitchFamily="34" charset="0"/>
              </a:rPr>
              <a:t>’ &amp; a </a:t>
            </a:r>
            <a:r>
              <a:rPr lang="en-US" b="1" dirty="0">
                <a:latin typeface="Times New Roman" panose="02020603050405020304" pitchFamily="18" charset="0"/>
              </a:rPr>
              <a:t>b</a:t>
            </a:r>
            <a:r>
              <a:rPr lang="en-US" sz="1100" b="1" dirty="0">
                <a:latin typeface="Times New Roman" panose="02020603050405020304" pitchFamily="18" charset="0"/>
              </a:rPr>
              <a:t>1</a:t>
            </a:r>
            <a:br>
              <a:rPr lang="en-US" sz="1100" b="1" dirty="0">
                <a:latin typeface="Times New Roman" panose="02020603050405020304" pitchFamily="18" charset="0"/>
              </a:rPr>
            </a:br>
            <a:r>
              <a:rPr lang="en-US" b="1" dirty="0">
                <a:latin typeface="Arial" panose="020B0604020202020204" pitchFamily="34" charset="0"/>
              </a:rPr>
              <a:t>2) Angle of TL with HP -</a:t>
            </a:r>
            <a:r>
              <a:rPr lang="en-US" dirty="0">
                <a:latin typeface="Symbol" panose="05050102010706020507" pitchFamily="18" charset="2"/>
              </a:rPr>
              <a:t></a:t>
            </a:r>
            <a:r>
              <a:rPr lang="en-US" sz="1600" dirty="0">
                <a:latin typeface="Symbol" panose="05050102010706020507" pitchFamily="18" charset="2"/>
              </a:rPr>
              <a:t/>
            </a:r>
            <a:br>
              <a:rPr lang="en-US" sz="1600" dirty="0">
                <a:latin typeface="Symbol" panose="05050102010706020507" pitchFamily="18" charset="2"/>
              </a:rPr>
            </a:br>
            <a:r>
              <a:rPr lang="en-US" b="1" dirty="0">
                <a:latin typeface="Arial" panose="020B0604020202020204" pitchFamily="34" charset="0"/>
              </a:rPr>
              <a:t>3) Angle of TL with VP </a:t>
            </a:r>
            <a:r>
              <a:rPr lang="en-US" dirty="0">
                <a:latin typeface="Arial" panose="020B0604020202020204" pitchFamily="34" charset="0"/>
              </a:rPr>
              <a:t>–</a:t>
            </a:r>
            <a:r>
              <a:rPr lang="en-US" sz="1600" b="1" dirty="0">
                <a:latin typeface="Times New Roman" panose="02020603050405020304" pitchFamily="18" charset="0"/>
              </a:rPr>
              <a:t>Ø</a:t>
            </a:r>
            <a:r>
              <a:rPr lang="en-US" sz="1600" dirty="0">
                <a:latin typeface="Symbol" panose="05050102010706020507" pitchFamily="18" charset="2"/>
              </a:rPr>
              <a:t/>
            </a:r>
            <a:br>
              <a:rPr lang="en-US" sz="1600" dirty="0">
                <a:latin typeface="Symbol" panose="05050102010706020507" pitchFamily="18" charset="2"/>
              </a:rPr>
            </a:br>
            <a:r>
              <a:rPr lang="en-US" b="1" dirty="0">
                <a:latin typeface="Arial" panose="020B0604020202020204" pitchFamily="34" charset="0"/>
              </a:rPr>
              <a:t>4) Angle of FV with XY –</a:t>
            </a:r>
            <a:r>
              <a:rPr lang="en-US" dirty="0">
                <a:latin typeface="Symbol" panose="05050102010706020507" pitchFamily="18" charset="2"/>
              </a:rPr>
              <a:t></a:t>
            </a:r>
            <a:r>
              <a:rPr lang="en-US" sz="1600" dirty="0">
                <a:latin typeface="Symbol" panose="05050102010706020507" pitchFamily="18" charset="2"/>
              </a:rPr>
              <a:t/>
            </a:r>
            <a:br>
              <a:rPr lang="en-US" sz="1600" dirty="0">
                <a:latin typeface="Symbol" panose="05050102010706020507" pitchFamily="18" charset="2"/>
              </a:rPr>
            </a:br>
            <a:r>
              <a:rPr lang="en-US" b="1" dirty="0">
                <a:latin typeface="Arial" panose="020B0604020202020204" pitchFamily="34" charset="0"/>
              </a:rPr>
              <a:t>5) Angle of TV with XY –</a:t>
            </a:r>
            <a:r>
              <a:rPr lang="en-US" dirty="0">
                <a:latin typeface="Symbol" panose="05050102010706020507" pitchFamily="18" charset="2"/>
              </a:rPr>
              <a:t> </a:t>
            </a:r>
            <a:r>
              <a:rPr lang="en-US" sz="1600" dirty="0" smtClean="0">
                <a:latin typeface="Symbol" panose="05050102010706020507" pitchFamily="18" charset="2"/>
              </a:rPr>
              <a:t>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06854" y="5691116"/>
            <a:ext cx="3284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Hint: do the reverse procedure to get the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470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8572" y="613854"/>
            <a:ext cx="107362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Line AB is 75 mm long. It’s FV and TV measure 50 mm &amp; 60 mm long respectively. </a:t>
            </a:r>
            <a:endParaRPr lang="en-US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A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end is 10 </a:t>
            </a: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mm above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HP and 15 mm in front of VP. </a:t>
            </a:r>
            <a:endParaRPr lang="en-US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Draw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projections of line AB if end B is in first quadrant. Find </a:t>
            </a: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angle with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HP and VP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64" y="1814183"/>
            <a:ext cx="6580599" cy="46795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920250" y="3157666"/>
            <a:ext cx="32845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Hint: locating the 75mm length along the </a:t>
            </a:r>
            <a:r>
              <a:rPr lang="en-US" dirty="0" err="1" smtClean="0"/>
              <a:t>locas</a:t>
            </a:r>
            <a:r>
              <a:rPr lang="en-US" dirty="0" smtClean="0"/>
              <a:t> of the B for the length of 50mm. </a:t>
            </a:r>
          </a:p>
          <a:p>
            <a:r>
              <a:rPr lang="en-US" dirty="0" smtClean="0"/>
              <a:t>Or</a:t>
            </a:r>
          </a:p>
          <a:p>
            <a:r>
              <a:rPr lang="en-US" dirty="0" smtClean="0"/>
              <a:t>Fix the 60mm length along the line p,q2’ and Fix 50mm length along the line pq1</a:t>
            </a:r>
          </a:p>
          <a:p>
            <a:endParaRPr lang="en-US" dirty="0"/>
          </a:p>
          <a:p>
            <a:r>
              <a:rPr lang="en-US" dirty="0" smtClean="0"/>
              <a:t>Either one of the method can be followed. 2</a:t>
            </a:r>
            <a:r>
              <a:rPr lang="en-US" baseline="30000" dirty="0" smtClean="0"/>
              <a:t>nd</a:t>
            </a:r>
            <a:r>
              <a:rPr lang="en-US" dirty="0" smtClean="0"/>
              <a:t> method will be easier in absence </a:t>
            </a:r>
            <a:r>
              <a:rPr lang="en-US" smtClean="0"/>
              <a:t>of mini-drafter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408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194847" y="1374918"/>
            <a:ext cx="6224946" cy="393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992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5659" y="553031"/>
            <a:ext cx="11723427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  <a:latin typeface="Arial" panose="020B0604020202020204" pitchFamily="34" charset="0"/>
              </a:rPr>
              <a:t>Traces of the Line</a:t>
            </a:r>
          </a:p>
          <a:p>
            <a:endParaRPr lang="en-US" b="1" i="1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</a:rPr>
              <a:t>A point at which the line intersects a reference plane or meets it imaginarily when extended from either of its end</a:t>
            </a:r>
            <a:endParaRPr lang="en-US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</a:rPr>
              <a:t>Points </a:t>
            </a:r>
            <a:r>
              <a:rPr lang="en-US" dirty="0">
                <a:latin typeface="Arial" panose="020B0604020202020204" pitchFamily="34" charset="0"/>
              </a:rPr>
              <a:t>of intersections of a line ( or it’s extension ) with respect </a:t>
            </a:r>
            <a:r>
              <a:rPr lang="en-US" dirty="0" smtClean="0">
                <a:latin typeface="Arial" panose="020B0604020202020204" pitchFamily="34" charset="0"/>
              </a:rPr>
              <a:t>to reference planes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</a:rPr>
              <a:t>A </a:t>
            </a:r>
            <a:r>
              <a:rPr lang="en-US" dirty="0">
                <a:latin typeface="Arial" panose="020B0604020202020204" pitchFamily="34" charset="0"/>
              </a:rPr>
              <a:t>line itself or its extension, where ever touches H.P., that point is called </a:t>
            </a:r>
            <a:endParaRPr lang="en-US" dirty="0" smtClean="0">
              <a:latin typeface="Arial" panose="020B0604020202020204" pitchFamily="34" charset="0"/>
            </a:endParaRPr>
          </a:p>
          <a:p>
            <a:r>
              <a:rPr lang="en-US" b="1" dirty="0" smtClean="0">
                <a:latin typeface="Arial" panose="020B0604020202020204" pitchFamily="34" charset="0"/>
              </a:rPr>
              <a:t>    TRACE OF </a:t>
            </a:r>
            <a:r>
              <a:rPr lang="en-US" b="1" dirty="0">
                <a:latin typeface="Arial" panose="020B0604020202020204" pitchFamily="34" charset="0"/>
              </a:rPr>
              <a:t>THE LINE ON </a:t>
            </a:r>
            <a:r>
              <a:rPr lang="en-US" b="1" dirty="0" smtClean="0">
                <a:latin typeface="Arial" panose="020B0604020202020204" pitchFamily="34" charset="0"/>
              </a:rPr>
              <a:t>H.P =&gt;</a:t>
            </a:r>
            <a:r>
              <a:rPr lang="en-US" dirty="0" smtClean="0">
                <a:latin typeface="Arial" panose="020B0604020202020204" pitchFamily="34" charset="0"/>
              </a:rPr>
              <a:t> H.T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</a:rPr>
              <a:t>i.e</a:t>
            </a:r>
            <a:r>
              <a:rPr lang="en-US" dirty="0" smtClean="0">
                <a:latin typeface="Arial" panose="020B0604020202020204" pitchFamily="34" charset="0"/>
              </a:rPr>
              <a:t> horizontal trace</a:t>
            </a:r>
          </a:p>
          <a:p>
            <a:endParaRPr lang="en-US" dirty="0" smtClean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</a:rPr>
              <a:t>Similarly</a:t>
            </a:r>
            <a:r>
              <a:rPr lang="en-US" dirty="0">
                <a:latin typeface="Arial" panose="020B0604020202020204" pitchFamily="34" charset="0"/>
              </a:rPr>
              <a:t>, a line itself or it’s extension, where ever touches V.P., that point is called</a:t>
            </a:r>
            <a:br>
              <a:rPr lang="en-US" dirty="0">
                <a:latin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</a:rPr>
              <a:t>TRACE OF THE LINE ON </a:t>
            </a:r>
            <a:r>
              <a:rPr lang="en-US" b="1" dirty="0" smtClean="0">
                <a:latin typeface="Arial" panose="020B0604020202020204" pitchFamily="34" charset="0"/>
              </a:rPr>
              <a:t>V.P</a:t>
            </a:r>
            <a:r>
              <a:rPr lang="en-US" b="1" dirty="0">
                <a:latin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</a:rPr>
              <a:t>=&gt; </a:t>
            </a:r>
            <a:r>
              <a:rPr lang="en-US" dirty="0" smtClean="0">
                <a:latin typeface="Arial" panose="020B0604020202020204" pitchFamily="34" charset="0"/>
              </a:rPr>
              <a:t>V.T </a:t>
            </a:r>
            <a:r>
              <a:rPr lang="en-US" dirty="0" err="1" smtClean="0">
                <a:latin typeface="Arial" panose="020B0604020202020204" pitchFamily="34" charset="0"/>
              </a:rPr>
              <a:t>i.e</a:t>
            </a:r>
            <a:r>
              <a:rPr lang="en-US" dirty="0" smtClean="0">
                <a:latin typeface="Arial" panose="020B0604020202020204" pitchFamily="34" charset="0"/>
              </a:rPr>
              <a:t> vertical trace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latin typeface="Arial" panose="020B0604020202020204" pitchFamily="34" charset="0"/>
              </a:rPr>
              <a:t>V.T</a:t>
            </a:r>
            <a:r>
              <a:rPr lang="en-US" dirty="0">
                <a:latin typeface="Arial" panose="020B0604020202020204" pitchFamily="34" charset="0"/>
              </a:rPr>
              <a:t>.:- It is a point on VP</a:t>
            </a:r>
            <a:r>
              <a:rPr lang="en-US" dirty="0" smtClean="0">
                <a:latin typeface="Arial" panose="020B0604020202020204" pitchFamily="34" charset="0"/>
              </a:rPr>
              <a:t>. it </a:t>
            </a:r>
            <a:r>
              <a:rPr lang="en-US" dirty="0">
                <a:latin typeface="Arial" panose="020B0604020202020204" pitchFamily="34" charset="0"/>
              </a:rPr>
              <a:t>is called </a:t>
            </a:r>
            <a:r>
              <a:rPr lang="en-US" i="1" dirty="0">
                <a:latin typeface="Arial" panose="020B0604020202020204" pitchFamily="34" charset="0"/>
              </a:rPr>
              <a:t>FV </a:t>
            </a:r>
            <a:r>
              <a:rPr lang="en-US" dirty="0">
                <a:latin typeface="Arial" panose="020B0604020202020204" pitchFamily="34" charset="0"/>
              </a:rPr>
              <a:t>of a point in VP.</a:t>
            </a:r>
            <a:br>
              <a:rPr lang="en-US" dirty="0">
                <a:latin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</a:rPr>
              <a:t>Hence it’s </a:t>
            </a:r>
            <a:r>
              <a:rPr lang="en-US" i="1" dirty="0">
                <a:latin typeface="Arial" panose="020B0604020202020204" pitchFamily="34" charset="0"/>
              </a:rPr>
              <a:t>TV </a:t>
            </a:r>
            <a:r>
              <a:rPr lang="en-US" dirty="0">
                <a:latin typeface="Arial" panose="020B0604020202020204" pitchFamily="34" charset="0"/>
              </a:rPr>
              <a:t>comes on XY </a:t>
            </a:r>
            <a:r>
              <a:rPr lang="en-US" dirty="0" smtClean="0">
                <a:latin typeface="Arial" panose="020B0604020202020204" pitchFamily="34" charset="0"/>
              </a:rPr>
              <a:t>line -&gt; denoted </a:t>
            </a:r>
            <a:r>
              <a:rPr lang="en-US" dirty="0">
                <a:latin typeface="Arial" panose="020B0604020202020204" pitchFamily="34" charset="0"/>
              </a:rPr>
              <a:t>as ‘v</a:t>
            </a:r>
            <a:r>
              <a:rPr lang="en-US" dirty="0" smtClean="0">
                <a:latin typeface="Arial" panose="020B0604020202020204" pitchFamily="34" charset="0"/>
              </a:rPr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latin typeface="Arial" panose="020B0604020202020204" pitchFamily="34" charset="0"/>
              </a:rPr>
              <a:t>H.T</a:t>
            </a:r>
            <a:r>
              <a:rPr lang="en-US" dirty="0">
                <a:latin typeface="Arial" panose="020B0604020202020204" pitchFamily="34" charset="0"/>
              </a:rPr>
              <a:t>.:- It is a point on HP</a:t>
            </a:r>
            <a:r>
              <a:rPr lang="en-US" dirty="0" smtClean="0">
                <a:latin typeface="Arial" panose="020B0604020202020204" pitchFamily="34" charset="0"/>
              </a:rPr>
              <a:t>. it </a:t>
            </a:r>
            <a:r>
              <a:rPr lang="en-US" dirty="0">
                <a:latin typeface="Arial" panose="020B0604020202020204" pitchFamily="34" charset="0"/>
              </a:rPr>
              <a:t>is called </a:t>
            </a:r>
            <a:r>
              <a:rPr lang="en-US" i="1" dirty="0">
                <a:latin typeface="Arial" panose="020B0604020202020204" pitchFamily="34" charset="0"/>
              </a:rPr>
              <a:t>TV </a:t>
            </a:r>
            <a:r>
              <a:rPr lang="en-US" dirty="0">
                <a:latin typeface="Arial" panose="020B0604020202020204" pitchFamily="34" charset="0"/>
              </a:rPr>
              <a:t>of a point in HP.</a:t>
            </a:r>
            <a:br>
              <a:rPr lang="en-US" dirty="0">
                <a:latin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</a:rPr>
              <a:t>Hence it’s </a:t>
            </a:r>
            <a:r>
              <a:rPr lang="en-US" i="1" dirty="0">
                <a:latin typeface="Arial" panose="020B0604020202020204" pitchFamily="34" charset="0"/>
              </a:rPr>
              <a:t>FV </a:t>
            </a:r>
            <a:r>
              <a:rPr lang="en-US" dirty="0">
                <a:latin typeface="Arial" panose="020B0604020202020204" pitchFamily="34" charset="0"/>
              </a:rPr>
              <a:t>comes on XY </a:t>
            </a:r>
            <a:r>
              <a:rPr lang="en-US" dirty="0" smtClean="0">
                <a:latin typeface="Arial" panose="020B0604020202020204" pitchFamily="34" charset="0"/>
              </a:rPr>
              <a:t>line -&gt; denoted </a:t>
            </a:r>
            <a:r>
              <a:rPr lang="en-US" dirty="0">
                <a:latin typeface="Arial" panose="020B0604020202020204" pitchFamily="34" charset="0"/>
              </a:rPr>
              <a:t>as ‘h’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6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55092" y="1015200"/>
            <a:ext cx="1046783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-Bold"/>
              </a:rPr>
              <a:t>When the line is parallel to both HP and VP, there will </a:t>
            </a:r>
            <a:r>
              <a:rPr lang="en-US" b="1" dirty="0" smtClean="0">
                <a:solidFill>
                  <a:srgbClr val="000000"/>
                </a:solidFill>
                <a:latin typeface="Helvetica-Bold"/>
              </a:rPr>
              <a:t>be </a:t>
            </a:r>
            <a:r>
              <a:rPr lang="en-US" b="1" dirty="0" smtClean="0">
                <a:solidFill>
                  <a:srgbClr val="0000FF"/>
                </a:solidFill>
                <a:latin typeface="Helvetica-Bold"/>
              </a:rPr>
              <a:t>no </a:t>
            </a:r>
            <a:r>
              <a:rPr lang="en-US" b="1" dirty="0">
                <a:solidFill>
                  <a:srgbClr val="0000FF"/>
                </a:solidFill>
                <a:latin typeface="Helvetica-Bold"/>
              </a:rPr>
              <a:t>traces on the said planes</a:t>
            </a:r>
            <a:r>
              <a:rPr lang="en-US" b="1" dirty="0">
                <a:solidFill>
                  <a:srgbClr val="000000"/>
                </a:solidFill>
                <a:latin typeface="Helvetica-Bold"/>
              </a:rPr>
              <a:t>. </a:t>
            </a:r>
            <a:endParaRPr lang="en-US" b="1" dirty="0" smtClean="0">
              <a:solidFill>
                <a:srgbClr val="000000"/>
              </a:solidFill>
              <a:latin typeface="Helvetica-Bold"/>
            </a:endParaRPr>
          </a:p>
          <a:p>
            <a:endParaRPr lang="en-US" b="1" dirty="0" smtClean="0">
              <a:solidFill>
                <a:srgbClr val="000000"/>
              </a:solidFill>
              <a:latin typeface="Helvetica-Bold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Helvetica-Bold"/>
              </a:rPr>
              <a:t>Traces of a line observed in the following conditions</a:t>
            </a:r>
            <a:endParaRPr lang="en-US" b="1" dirty="0">
              <a:solidFill>
                <a:srgbClr val="000000"/>
              </a:solidFill>
              <a:latin typeface="Helvetica-Bold"/>
            </a:endParaRPr>
          </a:p>
          <a:p>
            <a:r>
              <a:rPr lang="en-US" b="1" dirty="0" smtClean="0">
                <a:solidFill>
                  <a:srgbClr val="C10000"/>
                </a:solidFill>
                <a:latin typeface="Helvetica-Bold"/>
              </a:rPr>
              <a:t> </a:t>
            </a:r>
          </a:p>
          <a:p>
            <a:r>
              <a:rPr lang="en-US" b="1" dirty="0" smtClean="0">
                <a:solidFill>
                  <a:srgbClr val="C10000"/>
                </a:solidFill>
                <a:latin typeface="Helvetica-Bold"/>
              </a:rPr>
              <a:t>Lines </a:t>
            </a:r>
            <a:r>
              <a:rPr lang="en-US" b="1" dirty="0">
                <a:solidFill>
                  <a:srgbClr val="C10000"/>
                </a:solidFill>
                <a:latin typeface="Helvetica-Bold"/>
              </a:rPr>
              <a:t>perpendicular to one plane and parallel to </a:t>
            </a:r>
            <a:r>
              <a:rPr lang="en-US" b="1" dirty="0" smtClean="0">
                <a:solidFill>
                  <a:srgbClr val="C10000"/>
                </a:solidFill>
                <a:latin typeface="Helvetica-Bold"/>
              </a:rPr>
              <a:t>the other.</a:t>
            </a:r>
          </a:p>
          <a:p>
            <a:r>
              <a:rPr lang="en-US" b="1" dirty="0">
                <a:solidFill>
                  <a:srgbClr val="C10000"/>
                </a:solidFill>
                <a:latin typeface="Helvetica-Bold"/>
              </a:rPr>
              <a:t/>
            </a:r>
            <a:br>
              <a:rPr lang="en-US" b="1" dirty="0">
                <a:solidFill>
                  <a:srgbClr val="C10000"/>
                </a:solidFill>
                <a:latin typeface="Helvetica-Bold"/>
              </a:rPr>
            </a:br>
            <a:r>
              <a:rPr lang="en-US" dirty="0">
                <a:solidFill>
                  <a:srgbClr val="FFFFFF"/>
                </a:solidFill>
                <a:latin typeface="TTE21C63B0t00"/>
              </a:rPr>
              <a:t> </a:t>
            </a:r>
            <a:r>
              <a:rPr lang="en-US" b="1" dirty="0">
                <a:solidFill>
                  <a:srgbClr val="C10000"/>
                </a:solidFill>
                <a:latin typeface="Helvetica-Bold"/>
              </a:rPr>
              <a:t>Lines inclined to one plane and parallel to the other</a:t>
            </a:r>
            <a:r>
              <a:rPr lang="en-US" b="1" dirty="0" smtClean="0">
                <a:solidFill>
                  <a:srgbClr val="C10000"/>
                </a:solidFill>
                <a:latin typeface="Helvetica-Bold"/>
              </a:rPr>
              <a:t>.</a:t>
            </a:r>
          </a:p>
          <a:p>
            <a:r>
              <a:rPr lang="en-US" b="1" dirty="0">
                <a:solidFill>
                  <a:srgbClr val="C10000"/>
                </a:solidFill>
                <a:latin typeface="Helvetica-Bold"/>
              </a:rPr>
              <a:t/>
            </a:r>
            <a:br>
              <a:rPr lang="en-US" b="1" dirty="0">
                <a:solidFill>
                  <a:srgbClr val="C10000"/>
                </a:solidFill>
                <a:latin typeface="Helvetica-Bold"/>
              </a:rPr>
            </a:br>
            <a:r>
              <a:rPr lang="en-US" dirty="0">
                <a:solidFill>
                  <a:srgbClr val="FFFFFF"/>
                </a:solidFill>
                <a:latin typeface="TTE21C63B0t00"/>
              </a:rPr>
              <a:t> </a:t>
            </a:r>
            <a:r>
              <a:rPr lang="en-US" b="1" dirty="0">
                <a:solidFill>
                  <a:srgbClr val="C10000"/>
                </a:solidFill>
                <a:latin typeface="Helvetica-Bold"/>
              </a:rPr>
              <a:t>Lines inclined to both the planes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098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6477" y="532306"/>
            <a:ext cx="11673385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Helvetica-Bold"/>
              </a:rPr>
              <a:t>Trace </a:t>
            </a:r>
            <a:r>
              <a:rPr lang="en-US" sz="2000" b="1" dirty="0" smtClean="0">
                <a:solidFill>
                  <a:srgbClr val="0000FF"/>
                </a:solidFill>
                <a:latin typeface="Helvetica-Bold"/>
              </a:rPr>
              <a:t> - line </a:t>
            </a:r>
            <a:r>
              <a:rPr lang="en-US" sz="2000" b="1" dirty="0">
                <a:solidFill>
                  <a:srgbClr val="0000FF"/>
                </a:solidFill>
                <a:latin typeface="Helvetica-Bold"/>
              </a:rPr>
              <a:t>perpendicular to one plane and parallel </a:t>
            </a:r>
            <a:r>
              <a:rPr lang="en-US" sz="2000" b="1" dirty="0" smtClean="0">
                <a:solidFill>
                  <a:srgbClr val="0000FF"/>
                </a:solidFill>
                <a:latin typeface="Helvetica-Bold"/>
              </a:rPr>
              <a:t>to the other</a:t>
            </a:r>
          </a:p>
          <a:p>
            <a:r>
              <a:rPr lang="en-US" sz="2000" b="1" dirty="0">
                <a:solidFill>
                  <a:srgbClr val="0000FF"/>
                </a:solidFill>
                <a:latin typeface="Helvetica-Bold"/>
              </a:rPr>
              <a:t/>
            </a:r>
            <a:br>
              <a:rPr lang="en-US" sz="2000" b="1" dirty="0">
                <a:solidFill>
                  <a:srgbClr val="0000FF"/>
                </a:solidFill>
                <a:latin typeface="Helvetica-Bold"/>
              </a:rPr>
            </a:br>
            <a:r>
              <a:rPr lang="en-US" dirty="0">
                <a:latin typeface="Helvetica" panose="020B0604020202020204" pitchFamily="34" charset="0"/>
              </a:rPr>
              <a:t>Since the line is perpendicular to one plane and parallel to the other, </a:t>
            </a:r>
            <a:r>
              <a:rPr lang="en-US" dirty="0" smtClean="0">
                <a:latin typeface="Helvetica" panose="020B0604020202020204" pitchFamily="34" charset="0"/>
              </a:rPr>
              <a:t>the trace </a:t>
            </a:r>
            <a:r>
              <a:rPr lang="en-US" dirty="0">
                <a:latin typeface="Helvetica" panose="020B0604020202020204" pitchFamily="34" charset="0"/>
              </a:rPr>
              <a:t>of the line is obtained only on the plane to which it is perpendicular</a:t>
            </a:r>
            <a:r>
              <a:rPr lang="en-US" dirty="0" smtClean="0">
                <a:latin typeface="Helvetica" panose="020B0604020202020204" pitchFamily="34" charset="0"/>
              </a:rPr>
              <a:t>, and </a:t>
            </a:r>
            <a:r>
              <a:rPr lang="en-US" dirty="0">
                <a:latin typeface="Helvetica" panose="020B0604020202020204" pitchFamily="34" charset="0"/>
              </a:rPr>
              <a:t>no trace of the line is obtained on the other plane to which it is parallel.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569" y="2071189"/>
            <a:ext cx="7458298" cy="347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394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265" y="823130"/>
            <a:ext cx="7707217" cy="514587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18697" y="361465"/>
            <a:ext cx="102995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10000"/>
                </a:solidFill>
                <a:latin typeface="Helvetica-Bold"/>
              </a:rPr>
              <a:t>Lines perpendicular to </a:t>
            </a:r>
            <a:r>
              <a:rPr lang="en-US" b="1" dirty="0" smtClean="0">
                <a:solidFill>
                  <a:srgbClr val="C10000"/>
                </a:solidFill>
                <a:latin typeface="Helvetica-Bold"/>
              </a:rPr>
              <a:t>VP and </a:t>
            </a:r>
            <a:r>
              <a:rPr lang="en-US" b="1" dirty="0">
                <a:solidFill>
                  <a:srgbClr val="C10000"/>
                </a:solidFill>
                <a:latin typeface="Helvetica-Bold"/>
              </a:rPr>
              <a:t>parallel </a:t>
            </a:r>
            <a:r>
              <a:rPr lang="en-US" b="1" dirty="0" smtClean="0">
                <a:solidFill>
                  <a:srgbClr val="C10000"/>
                </a:solidFill>
                <a:latin typeface="Helvetica-Bold"/>
              </a:rPr>
              <a:t>HP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042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9307" y="138542"/>
            <a:ext cx="11450472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Helvetica-Bold"/>
              </a:rPr>
              <a:t>Traces of a line inclined to one plane and parallel to the </a:t>
            </a:r>
            <a:r>
              <a:rPr lang="en-US" sz="2000" b="1" dirty="0" smtClean="0">
                <a:solidFill>
                  <a:srgbClr val="0000FF"/>
                </a:solidFill>
                <a:latin typeface="Helvetica-Bold"/>
              </a:rPr>
              <a:t>other</a:t>
            </a:r>
          </a:p>
          <a:p>
            <a:r>
              <a:rPr lang="en-US" sz="2000" b="1" dirty="0">
                <a:solidFill>
                  <a:srgbClr val="0000FF"/>
                </a:solidFill>
                <a:latin typeface="Helvetica-Bold"/>
              </a:rPr>
              <a:t/>
            </a:r>
            <a:br>
              <a:rPr lang="en-US" sz="2000" b="1" dirty="0">
                <a:solidFill>
                  <a:srgbClr val="0000FF"/>
                </a:solidFill>
                <a:latin typeface="Helvetica-Bold"/>
              </a:rPr>
            </a:br>
            <a:r>
              <a:rPr lang="en-US" dirty="0">
                <a:solidFill>
                  <a:srgbClr val="0000FF"/>
                </a:solidFill>
                <a:latin typeface="Helvetica" panose="020B0604020202020204" pitchFamily="34" charset="0"/>
              </a:rPr>
              <a:t>When the line is inclined to one plane and parallel to the other, the trace </a:t>
            </a:r>
            <a:r>
              <a:rPr lang="en-US" dirty="0" smtClean="0">
                <a:solidFill>
                  <a:srgbClr val="0000FF"/>
                </a:solidFill>
                <a:latin typeface="Helvetica" panose="020B0604020202020204" pitchFamily="34" charset="0"/>
              </a:rPr>
              <a:t>of the </a:t>
            </a:r>
            <a:r>
              <a:rPr lang="en-US" dirty="0">
                <a:solidFill>
                  <a:srgbClr val="0000FF"/>
                </a:solidFill>
                <a:latin typeface="Helvetica" panose="020B0604020202020204" pitchFamily="34" charset="0"/>
              </a:rPr>
              <a:t>line is obtained only on the plane to which it is inclined, and no trace </a:t>
            </a:r>
            <a:r>
              <a:rPr lang="en-US" dirty="0" smtClean="0">
                <a:solidFill>
                  <a:srgbClr val="0000FF"/>
                </a:solidFill>
                <a:latin typeface="Helvetica" panose="020B0604020202020204" pitchFamily="34" charset="0"/>
              </a:rPr>
              <a:t>is obtained </a:t>
            </a:r>
            <a:r>
              <a:rPr lang="en-US" dirty="0">
                <a:solidFill>
                  <a:srgbClr val="0000FF"/>
                </a:solidFill>
                <a:latin typeface="Helvetica" panose="020B0604020202020204" pitchFamily="34" charset="0"/>
              </a:rPr>
              <a:t>on the plane to which it is parallel.</a:t>
            </a:r>
            <a:br>
              <a:rPr lang="en-US" dirty="0">
                <a:solidFill>
                  <a:srgbClr val="0000FF"/>
                </a:solidFill>
                <a:latin typeface="Helvetica" panose="020B0604020202020204" pitchFamily="34" charset="0"/>
              </a:rPr>
            </a:br>
            <a:endParaRPr lang="en-US" sz="2000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Helvetica" panose="020B0604020202020204" pitchFamily="34" charset="0"/>
              </a:rPr>
              <a:t>Line </a:t>
            </a:r>
            <a:r>
              <a:rPr lang="en-US" sz="2000" dirty="0">
                <a:solidFill>
                  <a:srgbClr val="0000FF"/>
                </a:solidFill>
                <a:latin typeface="Helvetica" panose="020B0604020202020204" pitchFamily="34" charset="0"/>
              </a:rPr>
              <a:t>inclined at </a:t>
            </a:r>
            <a:r>
              <a:rPr lang="en-US" sz="2000" dirty="0">
                <a:solidFill>
                  <a:srgbClr val="0000FF"/>
                </a:solidFill>
                <a:latin typeface="Symbol" panose="05050102010706020507" pitchFamily="18" charset="2"/>
              </a:rPr>
              <a:t>q </a:t>
            </a:r>
            <a:r>
              <a:rPr lang="en-US" sz="2000" dirty="0">
                <a:solidFill>
                  <a:srgbClr val="0000FF"/>
                </a:solidFill>
                <a:latin typeface="Helvetica" panose="020B0604020202020204" pitchFamily="34" charset="0"/>
              </a:rPr>
              <a:t>to </a:t>
            </a:r>
            <a:r>
              <a:rPr lang="en-US" sz="2000" b="1" dirty="0">
                <a:solidFill>
                  <a:srgbClr val="0000FF"/>
                </a:solidFill>
                <a:latin typeface="Helvetica-Bold"/>
              </a:rPr>
              <a:t>HP </a:t>
            </a:r>
            <a:r>
              <a:rPr lang="en-US" sz="2000" dirty="0">
                <a:solidFill>
                  <a:srgbClr val="0000FF"/>
                </a:solidFill>
                <a:latin typeface="Helvetica" panose="020B0604020202020204" pitchFamily="34" charset="0"/>
              </a:rPr>
              <a:t>and parallel to </a:t>
            </a:r>
            <a:r>
              <a:rPr lang="en-US" sz="2000" b="1" dirty="0">
                <a:solidFill>
                  <a:srgbClr val="0000FF"/>
                </a:solidFill>
                <a:latin typeface="Helvetica-Bold"/>
              </a:rPr>
              <a:t>VP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000" y="2292978"/>
            <a:ext cx="7973085" cy="377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690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</TotalTime>
  <Words>425</Words>
  <Application>Microsoft Office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Helvetica</vt:lpstr>
      <vt:lpstr>Helvetica-Bold</vt:lpstr>
      <vt:lpstr>Symbol</vt:lpstr>
      <vt:lpstr>Times New Roman</vt:lpstr>
      <vt:lpstr>Times-Bold</vt:lpstr>
      <vt:lpstr>TTE21C63B0t00</vt:lpstr>
      <vt:lpstr>Office Theme</vt:lpstr>
      <vt:lpstr>L8_Projection of Line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Santhi</dc:creator>
  <cp:lastModifiedBy>Santhi</cp:lastModifiedBy>
  <cp:revision>35</cp:revision>
  <dcterms:created xsi:type="dcterms:W3CDTF">2021-05-27T04:21:55Z</dcterms:created>
  <dcterms:modified xsi:type="dcterms:W3CDTF">2021-06-02T19:31:48Z</dcterms:modified>
</cp:coreProperties>
</file>