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2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25" r:id="rId75"/>
    <p:sldId id="426" r:id="rId76"/>
    <p:sldId id="427" r:id="rId77"/>
    <p:sldId id="428" r:id="rId78"/>
    <p:sldId id="429" r:id="rId79"/>
    <p:sldId id="430" r:id="rId80"/>
    <p:sldId id="431" r:id="rId81"/>
    <p:sldId id="432" r:id="rId82"/>
    <p:sldId id="433" r:id="rId83"/>
    <p:sldId id="434" r:id="rId84"/>
    <p:sldId id="435" r:id="rId85"/>
    <p:sldId id="436" r:id="rId86"/>
    <p:sldId id="437" r:id="rId87"/>
    <p:sldId id="438" r:id="rId88"/>
    <p:sldId id="439" r:id="rId89"/>
    <p:sldId id="440" r:id="rId90"/>
    <p:sldId id="441" r:id="rId91"/>
    <p:sldId id="442" r:id="rId92"/>
    <p:sldId id="443" r:id="rId93"/>
    <p:sldId id="444" r:id="rId94"/>
    <p:sldId id="445" r:id="rId95"/>
    <p:sldId id="446" r:id="rId96"/>
    <p:sldId id="453" r:id="rId97"/>
    <p:sldId id="454" r:id="rId98"/>
    <p:sldId id="455" r:id="rId99"/>
    <p:sldId id="456" r:id="rId100"/>
    <p:sldId id="457" r:id="rId101"/>
    <p:sldId id="458" r:id="rId102"/>
    <p:sldId id="459" r:id="rId103"/>
    <p:sldId id="460" r:id="rId104"/>
    <p:sldId id="461" r:id="rId105"/>
    <p:sldId id="462" r:id="rId106"/>
    <p:sldId id="463" r:id="rId107"/>
    <p:sldId id="464" r:id="rId108"/>
    <p:sldId id="466" r:id="rId109"/>
    <p:sldId id="473" r:id="rId110"/>
    <p:sldId id="474" r:id="rId1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2ADA5-79C5-4CAB-B70A-772D32EA323C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83877-116F-4341-8AD4-E96C35621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62591507-90FF-4D4D-8A18-5A04349BB4F3}" type="slidenum">
              <a:rPr lang="en-US" altLang="en-US" smtClean="0">
                <a:latin typeface="Helvetica" pitchFamily="-84" charset="0"/>
              </a:rPr>
              <a:pPr defTabSz="912879"/>
              <a:t>2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C759D203-787F-43BA-82DA-00B88FB4A42B}" type="slidenum">
              <a:rPr lang="en-US" altLang="en-US" smtClean="0">
                <a:latin typeface="Helvetica" pitchFamily="-84" charset="0"/>
              </a:rPr>
              <a:pPr defTabSz="912879"/>
              <a:t>13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3BB840EE-4154-4439-B223-A589E1D5C2DF}" type="slidenum">
              <a:rPr lang="en-US" altLang="en-US" smtClean="0">
                <a:latin typeface="Helvetica" pitchFamily="-84" charset="0"/>
              </a:rPr>
              <a:pPr defTabSz="912879"/>
              <a:t>14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5A8B8868-86E2-4F45-9191-230978DF07F6}" type="slidenum">
              <a:rPr lang="en-US" altLang="en-US" smtClean="0">
                <a:latin typeface="Helvetica" pitchFamily="-84" charset="0"/>
              </a:rPr>
              <a:pPr defTabSz="912879"/>
              <a:t>17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0D0F4382-EAC8-4FB1-8972-98FD54653483}" type="slidenum">
              <a:rPr lang="en-US" altLang="en-US" smtClean="0">
                <a:latin typeface="Helvetica" pitchFamily="-84" charset="0"/>
              </a:rPr>
              <a:pPr defTabSz="912879"/>
              <a:t>18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1631A756-243F-48BD-A4E8-8A457085E2A8}" type="slidenum">
              <a:rPr lang="en-US" altLang="en-US" smtClean="0">
                <a:latin typeface="Helvetica" pitchFamily="-84" charset="0"/>
              </a:rPr>
              <a:pPr defTabSz="912879"/>
              <a:t>19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4FE79DD6-E4E3-4539-8FE6-8DB9330D056D}" type="slidenum">
              <a:rPr lang="en-US" altLang="en-US" smtClean="0">
                <a:latin typeface="Helvetica" pitchFamily="-84" charset="0"/>
              </a:rPr>
              <a:pPr defTabSz="912879"/>
              <a:t>20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A9A0C0B8-D49D-4FB7-98EC-C61B54C1A535}" type="slidenum">
              <a:rPr lang="en-US" altLang="en-US" smtClean="0">
                <a:latin typeface="Helvetica" pitchFamily="-84" charset="0"/>
              </a:rPr>
              <a:pPr defTabSz="912879"/>
              <a:t>21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F1792150-F71F-486E-9AB3-BF2A14BE2CC9}" type="slidenum">
              <a:rPr lang="en-US" altLang="en-US" smtClean="0">
                <a:latin typeface="Helvetica" pitchFamily="-84" charset="0"/>
              </a:rPr>
              <a:pPr defTabSz="912879"/>
              <a:t>22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D20F043F-D720-406A-87E6-10451F98C3A5}" type="slidenum">
              <a:rPr lang="en-US" altLang="en-US" smtClean="0">
                <a:latin typeface="Helvetica" pitchFamily="-84" charset="0"/>
              </a:rPr>
              <a:pPr defTabSz="912879"/>
              <a:t>24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F0DDF65F-A871-49BB-8B62-2C6D49B8593C}" type="slidenum">
              <a:rPr lang="en-US" altLang="en-US" smtClean="0">
                <a:latin typeface="Helvetica" pitchFamily="-84" charset="0"/>
              </a:rPr>
              <a:pPr defTabSz="912879"/>
              <a:t>25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23A99299-BA38-42A5-86F6-A29D050072B1}" type="slidenum">
              <a:rPr lang="en-US" altLang="en-US" smtClean="0">
                <a:latin typeface="Helvetica" pitchFamily="-84" charset="0"/>
              </a:rPr>
              <a:pPr defTabSz="912879"/>
              <a:t>3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927BA0BF-3937-4CB9-A814-C3C8798F3935}" type="slidenum">
              <a:rPr lang="en-US" altLang="en-US" smtClean="0">
                <a:latin typeface="Helvetica" pitchFamily="-84" charset="0"/>
              </a:rPr>
              <a:pPr defTabSz="912879"/>
              <a:t>26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1AA6ADAE-F681-4A4B-B692-7ED499E3F70C}" type="slidenum">
              <a:rPr lang="en-US" altLang="en-US" smtClean="0">
                <a:latin typeface="Helvetica" pitchFamily="-84" charset="0"/>
              </a:rPr>
              <a:pPr defTabSz="912879"/>
              <a:t>27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157DF1FF-CCE2-4D9C-B938-6B482C9647B7}" type="slidenum">
              <a:rPr lang="en-US" altLang="en-US" smtClean="0">
                <a:latin typeface="Helvetica" pitchFamily="-84" charset="0"/>
              </a:rPr>
              <a:pPr defTabSz="912879"/>
              <a:t>28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E1591E20-CAF7-4B4C-A990-3A4E4C86181E}" type="slidenum">
              <a:rPr lang="en-US" altLang="en-US" smtClean="0">
                <a:latin typeface="Helvetica" pitchFamily="-84" charset="0"/>
              </a:rPr>
              <a:pPr defTabSz="912879"/>
              <a:t>29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DB656C5E-6E02-43D1-B658-A63604B60823}" type="slidenum">
              <a:rPr lang="en-US" altLang="en-US" smtClean="0">
                <a:latin typeface="Helvetica" pitchFamily="-84" charset="0"/>
              </a:rPr>
              <a:pPr defTabSz="912879"/>
              <a:t>30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35695AD6-23C3-4FBF-8C77-F05E833D2119}" type="slidenum">
              <a:rPr lang="en-US" altLang="en-US" smtClean="0">
                <a:latin typeface="Helvetica" pitchFamily="-84" charset="0"/>
              </a:rPr>
              <a:pPr defTabSz="912879"/>
              <a:t>31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F4C7FBBF-F56D-4D70-94D4-48C35F6F3E15}" type="slidenum">
              <a:rPr lang="en-US" altLang="en-US" smtClean="0">
                <a:latin typeface="Helvetica" pitchFamily="-84" charset="0"/>
              </a:rPr>
              <a:pPr defTabSz="912879"/>
              <a:t>32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5F2B7A5B-1F1B-42EC-8E3A-99B260DAD35D}" type="slidenum">
              <a:rPr lang="en-US" altLang="en-US" smtClean="0">
                <a:latin typeface="Helvetica" pitchFamily="-84" charset="0"/>
              </a:rPr>
              <a:pPr defTabSz="912879"/>
              <a:t>33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D5CB6C2E-4BE7-4C81-8837-763FB9B9D14E}" type="slidenum">
              <a:rPr lang="en-US" altLang="en-US" smtClean="0">
                <a:latin typeface="Helvetica" pitchFamily="-84" charset="0"/>
              </a:rPr>
              <a:pPr defTabSz="912879"/>
              <a:t>34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673F25F4-733D-46E8-91CD-566EF3F122B2}" type="slidenum">
              <a:rPr lang="en-US" altLang="en-US" smtClean="0">
                <a:latin typeface="Helvetica" pitchFamily="-84" charset="0"/>
              </a:rPr>
              <a:pPr defTabSz="912879"/>
              <a:t>36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92DDA653-F8B8-433E-B522-1BDC595348CF}" type="slidenum">
              <a:rPr lang="en-US" altLang="en-US" smtClean="0">
                <a:latin typeface="Helvetica" pitchFamily="-84" charset="0"/>
              </a:rPr>
              <a:pPr defTabSz="912879"/>
              <a:t>6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1471BBDC-C9B9-4B59-8296-A83E4A32C432}" type="slidenum">
              <a:rPr lang="en-US" altLang="en-US" smtClean="0">
                <a:latin typeface="Helvetica" pitchFamily="-84" charset="0"/>
              </a:rPr>
              <a:pPr defTabSz="912879"/>
              <a:t>37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03E1D270-53EF-4DC9-904A-83B7EBD309F4}" type="slidenum">
              <a:rPr lang="en-US" altLang="en-US" smtClean="0">
                <a:latin typeface="Helvetica" pitchFamily="-84" charset="0"/>
              </a:rPr>
              <a:pPr defTabSz="912879"/>
              <a:t>38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31B5883F-9E51-4669-9011-C7F1094D79D9}" type="slidenum">
              <a:rPr lang="en-US" altLang="en-US" smtClean="0">
                <a:latin typeface="Helvetica" pitchFamily="-84" charset="0"/>
              </a:rPr>
              <a:pPr defTabSz="912879"/>
              <a:t>39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82DF72A1-1D11-4945-8F51-E4412860496C}" type="slidenum">
              <a:rPr lang="en-US" altLang="en-US" smtClean="0">
                <a:latin typeface="Helvetica" pitchFamily="-84" charset="0"/>
              </a:rPr>
              <a:pPr defTabSz="912879"/>
              <a:t>40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D3B4DC3C-9AB1-4BB5-82CD-AD20CC0227D2}" type="slidenum">
              <a:rPr lang="en-US" altLang="en-US" smtClean="0">
                <a:latin typeface="Helvetica" pitchFamily="-84" charset="0"/>
              </a:rPr>
              <a:pPr defTabSz="912879"/>
              <a:t>41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D954A75D-94FD-475B-9D5D-FD2BDEAE5767}" type="slidenum">
              <a:rPr lang="en-US" altLang="en-US" smtClean="0">
                <a:latin typeface="Helvetica" pitchFamily="-84" charset="0"/>
              </a:rPr>
              <a:pPr defTabSz="912879"/>
              <a:t>42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B9D0E21B-6EA4-413C-931C-0C0C81848FDC}" type="slidenum">
              <a:rPr lang="en-US" altLang="en-US" smtClean="0">
                <a:latin typeface="Helvetica" pitchFamily="-84" charset="0"/>
              </a:rPr>
              <a:pPr defTabSz="912879"/>
              <a:t>43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B6032814-07B8-498E-B064-291B00BF7335}" type="slidenum">
              <a:rPr lang="en-US" altLang="en-US" smtClean="0">
                <a:latin typeface="Helvetica" pitchFamily="-84" charset="0"/>
              </a:rPr>
              <a:pPr defTabSz="912879"/>
              <a:t>44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9DE39F03-2FA3-4F31-B6E4-6F1AFF66BDBA}" type="slidenum">
              <a:rPr lang="en-US" altLang="en-US" smtClean="0">
                <a:latin typeface="Helvetica" pitchFamily="-84" charset="0"/>
              </a:rPr>
              <a:pPr defTabSz="912879"/>
              <a:t>45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0B0955D9-6B18-4D08-A9FD-0E0BDBDB6812}" type="slidenum">
              <a:rPr lang="en-US" altLang="en-US" smtClean="0">
                <a:latin typeface="Helvetica" pitchFamily="-84" charset="0"/>
              </a:rPr>
              <a:pPr defTabSz="912879"/>
              <a:t>46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6C13775A-1BDD-4FF2-9BA5-E42FDD5DE36F}" type="slidenum">
              <a:rPr lang="en-US" altLang="en-US" smtClean="0">
                <a:latin typeface="Helvetica" pitchFamily="-84" charset="0"/>
              </a:rPr>
              <a:pPr defTabSz="912879"/>
              <a:t>7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65238DCB-B436-40E8-AF75-3E630E9500CB}" type="slidenum">
              <a:rPr lang="en-US" altLang="en-US" smtClean="0">
                <a:latin typeface="Helvetica" pitchFamily="-84" charset="0"/>
              </a:rPr>
              <a:pPr defTabSz="912879"/>
              <a:t>47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8F2EB1FA-9C7B-4C9A-AAA2-4B935822018D}" type="slidenum">
              <a:rPr lang="en-US" altLang="en-US" smtClean="0">
                <a:latin typeface="Helvetica" pitchFamily="-84" charset="0"/>
              </a:rPr>
              <a:pPr defTabSz="912879"/>
              <a:t>48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9EF5E8DB-00DB-4FB7-8E54-804702B46DF6}" type="slidenum">
              <a:rPr lang="en-US" altLang="en-US" smtClean="0">
                <a:latin typeface="Helvetica" pitchFamily="-84" charset="0"/>
              </a:rPr>
              <a:pPr defTabSz="912879"/>
              <a:t>49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02333997-7BC0-4B48-B2A6-3D31BE815735}" type="slidenum">
              <a:rPr lang="en-US" altLang="en-US" smtClean="0">
                <a:latin typeface="Helvetica" pitchFamily="-84" charset="0"/>
              </a:rPr>
              <a:pPr defTabSz="912879"/>
              <a:t>50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CF393C32-3FF9-4217-8B4E-85D76E5E79B6}" type="slidenum">
              <a:rPr lang="en-US" altLang="en-US" smtClean="0">
                <a:latin typeface="Helvetica" pitchFamily="-84" charset="0"/>
              </a:rPr>
              <a:pPr defTabSz="912879"/>
              <a:t>52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7DD905AF-9D1F-47EC-A886-75BC6A6A80D2}" type="slidenum">
              <a:rPr lang="en-US" altLang="en-US" smtClean="0">
                <a:latin typeface="Helvetica" pitchFamily="-84" charset="0"/>
              </a:rPr>
              <a:pPr defTabSz="912879"/>
              <a:t>53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A4BCC86B-04E0-4976-B091-F0375417E76C}" type="slidenum">
              <a:rPr lang="en-US" altLang="en-US" smtClean="0">
                <a:latin typeface="Helvetica" pitchFamily="-84" charset="0"/>
              </a:rPr>
              <a:pPr defTabSz="912879"/>
              <a:t>54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EEC0428F-9B28-4516-8E1E-BEEA928175D6}" type="slidenum">
              <a:rPr lang="en-US" altLang="en-US" smtClean="0">
                <a:latin typeface="Helvetica" pitchFamily="-84" charset="0"/>
              </a:rPr>
              <a:pPr defTabSz="912879"/>
              <a:t>55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E936AFB1-E698-4F29-9BBD-7426A28C6B5D}" type="slidenum">
              <a:rPr lang="en-US" altLang="en-US" smtClean="0">
                <a:latin typeface="Helvetica" pitchFamily="-84" charset="0"/>
              </a:rPr>
              <a:pPr defTabSz="912879"/>
              <a:t>56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2E7A5502-5B3D-4B7C-9745-3E980AD75D2D}" type="slidenum">
              <a:rPr lang="en-US" altLang="en-US" smtClean="0"/>
              <a:pPr defTabSz="913674"/>
              <a:t>57</a:t>
            </a:fld>
            <a:endParaRPr lang="en-US" alt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619ED0ED-EF15-45E9-B0DA-5FC1DF7DE5B0}" type="slidenum">
              <a:rPr lang="en-US" altLang="en-US" smtClean="0">
                <a:latin typeface="Helvetica" pitchFamily="-84" charset="0"/>
              </a:rPr>
              <a:pPr defTabSz="912879"/>
              <a:t>8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D7EBA717-C8E5-409B-B4F8-8945EBB2D845}" type="slidenum">
              <a:rPr lang="en-US" altLang="en-US" smtClean="0"/>
              <a:pPr defTabSz="913674"/>
              <a:t>58</a:t>
            </a:fld>
            <a:endParaRPr lang="en-US" altLang="en-US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AFB50275-990D-424E-9692-FAEA0F098803}" type="slidenum">
              <a:rPr lang="en-US" altLang="en-US" smtClean="0"/>
              <a:pPr defTabSz="913674"/>
              <a:t>59</a:t>
            </a:fld>
            <a:endParaRPr lang="en-US" altLang="en-US" dirty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33467C9B-202A-408B-AE88-7BBF4879C7FB}" type="slidenum">
              <a:rPr lang="en-US" altLang="en-US" smtClean="0"/>
              <a:pPr defTabSz="913674"/>
              <a:t>60</a:t>
            </a:fld>
            <a:endParaRPr lang="en-US" altLang="en-US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3285F72D-92F1-4D57-82D4-A9D32081E3C5}" type="slidenum">
              <a:rPr lang="en-US" altLang="en-US" smtClean="0"/>
              <a:pPr defTabSz="913674"/>
              <a:t>61</a:t>
            </a:fld>
            <a:endParaRPr lang="en-US" altLang="en-US" dirty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322490C2-6084-4AA6-8C8A-7ECD4E236F1C}" type="slidenum">
              <a:rPr lang="en-US" altLang="en-US" smtClean="0"/>
              <a:pPr defTabSz="913674"/>
              <a:t>62</a:t>
            </a:fld>
            <a:endParaRPr lang="en-US" altLang="en-US" dirty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EB8A955E-D937-4B08-A565-45809F5C0591}" type="slidenum">
              <a:rPr lang="en-US" altLang="en-US" smtClean="0"/>
              <a:pPr defTabSz="913674"/>
              <a:t>63</a:t>
            </a:fld>
            <a:endParaRPr lang="en-US" altLang="en-US" dirty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52F227F6-F4DB-46E7-B68F-0D8DE88C2C62}" type="slidenum">
              <a:rPr lang="en-US" altLang="en-US" smtClean="0"/>
              <a:pPr defTabSz="913674"/>
              <a:t>65</a:t>
            </a:fld>
            <a:endParaRPr lang="en-US" altLang="en-US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7BA5C339-1A95-483C-813A-83F516BAB88E}" type="slidenum">
              <a:rPr lang="en-US" altLang="en-US" smtClean="0"/>
              <a:pPr defTabSz="913674"/>
              <a:t>66</a:t>
            </a:fld>
            <a:endParaRPr lang="en-US" altLang="en-US" dirty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2D924D93-D9A7-4472-B90A-83B3252D8DE1}" type="slidenum">
              <a:rPr lang="en-US" altLang="en-US" smtClean="0"/>
              <a:pPr defTabSz="913674"/>
              <a:t>67</a:t>
            </a:fld>
            <a:endParaRPr lang="en-US" altLang="en-US" dirty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F9437EE2-C134-46E4-BA76-8220EC10CD44}" type="slidenum">
              <a:rPr lang="en-US" altLang="en-US" smtClean="0"/>
              <a:pPr defTabSz="913674"/>
              <a:t>68</a:t>
            </a:fld>
            <a:endParaRPr lang="en-US" altLang="en-US" dirty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0E88EBDF-0D48-4388-9A39-EB5E2F52E091}" type="slidenum">
              <a:rPr lang="en-US" altLang="en-US" smtClean="0">
                <a:latin typeface="Helvetica" pitchFamily="-84" charset="0"/>
              </a:rPr>
              <a:pPr defTabSz="912879"/>
              <a:t>9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A4AD1084-82A7-4F26-9398-9F2F31860BF4}" type="slidenum">
              <a:rPr lang="en-US" altLang="en-US" smtClean="0"/>
              <a:pPr defTabSz="913674"/>
              <a:t>70</a:t>
            </a:fld>
            <a:endParaRPr lang="en-US" altLang="en-US" dirty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AF7E956F-1A75-4D75-A272-21BBABB46047}" type="slidenum">
              <a:rPr lang="en-US" altLang="en-US" smtClean="0"/>
              <a:pPr defTabSz="913674"/>
              <a:t>71</a:t>
            </a:fld>
            <a:endParaRPr lang="en-US" altLang="en-US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E1DFD5FA-45F9-4D35-B925-CAE1788BF3E5}" type="slidenum">
              <a:rPr lang="en-US" altLang="en-US" smtClean="0"/>
              <a:pPr defTabSz="913674"/>
              <a:t>72</a:t>
            </a:fld>
            <a:endParaRPr lang="en-US" altLang="en-US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2ADB1A5C-B05F-4BFD-B423-3AB36864FB12}" type="slidenum">
              <a:rPr lang="en-US" altLang="en-US" smtClean="0"/>
              <a:pPr defTabSz="913674"/>
              <a:t>73</a:t>
            </a:fld>
            <a:endParaRPr lang="en-US" altLang="en-US" dirty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AE6B9AF8-FB5A-4F8F-883E-8B48E2D6C557}" type="slidenum">
              <a:rPr lang="en-US" altLang="en-US" smtClean="0"/>
              <a:pPr defTabSz="913674"/>
              <a:t>75</a:t>
            </a:fld>
            <a:endParaRPr lang="en-US" altLang="en-US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0D92C417-8887-499A-9156-DD22C0CDA9B6}" type="slidenum">
              <a:rPr lang="en-US" altLang="en-US" smtClean="0"/>
              <a:pPr defTabSz="913674"/>
              <a:t>76</a:t>
            </a:fld>
            <a:endParaRPr lang="en-US" altLang="en-US" dirty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3DEED932-B172-4B81-8652-BCF507773AE4}" type="slidenum">
              <a:rPr lang="en-US" altLang="en-US" smtClean="0"/>
              <a:pPr defTabSz="913674"/>
              <a:t>77</a:t>
            </a:fld>
            <a:endParaRPr lang="en-US" altLang="en-US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B02EF767-6DC7-4665-9CCC-F839CEAD7675}" type="slidenum">
              <a:rPr lang="en-US" altLang="en-US" smtClean="0"/>
              <a:pPr defTabSz="913674"/>
              <a:t>78</a:t>
            </a:fld>
            <a:endParaRPr lang="en-US" altLang="en-US" dirty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A79BC13B-9A56-4E1B-BFF6-F3D0EA654EEA}" type="slidenum">
              <a:rPr lang="en-US" altLang="en-US" smtClean="0"/>
              <a:pPr defTabSz="913674"/>
              <a:t>79</a:t>
            </a:fld>
            <a:endParaRPr lang="en-US" altLang="en-US" dirty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9A7123CD-B419-4701-A370-1728C58E83E9}" type="slidenum">
              <a:rPr lang="en-US" altLang="en-US" smtClean="0"/>
              <a:pPr defTabSz="913674"/>
              <a:t>80</a:t>
            </a:fld>
            <a:endParaRPr lang="en-US" altLang="en-US" dirty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37521B75-66A7-464C-9D05-4DB9BA046C31}" type="slidenum">
              <a:rPr lang="en-US" altLang="en-US" smtClean="0">
                <a:latin typeface="Helvetica" pitchFamily="-84" charset="0"/>
              </a:rPr>
              <a:pPr defTabSz="912879"/>
              <a:t>10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E80E0B02-F843-40A2-85A7-9E5C6EB4F960}" type="slidenum">
              <a:rPr lang="en-US" altLang="en-US" smtClean="0"/>
              <a:pPr defTabSz="913674"/>
              <a:t>81</a:t>
            </a:fld>
            <a:endParaRPr lang="en-US" altLang="en-US" dirty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D71E8DB1-CCFC-4E0D-97B8-F4223E4715B6}" type="slidenum">
              <a:rPr lang="en-US" altLang="en-US" smtClean="0"/>
              <a:pPr defTabSz="913674"/>
              <a:t>82</a:t>
            </a:fld>
            <a:endParaRPr lang="en-US" altLang="en-US" dirty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6E44E18F-15B1-44AA-92BF-7058A40D2DDD}" type="slidenum">
              <a:rPr lang="en-US" altLang="en-US" smtClean="0"/>
              <a:pPr defTabSz="913674"/>
              <a:t>83</a:t>
            </a:fld>
            <a:endParaRPr lang="en-US" altLang="en-US" dirty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D1D5B6B2-9945-4B60-B102-C5AA28D79BE2}" type="slidenum">
              <a:rPr lang="en-US" altLang="en-US" smtClean="0"/>
              <a:pPr defTabSz="913674"/>
              <a:t>84</a:t>
            </a:fld>
            <a:endParaRPr lang="en-US" alt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F38A93C6-37F8-451A-9F8A-88B008BF8B21}" type="slidenum">
              <a:rPr lang="en-US" altLang="en-US" smtClean="0"/>
              <a:pPr defTabSz="913674"/>
              <a:t>85</a:t>
            </a:fld>
            <a:endParaRPr lang="en-US" altLang="en-US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C156C14D-8095-4D7D-9856-82163CB3E18C}" type="slidenum">
              <a:rPr lang="en-US" altLang="en-US" smtClean="0"/>
              <a:pPr defTabSz="913674"/>
              <a:t>86</a:t>
            </a:fld>
            <a:endParaRPr lang="en-US" altLang="en-US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B07E28EE-7502-41E4-A0B2-B5C61520C64D}" type="slidenum">
              <a:rPr lang="en-US" altLang="en-US" smtClean="0"/>
              <a:pPr defTabSz="913674"/>
              <a:t>87</a:t>
            </a:fld>
            <a:endParaRPr lang="en-US" altLang="en-US" dirty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CCFBD211-98E2-4C87-A1BE-2BD4E960A720}" type="slidenum">
              <a:rPr lang="en-US" altLang="en-US" smtClean="0"/>
              <a:pPr defTabSz="913674"/>
              <a:t>88</a:t>
            </a:fld>
            <a:endParaRPr lang="en-US" altLang="en-US" dirty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B4FB7A71-60EC-4C0E-9FAE-04803E2F1D4D}" type="slidenum">
              <a:rPr lang="en-US" altLang="en-US" smtClean="0"/>
              <a:pPr defTabSz="913674"/>
              <a:t>89</a:t>
            </a:fld>
            <a:endParaRPr lang="en-US" altLang="en-US" dirty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837683FB-CE61-4393-867D-95722D051E6D}" type="slidenum">
              <a:rPr lang="en-US" altLang="en-US" smtClean="0"/>
              <a:pPr defTabSz="913674"/>
              <a:t>90</a:t>
            </a:fld>
            <a:endParaRPr lang="en-US" altLang="en-US" dirty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62335CA8-3DE2-44DA-983F-20A5BA6020FF}" type="slidenum">
              <a:rPr lang="en-US" altLang="en-US" smtClean="0">
                <a:latin typeface="Helvetica" pitchFamily="-84" charset="0"/>
              </a:rPr>
              <a:pPr defTabSz="912879"/>
              <a:t>11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EA45E8B9-4A20-4214-AD28-64D3D82DFB8F}" type="slidenum">
              <a:rPr lang="en-US" altLang="en-US" smtClean="0"/>
              <a:pPr defTabSz="913674"/>
              <a:t>91</a:t>
            </a:fld>
            <a:endParaRPr lang="en-US" altLang="en-US" dirty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460312D5-C861-4EC1-A7D4-8E3043893012}" type="slidenum">
              <a:rPr lang="en-US" altLang="en-US" smtClean="0"/>
              <a:pPr defTabSz="913674"/>
              <a:t>92</a:t>
            </a:fld>
            <a:endParaRPr lang="en-US" altLang="en-US" dirty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0558857B-8AC8-4E74-A916-A4FFF765C6C6}" type="slidenum">
              <a:rPr lang="en-US" altLang="en-US" smtClean="0"/>
              <a:pPr defTabSz="913674"/>
              <a:t>93</a:t>
            </a:fld>
            <a:endParaRPr lang="en-US" altLang="en-US" dirty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A33C6F87-7FDA-4F4C-8E07-BC30D6FF8003}" type="slidenum">
              <a:rPr lang="en-US" altLang="en-US" smtClean="0"/>
              <a:pPr defTabSz="913674"/>
              <a:t>94</a:t>
            </a:fld>
            <a:endParaRPr lang="en-US" altLang="en-US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B8FF31AE-AB7E-4292-A05C-A42701F199CF}" type="slidenum">
              <a:rPr lang="en-US" altLang="en-US" smtClean="0"/>
              <a:pPr defTabSz="913674"/>
              <a:t>96</a:t>
            </a:fld>
            <a:endParaRPr lang="en-US" altLang="en-US" dirty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00E43500-73AC-43F9-98EA-F694552162C8}" type="slidenum">
              <a:rPr lang="en-US" altLang="en-US" smtClean="0"/>
              <a:pPr defTabSz="913674"/>
              <a:t>97</a:t>
            </a:fld>
            <a:endParaRPr lang="en-US" altLang="en-US" dirty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CAD35C73-5149-4CAB-9C2C-85643DDB6A1A}" type="slidenum">
              <a:rPr lang="en-US" altLang="en-US" smtClean="0"/>
              <a:pPr defTabSz="913674"/>
              <a:t>98</a:t>
            </a:fld>
            <a:endParaRPr lang="en-US" altLang="en-US" dirty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EAEF23A7-6E20-4FCD-9F6F-4F1AD6A79285}" type="slidenum">
              <a:rPr lang="en-US" altLang="en-US" smtClean="0"/>
              <a:pPr defTabSz="913674"/>
              <a:t>99</a:t>
            </a:fld>
            <a:endParaRPr lang="en-US" altLang="en-US" dirty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E7EEE571-6D40-4A7A-8B9C-071E7A75EDA6}" type="slidenum">
              <a:rPr lang="en-US" altLang="en-US" smtClean="0"/>
              <a:pPr defTabSz="913674"/>
              <a:t>100</a:t>
            </a:fld>
            <a:endParaRPr lang="en-US" altLang="en-US" dirty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DEF5C824-D302-41F1-8DBA-1B724AFFA29C}" type="slidenum">
              <a:rPr lang="en-US" altLang="en-US" smtClean="0"/>
              <a:pPr defTabSz="913674"/>
              <a:t>101</a:t>
            </a:fld>
            <a:endParaRPr lang="en-US" altLang="en-US" dirty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E6D42F69-B690-47FD-822E-4BAB722C6103}" type="slidenum">
              <a:rPr lang="en-US" altLang="en-US" smtClean="0">
                <a:latin typeface="Helvetica" pitchFamily="-84" charset="0"/>
              </a:rPr>
              <a:pPr defTabSz="912879"/>
              <a:t>12</a:t>
            </a:fld>
            <a:endParaRPr lang="en-US" altLang="en-US" dirty="0">
              <a:latin typeface="Helvetica" pitchFamily="-8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C36BE770-59FD-4491-BE92-FF3D00A2261A}" type="slidenum">
              <a:rPr lang="en-US" altLang="en-US" smtClean="0"/>
              <a:pPr defTabSz="913674"/>
              <a:t>102</a:t>
            </a:fld>
            <a:endParaRPr lang="en-US" altLang="en-US" dirty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2987B730-1644-4EF9-893A-474AA225B28B}" type="slidenum">
              <a:rPr lang="en-US" altLang="en-US" smtClean="0"/>
              <a:pPr defTabSz="913674"/>
              <a:t>104</a:t>
            </a:fld>
            <a:endParaRPr lang="en-US" altLang="en-US" dirty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0DF68FC4-2DC1-4243-B3D1-29B940662271}" type="slidenum">
              <a:rPr lang="en-US" altLang="en-US" smtClean="0"/>
              <a:pPr defTabSz="913674"/>
              <a:t>106</a:t>
            </a:fld>
            <a:endParaRPr lang="en-US" altLang="en-US" dirty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F57E9077-8FD5-45CB-B041-184CB907999F}" type="slidenum">
              <a:rPr lang="en-US" altLang="en-US" smtClean="0"/>
              <a:pPr defTabSz="913674"/>
              <a:t>107</a:t>
            </a:fld>
            <a:endParaRPr lang="en-US" altLang="en-US" dirty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D4CBBF5B-153A-4096-926B-F5BA2575A5E2}" type="slidenum">
              <a:rPr lang="en-US" altLang="en-US" smtClean="0"/>
              <a:pPr defTabSz="913674"/>
              <a:t>108</a:t>
            </a:fld>
            <a:endParaRPr lang="en-US" altLang="en-US" dirty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AC9E2434-EBCC-4554-A08F-F2F156E525F1}" type="slidenum">
              <a:rPr lang="en-US" altLang="en-US" smtClean="0"/>
              <a:pPr defTabSz="913674"/>
              <a:t>109</a:t>
            </a:fld>
            <a:endParaRPr lang="en-US" altLang="en-US" dirty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766-EB1F-4E9E-9427-31D1D9FCA34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615F-0008-4C30-BD19-C8FC9BE80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766-EB1F-4E9E-9427-31D1D9FCA34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615F-0008-4C30-BD19-C8FC9BE80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766-EB1F-4E9E-9427-31D1D9FCA34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615F-0008-4C30-BD19-C8FC9BE80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766-EB1F-4E9E-9427-31D1D9FCA34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615F-0008-4C30-BD19-C8FC9BE80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766-EB1F-4E9E-9427-31D1D9FCA34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615F-0008-4C30-BD19-C8FC9BE80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766-EB1F-4E9E-9427-31D1D9FCA34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615F-0008-4C30-BD19-C8FC9BE80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766-EB1F-4E9E-9427-31D1D9FCA34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615F-0008-4C30-BD19-C8FC9BE80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766-EB1F-4E9E-9427-31D1D9FCA34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615F-0008-4C30-BD19-C8FC9BE80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766-EB1F-4E9E-9427-31D1D9FCA34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615F-0008-4C30-BD19-C8FC9BE80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766-EB1F-4E9E-9427-31D1D9FCA34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615F-0008-4C30-BD19-C8FC9BE80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766-EB1F-4E9E-9427-31D1D9FCA34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615F-0008-4C30-BD19-C8FC9BE80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60766-EB1F-4E9E-9427-31D1D9FCA34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2615F-0008-4C30-BD19-C8FC9BE80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300- 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79375"/>
            <a:ext cx="8224837" cy="571500"/>
          </a:xfrm>
        </p:spPr>
        <p:txBody>
          <a:bodyPr/>
          <a:lstStyle/>
          <a:p>
            <a:pPr eaLnBrk="1" hangingPunct="1"/>
            <a:r>
              <a:rPr lang="en-US" altLang="en-US" sz="2400"/>
              <a:t>Dynamic relocation using a relocation register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8863" y="1655763"/>
            <a:ext cx="3714750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3"/>
          <p:cNvSpPr txBox="1">
            <a:spLocks noChangeArrowheads="1"/>
          </p:cNvSpPr>
          <p:nvPr/>
        </p:nvSpPr>
        <p:spPr bwMode="auto">
          <a:xfrm>
            <a:off x="966788" y="1063625"/>
            <a:ext cx="3921125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itchFamily="-84" charset="0"/>
              </a:rPr>
              <a:t>Routine is not loaded until it is called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itchFamily="-84" charset="0"/>
              </a:rPr>
              <a:t>Better memory-space utilization; unused routine is never loaded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itchFamily="-84" charset="0"/>
              </a:rPr>
              <a:t>All routines kept on disk in relocatable load format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itchFamily="-84" charset="0"/>
              </a:rPr>
              <a:t>Useful when large amounts of code are needed to handle infrequently occurring cases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itchFamily="-84" charset="0"/>
              </a:rPr>
              <a:t>No special support from the operating system is required</a:t>
            </a:r>
          </a:p>
          <a:p>
            <a:pPr marL="1060450" lvl="1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400">
                <a:latin typeface="Helvetica" pitchFamily="-84" charset="0"/>
              </a:rPr>
              <a:t>Implemented through program design</a:t>
            </a:r>
          </a:p>
          <a:p>
            <a:pPr marL="1060450" lvl="1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400">
                <a:latin typeface="Helvetica" pitchFamily="-84" charset="0"/>
              </a:rPr>
              <a:t>OS can help by providing libraries to implement dynamic loading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Working-Set Model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979488"/>
            <a:ext cx="7573963" cy="4881562"/>
          </a:xfrm>
        </p:spPr>
        <p:txBody>
          <a:bodyPr/>
          <a:lstStyle/>
          <a:p>
            <a:r>
              <a:rPr lang="en-US" altLang="en-US" sz="1600" dirty="0">
                <a:sym typeface="Symbol" pitchFamily="18" charset="2"/>
              </a:rPr>
              <a:t>  working-set window  a fixed number of page references </a:t>
            </a:r>
            <a:br>
              <a:rPr lang="en-US" altLang="en-US" sz="1600" dirty="0">
                <a:sym typeface="Symbol" pitchFamily="18" charset="2"/>
              </a:rPr>
            </a:br>
            <a:r>
              <a:rPr lang="en-US" altLang="en-US" sz="1600" dirty="0">
                <a:sym typeface="Symbol" pitchFamily="18" charset="2"/>
              </a:rPr>
              <a:t>Example:  10,000 instructions</a:t>
            </a:r>
          </a:p>
          <a:p>
            <a:r>
              <a:rPr lang="en-US" altLang="en-US" sz="1600" i="1" dirty="0" err="1">
                <a:sym typeface="Symbol" pitchFamily="18" charset="2"/>
              </a:rPr>
              <a:t>WSS</a:t>
            </a:r>
            <a:r>
              <a:rPr lang="en-US" altLang="en-US" sz="1600" i="1" baseline="-25000" dirty="0" err="1">
                <a:sym typeface="Symbol" pitchFamily="18" charset="2"/>
              </a:rPr>
              <a:t>i</a:t>
            </a:r>
            <a:r>
              <a:rPr lang="en-US" altLang="en-US" sz="1600" dirty="0">
                <a:sym typeface="Symbol" pitchFamily="18" charset="2"/>
              </a:rPr>
              <a:t> (working set of Process </a:t>
            </a:r>
            <a:r>
              <a:rPr lang="en-US" altLang="en-US" sz="1600" i="1" dirty="0">
                <a:sym typeface="Symbol" pitchFamily="18" charset="2"/>
              </a:rPr>
              <a:t>P</a:t>
            </a:r>
            <a:r>
              <a:rPr lang="en-US" altLang="en-US" sz="1600" i="1" baseline="-25000" dirty="0">
                <a:sym typeface="Symbol" pitchFamily="18" charset="2"/>
              </a:rPr>
              <a:t>i</a:t>
            </a:r>
            <a:r>
              <a:rPr lang="en-US" altLang="en-US" sz="1600" dirty="0">
                <a:sym typeface="Symbol" pitchFamily="18" charset="2"/>
              </a:rPr>
              <a:t>) =</a:t>
            </a:r>
            <a:br>
              <a:rPr lang="en-US" altLang="en-US" sz="1600" dirty="0">
                <a:sym typeface="Symbol" pitchFamily="18" charset="2"/>
              </a:rPr>
            </a:br>
            <a:r>
              <a:rPr lang="en-US" altLang="en-US" sz="1600" dirty="0">
                <a:sym typeface="Symbol" pitchFamily="18" charset="2"/>
              </a:rPr>
              <a:t>total number of pages referenced in the most recent  (varies in time)</a:t>
            </a:r>
          </a:p>
          <a:p>
            <a:pPr lvl="1"/>
            <a:r>
              <a:rPr lang="en-US" altLang="en-US" sz="1600" dirty="0">
                <a:sym typeface="Symbol" pitchFamily="18" charset="2"/>
              </a:rPr>
              <a:t>if  too small will not encompass entire locality</a:t>
            </a:r>
          </a:p>
          <a:p>
            <a:pPr lvl="1"/>
            <a:r>
              <a:rPr lang="en-US" altLang="en-US" sz="1600" dirty="0">
                <a:sym typeface="Symbol" pitchFamily="18" charset="2"/>
              </a:rPr>
              <a:t>if  too large will encompass several localities</a:t>
            </a:r>
          </a:p>
          <a:p>
            <a:pPr lvl="1"/>
            <a:r>
              <a:rPr lang="en-US" altLang="en-US" sz="1600" dirty="0">
                <a:sym typeface="Symbol" pitchFamily="18" charset="2"/>
              </a:rPr>
              <a:t>if  =   will encompass entire program</a:t>
            </a:r>
          </a:p>
          <a:p>
            <a:r>
              <a:rPr lang="en-US" altLang="en-US" sz="1600" i="1" dirty="0">
                <a:sym typeface="Symbol" pitchFamily="18" charset="2"/>
              </a:rPr>
              <a:t>D</a:t>
            </a:r>
            <a:r>
              <a:rPr lang="en-US" altLang="en-US" sz="1600" dirty="0">
                <a:sym typeface="Symbol" pitchFamily="18" charset="2"/>
              </a:rPr>
              <a:t> =  </a:t>
            </a:r>
            <a:r>
              <a:rPr lang="en-US" altLang="en-US" sz="1600" i="1" dirty="0" err="1">
                <a:sym typeface="Symbol" pitchFamily="18" charset="2"/>
              </a:rPr>
              <a:t>WSS</a:t>
            </a:r>
            <a:r>
              <a:rPr lang="en-US" altLang="en-US" sz="1600" i="1" baseline="-25000" dirty="0" err="1">
                <a:sym typeface="Symbol" pitchFamily="18" charset="2"/>
              </a:rPr>
              <a:t>i</a:t>
            </a:r>
            <a:r>
              <a:rPr lang="en-US" altLang="en-US" sz="1600" dirty="0">
                <a:sym typeface="Symbol" pitchFamily="18" charset="2"/>
              </a:rPr>
              <a:t>  total demand frames </a:t>
            </a:r>
          </a:p>
          <a:p>
            <a:pPr lvl="1"/>
            <a:r>
              <a:rPr lang="en-US" altLang="en-US" sz="1600" dirty="0">
                <a:sym typeface="Symbol" pitchFamily="18" charset="2"/>
              </a:rPr>
              <a:t>Approximation of locality</a:t>
            </a:r>
          </a:p>
          <a:p>
            <a:r>
              <a:rPr lang="en-US" altLang="en-US" sz="1600" dirty="0">
                <a:sym typeface="Symbol" pitchFamily="18" charset="2"/>
              </a:rPr>
              <a:t>if </a:t>
            </a:r>
            <a:r>
              <a:rPr lang="en-US" altLang="en-US" sz="1600" i="1" dirty="0">
                <a:sym typeface="Symbol" pitchFamily="18" charset="2"/>
              </a:rPr>
              <a:t>D</a:t>
            </a:r>
            <a:r>
              <a:rPr lang="en-US" altLang="en-US" sz="1600" dirty="0">
                <a:sym typeface="Symbol" pitchFamily="18" charset="2"/>
              </a:rPr>
              <a:t> &gt; </a:t>
            </a:r>
            <a:r>
              <a:rPr lang="en-US" altLang="en-US" sz="1600" i="1" dirty="0">
                <a:sym typeface="Symbol" pitchFamily="18" charset="2"/>
              </a:rPr>
              <a:t>m (total number of available frames)</a:t>
            </a:r>
            <a:r>
              <a:rPr lang="en-US" altLang="en-US" sz="1600" dirty="0">
                <a:sym typeface="Symbol" pitchFamily="18" charset="2"/>
              </a:rPr>
              <a:t>  Thrashing</a:t>
            </a:r>
          </a:p>
          <a:p>
            <a:r>
              <a:rPr lang="en-US" altLang="en-US" sz="2000" dirty="0">
                <a:sym typeface="Symbol" pitchFamily="18" charset="2"/>
              </a:rPr>
              <a:t>Policy if </a:t>
            </a:r>
            <a:r>
              <a:rPr lang="en-US" altLang="en-US" sz="2000" i="1" dirty="0">
                <a:sym typeface="Symbol" pitchFamily="18" charset="2"/>
              </a:rPr>
              <a:t>D</a:t>
            </a:r>
            <a:r>
              <a:rPr lang="en-US" altLang="en-US" sz="2000" dirty="0">
                <a:sym typeface="Symbol" pitchFamily="18" charset="2"/>
              </a:rPr>
              <a:t> &gt; m, then suspend or swap out one of the processes 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1475" y="4546600"/>
            <a:ext cx="6707188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163513"/>
            <a:ext cx="77422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Keeping Track of the Working Set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19188"/>
            <a:ext cx="7743825" cy="528161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Approximate with interval timer + a reference bit</a:t>
            </a:r>
          </a:p>
          <a:p>
            <a:r>
              <a:rPr lang="en-US" altLang="en-US" dirty="0"/>
              <a:t>Example: </a:t>
            </a:r>
            <a:r>
              <a:rPr lang="en-US" altLang="en-US" dirty="0">
                <a:sym typeface="Symbol" pitchFamily="18" charset="2"/>
              </a:rPr>
              <a:t> = 10,000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Timer interrupts after every 5000 time units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Keep in memory 2 bits for each page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Whenever a timer interrupts copy and sets the values of all reference bits to 0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If one of the bits in memory = 1  page in working set</a:t>
            </a:r>
          </a:p>
          <a:p>
            <a:r>
              <a:rPr lang="en-US" altLang="en-US" dirty="0">
                <a:sym typeface="Symbol" pitchFamily="18" charset="2"/>
              </a:rPr>
              <a:t>Why is this not completely accurate?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We cannot tell where, within an interval of 5,000, a reference occurred 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We can reduce the uncertainty by increasing the number of history bits and the frequency of interrupts 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Improvement = 10 bits and interrupt every 1000 time units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However, the cost to service these more frequent interrupts will be correspondingly higher</a:t>
            </a:r>
          </a:p>
          <a:p>
            <a:pPr lvl="1"/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163513"/>
            <a:ext cx="7889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Page-Fault Frequency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049338"/>
            <a:ext cx="6604000" cy="166846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/>
              <a:t>More direct approach than WSS</a:t>
            </a:r>
          </a:p>
          <a:p>
            <a:r>
              <a:rPr lang="en-US" altLang="en-US"/>
              <a:t>Establish </a:t>
            </a:r>
            <a:r>
              <a:rPr lang="ja-JP" altLang="en-US"/>
              <a:t>“</a:t>
            </a:r>
            <a:r>
              <a:rPr lang="en-US" altLang="ja-JP"/>
              <a:t>acceptable</a:t>
            </a:r>
            <a:r>
              <a:rPr lang="ja-JP" altLang="en-US"/>
              <a:t>”</a:t>
            </a:r>
            <a:r>
              <a:rPr lang="en-US" altLang="ja-JP"/>
              <a:t> </a:t>
            </a:r>
            <a:r>
              <a:rPr lang="en-US" altLang="ja-JP" b="1">
                <a:solidFill>
                  <a:srgbClr val="3366FF"/>
                </a:solidFill>
              </a:rPr>
              <a:t>page-fault frequency </a:t>
            </a:r>
            <a:r>
              <a:rPr lang="en-US" altLang="ja-JP"/>
              <a:t>(</a:t>
            </a:r>
            <a:r>
              <a:rPr lang="en-US" altLang="ja-JP" b="1">
                <a:solidFill>
                  <a:srgbClr val="3366FF"/>
                </a:solidFill>
              </a:rPr>
              <a:t>PFF</a:t>
            </a:r>
            <a:r>
              <a:rPr lang="en-US" altLang="ja-JP"/>
              <a:t>)</a:t>
            </a:r>
            <a:r>
              <a:rPr lang="en-US" altLang="ja-JP" b="1">
                <a:solidFill>
                  <a:srgbClr val="3366FF"/>
                </a:solidFill>
              </a:rPr>
              <a:t> </a:t>
            </a:r>
            <a:r>
              <a:rPr lang="en-US" altLang="ja-JP"/>
              <a:t>rate and use local replacement policy</a:t>
            </a:r>
          </a:p>
          <a:p>
            <a:pPr lvl="1"/>
            <a:r>
              <a:rPr lang="en-US" altLang="en-US"/>
              <a:t>If actual rate too low, process loses frame</a:t>
            </a:r>
          </a:p>
          <a:p>
            <a:pPr lvl="1"/>
            <a:r>
              <a:rPr lang="en-US" altLang="en-US"/>
              <a:t>If actual rate too high, process gains frame</a:t>
            </a:r>
          </a:p>
        </p:txBody>
      </p:sp>
      <p:pic>
        <p:nvPicPr>
          <p:cNvPr id="58372" name="Picture 1" descr="9_2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0" y="2954338"/>
            <a:ext cx="5103813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063625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Working Sets and Page Fault Rates</a:t>
            </a:r>
          </a:p>
        </p:txBody>
      </p:sp>
      <p:pic>
        <p:nvPicPr>
          <p:cNvPr id="59395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3700" y="2684463"/>
            <a:ext cx="5802313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8050" y="1042988"/>
            <a:ext cx="7194550" cy="2071687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lIns="91435" tIns="45718" rIns="91435" bIns="45718"/>
          <a:lstStyle>
            <a:lvl1pPr marL="488950" indent="-4889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060450" indent="-40798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55098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0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203993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530475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318391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702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9013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324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Direct relationship between working set of a process and its page-fault rate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Working set changes over time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Peaks and valleys over time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Memory-Mapped Files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081088"/>
            <a:ext cx="7296150" cy="468471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Memory-mapped file I/O allows file I/O to be treated as routine memory access by </a:t>
            </a:r>
            <a:r>
              <a:rPr lang="en-US" altLang="en-US" b="1" dirty="0">
                <a:solidFill>
                  <a:srgbClr val="3366FF"/>
                </a:solidFill>
              </a:rPr>
              <a:t>mapping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 disk block to a page in memory</a:t>
            </a:r>
          </a:p>
          <a:p>
            <a:r>
              <a:rPr lang="en-US" altLang="en-US" dirty="0"/>
              <a:t>A file is initially read using demand paging</a:t>
            </a:r>
          </a:p>
          <a:p>
            <a:pPr lvl="1"/>
            <a:r>
              <a:rPr lang="en-US" altLang="en-US" dirty="0"/>
              <a:t>A page-sized portion of the file is read from the file system into a physical page</a:t>
            </a:r>
          </a:p>
          <a:p>
            <a:pPr lvl="1"/>
            <a:r>
              <a:rPr lang="en-US" altLang="en-US" dirty="0"/>
              <a:t>Subsequent reads/writes to/from the file are treated as ordinary memory accesses</a:t>
            </a:r>
          </a:p>
          <a:p>
            <a:r>
              <a:rPr lang="en-US" altLang="en-US" dirty="0"/>
              <a:t>Simplifies and speeds file access by driving file I/O through memory rather than </a:t>
            </a:r>
            <a:r>
              <a:rPr lang="en-US" altLang="en-US" dirty="0">
                <a:latin typeface="Courier New" pitchFamily="49" charset="0"/>
              </a:rPr>
              <a:t>read()</a:t>
            </a:r>
            <a:r>
              <a:rPr lang="en-US" altLang="en-US" dirty="0"/>
              <a:t>and</a:t>
            </a:r>
            <a:r>
              <a:rPr lang="en-US" altLang="en-US" dirty="0">
                <a:latin typeface="Courier New" pitchFamily="49" charset="0"/>
              </a:rPr>
              <a:t> write()</a:t>
            </a:r>
            <a:r>
              <a:rPr lang="en-US" altLang="en-US" dirty="0"/>
              <a:t> system calls</a:t>
            </a:r>
          </a:p>
          <a:p>
            <a:r>
              <a:rPr lang="en-US" altLang="en-US" dirty="0"/>
              <a:t>Also allows several processes to map the same file allowing the pages in memory to be shared</a:t>
            </a:r>
          </a:p>
          <a:p>
            <a:r>
              <a:rPr lang="en-US" altLang="en-US" dirty="0"/>
              <a:t>But when does written data make it to disk?</a:t>
            </a:r>
          </a:p>
          <a:p>
            <a:pPr lvl="1"/>
            <a:r>
              <a:rPr lang="en-US" altLang="en-US" dirty="0"/>
              <a:t>Periodically and / or at file </a:t>
            </a:r>
            <a:r>
              <a:rPr lang="en-US" altLang="en-US" dirty="0">
                <a:latin typeface="Courier New" pitchFamily="49" charset="0"/>
              </a:rPr>
              <a:t>close()</a:t>
            </a:r>
            <a:r>
              <a:rPr lang="en-US" altLang="en-US" dirty="0"/>
              <a:t> time</a:t>
            </a:r>
          </a:p>
          <a:p>
            <a:pPr lvl="1"/>
            <a:r>
              <a:rPr lang="en-US" altLang="en-US" dirty="0"/>
              <a:t>For example, when the pager scans for dirty pages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497013" y="138113"/>
            <a:ext cx="7431087" cy="576262"/>
          </a:xfrm>
        </p:spPr>
        <p:txBody>
          <a:bodyPr/>
          <a:lstStyle/>
          <a:p>
            <a:r>
              <a:rPr lang="en-US" altLang="en-US" sz="2800"/>
              <a:t>Memory-Mapped File Technique for all I/O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920750" y="1042988"/>
            <a:ext cx="7696200" cy="490061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/>
              <a:t>Some OSes  uses memory mapped files for standard I/O</a:t>
            </a:r>
          </a:p>
          <a:p>
            <a:r>
              <a:rPr lang="en-US" altLang="en-US"/>
              <a:t>Process can explicitly request memory mapping a file via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mmap()</a:t>
            </a:r>
            <a:r>
              <a:rPr lang="en-US" altLang="en-US"/>
              <a:t> system call</a:t>
            </a:r>
          </a:p>
          <a:p>
            <a:pPr lvl="1"/>
            <a:r>
              <a:rPr lang="en-US" altLang="en-US"/>
              <a:t>Now file mapped into process address space</a:t>
            </a:r>
          </a:p>
          <a:p>
            <a:r>
              <a:rPr lang="en-US" altLang="en-US"/>
              <a:t>For standard I/O (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open(), read(), write(), close()</a:t>
            </a:r>
            <a:r>
              <a:rPr lang="en-US" altLang="en-US"/>
              <a:t>), mmap anyway</a:t>
            </a:r>
          </a:p>
          <a:p>
            <a:pPr lvl="1"/>
            <a:r>
              <a:rPr lang="en-US" altLang="en-US"/>
              <a:t>But map file into kernel address space</a:t>
            </a:r>
          </a:p>
          <a:p>
            <a:pPr lvl="1"/>
            <a:r>
              <a:rPr lang="en-US" altLang="en-US"/>
              <a:t>Process still does read() and write()</a:t>
            </a:r>
          </a:p>
          <a:p>
            <a:pPr lvl="2"/>
            <a:r>
              <a:rPr lang="en-US" altLang="en-US"/>
              <a:t>Copies data to and from kernel space and user space</a:t>
            </a:r>
          </a:p>
          <a:p>
            <a:pPr lvl="1"/>
            <a:r>
              <a:rPr lang="en-US" altLang="en-US"/>
              <a:t>Uses efficient memory management subsystem</a:t>
            </a:r>
          </a:p>
          <a:p>
            <a:pPr lvl="2"/>
            <a:r>
              <a:rPr lang="en-US" altLang="en-US"/>
              <a:t>Avoids needing separate subsystem</a:t>
            </a:r>
          </a:p>
          <a:p>
            <a:r>
              <a:rPr lang="en-US" altLang="en-US"/>
              <a:t>COW can be used for read/write non-shared pages</a:t>
            </a:r>
          </a:p>
          <a:p>
            <a:r>
              <a:rPr lang="en-US" altLang="en-US"/>
              <a:t>Memory mapped files can be  used for shared memory (although again via separate system calls)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Memory Mapped Files</a:t>
            </a:r>
          </a:p>
        </p:txBody>
      </p:sp>
      <p:pic>
        <p:nvPicPr>
          <p:cNvPr id="62467" name="Picture 1" descr="9_22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173163"/>
            <a:ext cx="5149850" cy="46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03188"/>
            <a:ext cx="76581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Shared Memory via Memory-Mapped I/O</a:t>
            </a:r>
          </a:p>
        </p:txBody>
      </p:sp>
      <p:pic>
        <p:nvPicPr>
          <p:cNvPr id="63491" name="Picture 1" descr="9_23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1313" y="1320800"/>
            <a:ext cx="60706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1635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Allocating Kernel Memory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093788"/>
            <a:ext cx="7677150" cy="4530725"/>
          </a:xfrm>
        </p:spPr>
        <p:txBody>
          <a:bodyPr/>
          <a:lstStyle/>
          <a:p>
            <a:r>
              <a:rPr lang="en-US" altLang="en-US"/>
              <a:t>Treated differently from user memory</a:t>
            </a:r>
          </a:p>
          <a:p>
            <a:r>
              <a:rPr lang="en-US" altLang="en-US"/>
              <a:t>Often allocated from a free-memory pool</a:t>
            </a:r>
          </a:p>
          <a:p>
            <a:pPr lvl="1"/>
            <a:r>
              <a:rPr lang="en-US" altLang="en-US"/>
              <a:t>Kernel requests memory for structures of varying sizes</a:t>
            </a:r>
          </a:p>
          <a:p>
            <a:pPr lvl="1"/>
            <a:r>
              <a:rPr lang="en-US" altLang="en-US"/>
              <a:t>Some kernel memory needs to be contiguous</a:t>
            </a:r>
          </a:p>
          <a:p>
            <a:pPr lvl="2"/>
            <a:r>
              <a:rPr lang="en-US" altLang="en-US"/>
              <a:t>I.e. for device I/O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188913"/>
            <a:ext cx="7791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Other Considerations -- Prepaging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888" y="1104900"/>
            <a:ext cx="7427912" cy="490855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err="1"/>
              <a:t>Prepaging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To reduce the large number of page faults that occurs at process startup</a:t>
            </a:r>
          </a:p>
          <a:p>
            <a:pPr lvl="1"/>
            <a:r>
              <a:rPr lang="en-US" altLang="en-US" dirty="0" err="1"/>
              <a:t>Prepage</a:t>
            </a:r>
            <a:r>
              <a:rPr lang="en-US" altLang="en-US" dirty="0"/>
              <a:t> all or some of the pages a process will need, before they are referenced</a:t>
            </a:r>
          </a:p>
          <a:p>
            <a:pPr lvl="1"/>
            <a:r>
              <a:rPr lang="en-US" altLang="en-US" dirty="0"/>
              <a:t>But if </a:t>
            </a:r>
            <a:r>
              <a:rPr lang="en-US" altLang="en-US" dirty="0" err="1"/>
              <a:t>prepaged</a:t>
            </a:r>
            <a:r>
              <a:rPr lang="en-US" altLang="en-US" dirty="0"/>
              <a:t> pages are unused, I/O and memory was wasted</a:t>
            </a:r>
          </a:p>
          <a:p>
            <a:pPr lvl="1"/>
            <a:r>
              <a:rPr lang="en-US" altLang="en-US" dirty="0"/>
              <a:t>Assume </a:t>
            </a:r>
            <a:r>
              <a:rPr lang="en-US" altLang="en-US" i="1" dirty="0"/>
              <a:t>s</a:t>
            </a:r>
            <a:r>
              <a:rPr lang="en-US" altLang="en-US" dirty="0"/>
              <a:t> pages are </a:t>
            </a:r>
            <a:r>
              <a:rPr lang="en-US" altLang="en-US" dirty="0" err="1"/>
              <a:t>prepaged</a:t>
            </a:r>
            <a:r>
              <a:rPr lang="en-US" altLang="en-US" dirty="0"/>
              <a:t> and </a:t>
            </a:r>
            <a:r>
              <a:rPr lang="el-GR" altLang="en-US" i="1" dirty="0"/>
              <a:t>α</a:t>
            </a:r>
            <a:r>
              <a:rPr lang="en-US" altLang="en-US" i="1" dirty="0"/>
              <a:t> </a:t>
            </a:r>
            <a:r>
              <a:rPr lang="en-US" altLang="en-US" dirty="0"/>
              <a:t>of the pages is used</a:t>
            </a:r>
          </a:p>
          <a:p>
            <a:pPr lvl="2"/>
            <a:r>
              <a:rPr lang="en-US" altLang="en-US" dirty="0"/>
              <a:t>Is cost of </a:t>
            </a:r>
            <a:r>
              <a:rPr lang="en-US" altLang="en-US" b="1" i="1" dirty="0"/>
              <a:t>s * </a:t>
            </a:r>
            <a:r>
              <a:rPr lang="el-GR" altLang="en-US" b="1" i="1" dirty="0"/>
              <a:t>α</a:t>
            </a:r>
            <a:r>
              <a:rPr lang="en-US" altLang="en-US" b="1" i="1" dirty="0"/>
              <a:t>  </a:t>
            </a:r>
            <a:r>
              <a:rPr lang="en-US" altLang="en-US" dirty="0"/>
              <a:t>save pages faults &gt; or &lt; than the cost of </a:t>
            </a:r>
            <a:r>
              <a:rPr lang="en-US" altLang="en-US" dirty="0" err="1"/>
              <a:t>prepaging</a:t>
            </a:r>
            <a:r>
              <a:rPr lang="en-US" altLang="en-US" i="1" dirty="0"/>
              <a:t> </a:t>
            </a:r>
            <a:r>
              <a:rPr lang="en-US" altLang="en-US" b="1" i="1" dirty="0"/>
              <a:t>s * (1- </a:t>
            </a:r>
            <a:r>
              <a:rPr lang="el-GR" altLang="en-US" b="1" i="1" dirty="0"/>
              <a:t>α</a:t>
            </a:r>
            <a:r>
              <a:rPr lang="en-US" altLang="en-US" b="1" i="1" dirty="0"/>
              <a:t>) </a:t>
            </a:r>
            <a:r>
              <a:rPr lang="en-US" altLang="en-US" dirty="0"/>
              <a:t>unnecessary pages</a:t>
            </a:r>
            <a:r>
              <a:rPr lang="en-US" altLang="en-US" i="1" dirty="0"/>
              <a:t>?  </a:t>
            </a:r>
          </a:p>
          <a:p>
            <a:pPr lvl="2"/>
            <a:r>
              <a:rPr lang="el-GR" altLang="en-US" b="1" i="1" dirty="0"/>
              <a:t>α</a:t>
            </a:r>
            <a:r>
              <a:rPr lang="en-US" altLang="en-US" i="1" dirty="0"/>
              <a:t> </a:t>
            </a:r>
            <a:r>
              <a:rPr lang="en-US" altLang="en-US" dirty="0"/>
              <a:t>near zero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dirty="0" err="1">
                <a:sym typeface="Symbol" pitchFamily="18" charset="2"/>
              </a:rPr>
              <a:t>prepaging</a:t>
            </a:r>
            <a:r>
              <a:rPr lang="en-US" altLang="en-US" dirty="0">
                <a:sym typeface="Symbol" pitchFamily="18" charset="2"/>
              </a:rPr>
              <a:t> loses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Dynamic Linking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1062038"/>
            <a:ext cx="7116762" cy="46609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>
                <a:solidFill>
                  <a:srgbClr val="3366FF"/>
                </a:solidFill>
              </a:rPr>
              <a:t>Static linking </a:t>
            </a:r>
            <a:r>
              <a:rPr lang="en-US" altLang="en-US"/>
              <a:t>– system libraries and program code combined by the loader into the binary program image</a:t>
            </a:r>
          </a:p>
          <a:p>
            <a:r>
              <a:rPr lang="en-US" altLang="en-US"/>
              <a:t>Dynamic linking –linking postponed until execution time</a:t>
            </a:r>
            <a:endParaRPr lang="en-US" altLang="en-US" sz="800"/>
          </a:p>
          <a:p>
            <a:r>
              <a:rPr lang="en-US" altLang="en-US"/>
              <a:t>Small piece of code, </a:t>
            </a:r>
            <a:r>
              <a:rPr lang="en-US" altLang="en-US" b="1">
                <a:solidFill>
                  <a:srgbClr val="3366FF"/>
                </a:solidFill>
              </a:rPr>
              <a:t>stub</a:t>
            </a:r>
            <a:r>
              <a:rPr lang="en-US" altLang="en-US"/>
              <a:t>, used to locate the appropriate memory-resident library routine</a:t>
            </a:r>
            <a:endParaRPr lang="en-US" altLang="en-US" sz="800"/>
          </a:p>
          <a:p>
            <a:r>
              <a:rPr lang="en-US" altLang="en-US"/>
              <a:t>Stub replaces itself with the address of the routine, and executes the routine</a:t>
            </a:r>
            <a:endParaRPr lang="en-US" altLang="en-US" sz="800"/>
          </a:p>
          <a:p>
            <a:r>
              <a:rPr lang="en-US" altLang="en-US"/>
              <a:t>Operating system checks if routine is in processes</a:t>
            </a:r>
            <a:r>
              <a:rPr lang="ja-JP" altLang="en-US"/>
              <a:t>’</a:t>
            </a:r>
            <a:r>
              <a:rPr lang="en-US" altLang="ja-JP"/>
              <a:t> memory address</a:t>
            </a:r>
          </a:p>
          <a:p>
            <a:pPr lvl="1"/>
            <a:r>
              <a:rPr lang="en-US" altLang="en-US"/>
              <a:t>If not in address space, add to address space</a:t>
            </a:r>
            <a:endParaRPr lang="en-US" altLang="en-US" sz="800"/>
          </a:p>
          <a:p>
            <a:r>
              <a:rPr lang="en-US" altLang="en-US"/>
              <a:t>Dynamic linking is particularly useful for libraries</a:t>
            </a:r>
            <a:endParaRPr lang="en-US" altLang="en-US" sz="800"/>
          </a:p>
          <a:p>
            <a:r>
              <a:rPr lang="en-US" altLang="en-US"/>
              <a:t>System also known as </a:t>
            </a:r>
            <a:r>
              <a:rPr lang="en-US" altLang="en-US" b="1">
                <a:solidFill>
                  <a:srgbClr val="3366FF"/>
                </a:solidFill>
              </a:rPr>
              <a:t>shared libraries</a:t>
            </a:r>
          </a:p>
          <a:p>
            <a:r>
              <a:rPr lang="en-US" altLang="en-US">
                <a:solidFill>
                  <a:srgbClr val="000000"/>
                </a:solidFill>
              </a:rPr>
              <a:t>Consider applicability to patching system libraries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Versioning may be needed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A4A-F7CF-428F-9A19-AA4E9F97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0876-E0A1-4F42-AE1C-ECB37A29B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Concepts, Ninth Edition, A. </a:t>
            </a:r>
            <a:r>
              <a:rPr lang="en-US" dirty="0" err="1"/>
              <a:t>Silberschatz</a:t>
            </a:r>
            <a:r>
              <a:rPr lang="en-US" dirty="0"/>
              <a:t>, Peter Baer Galvin and G. Gagne.</a:t>
            </a:r>
          </a:p>
          <a:p>
            <a:pPr marL="0" indent="0">
              <a:buNone/>
            </a:pPr>
            <a:r>
              <a:rPr lang="en-US" dirty="0"/>
              <a:t>https://www.os-book.com/OS9/slide-dir/index.html</a:t>
            </a:r>
          </a:p>
        </p:txBody>
      </p:sp>
    </p:spTree>
    <p:extLst>
      <p:ext uri="{BB962C8B-B14F-4D97-AF65-F5344CB8AC3E}">
        <p14:creationId xmlns:p14="http://schemas.microsoft.com/office/powerpoint/2010/main" val="324337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190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Swapping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122363"/>
            <a:ext cx="7051675" cy="50673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A process can be </a:t>
            </a:r>
            <a:r>
              <a:rPr lang="en-US" altLang="en-US" b="1">
                <a:solidFill>
                  <a:srgbClr val="3366FF"/>
                </a:solidFill>
              </a:rPr>
              <a:t>swapped</a:t>
            </a:r>
            <a:r>
              <a:rPr lang="en-US" altLang="en-US"/>
              <a:t> temporarily out of memory to a backing store, and then brought back into memory for continued execution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Total physical memory space of processes can exceed physical memory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3366FF"/>
                </a:solidFill>
              </a:rPr>
              <a:t>Backing store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fast disk large enough to accommodate copies of all memory images for all users; must provide direct access to these memory images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3366FF"/>
                </a:solidFill>
              </a:rPr>
              <a:t>Roll out, roll in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swapping variant used for priority-based scheduling algorithms; lower-priority process is swapped out so higher-priority process can be loaded and executed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Major part of swap time is transfer time; total transfer time is directly proportional to the amount of memory swapped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System maintains a </a:t>
            </a:r>
            <a:r>
              <a:rPr lang="en-US" altLang="en-US" b="1">
                <a:solidFill>
                  <a:srgbClr val="3366FF"/>
                </a:solidFill>
              </a:rPr>
              <a:t>ready queue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of ready-to-run processes which have memory images on disk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Swapping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058863"/>
            <a:ext cx="7169150" cy="5067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Does the swapped out process need to swap back in to same physical addresses?</a:t>
            </a:r>
          </a:p>
          <a:p>
            <a:pPr>
              <a:lnSpc>
                <a:spcPct val="80000"/>
              </a:lnSpc>
            </a:pPr>
            <a:r>
              <a:rPr lang="en-US" altLang="en-US"/>
              <a:t>Depends on address binding method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Plus consider pending I/O to / from process memory space</a:t>
            </a:r>
          </a:p>
          <a:p>
            <a:pPr>
              <a:lnSpc>
                <a:spcPct val="80000"/>
              </a:lnSpc>
            </a:pPr>
            <a:r>
              <a:rPr lang="en-US" altLang="en-US"/>
              <a:t>Modified versions of swapping are found on many systems (i.e., UNIX, Linux, and Windows)</a:t>
            </a:r>
          </a:p>
          <a:p>
            <a:pPr lvl="1"/>
            <a:r>
              <a:rPr lang="en-US" altLang="en-US"/>
              <a:t>Swapping normally disabled</a:t>
            </a:r>
          </a:p>
          <a:p>
            <a:pPr lvl="1"/>
            <a:r>
              <a:rPr lang="en-US" altLang="en-US"/>
              <a:t>Started if more than threshold amount of memory allocated</a:t>
            </a:r>
          </a:p>
          <a:p>
            <a:pPr lvl="1"/>
            <a:r>
              <a:rPr lang="en-US" altLang="en-US"/>
              <a:t>Disabled again once memory demand reduced below threshold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182563"/>
            <a:ext cx="78692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Schematic View of Swapping</a:t>
            </a:r>
            <a:endParaRPr lang="en-US" altLang="en-US" sz="2400"/>
          </a:p>
        </p:txBody>
      </p:sp>
      <p:pic>
        <p:nvPicPr>
          <p:cNvPr id="18435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1213" y="1400175"/>
            <a:ext cx="509905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71588" y="166688"/>
            <a:ext cx="7635875" cy="576262"/>
          </a:xfrm>
        </p:spPr>
        <p:txBody>
          <a:bodyPr/>
          <a:lstStyle/>
          <a:p>
            <a:r>
              <a:rPr lang="en-US" altLang="en-US" sz="2800"/>
              <a:t>Context Switch Time including Swapping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69950" y="1112838"/>
            <a:ext cx="6950075" cy="475456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/>
              <a:t>If next processes to be put on CPU is not in memory, need to swap out a process and swap in target process</a:t>
            </a:r>
          </a:p>
          <a:p>
            <a:r>
              <a:rPr lang="en-US" altLang="en-US"/>
              <a:t>Context switch time can then be very high</a:t>
            </a:r>
          </a:p>
          <a:p>
            <a:r>
              <a:rPr lang="en-US" altLang="en-US"/>
              <a:t>100MB process swapping to hard disk with transfer rate of 50MB/sec</a:t>
            </a:r>
          </a:p>
          <a:p>
            <a:pPr lvl="1"/>
            <a:r>
              <a:rPr lang="en-US" altLang="en-US"/>
              <a:t>Swap out time of 2000 ms</a:t>
            </a:r>
          </a:p>
          <a:p>
            <a:pPr lvl="1"/>
            <a:r>
              <a:rPr lang="en-US" altLang="en-US"/>
              <a:t>Plus swap in of same sized process</a:t>
            </a:r>
          </a:p>
          <a:p>
            <a:pPr lvl="1"/>
            <a:r>
              <a:rPr lang="en-US" altLang="en-US"/>
              <a:t>Total context switch swapping component time of 4000ms (4 seconds)</a:t>
            </a:r>
          </a:p>
          <a:p>
            <a:r>
              <a:rPr lang="en-US" altLang="en-US"/>
              <a:t>Can reduce if reduce size of memory swapped – by knowing how much memory really being used</a:t>
            </a:r>
          </a:p>
          <a:p>
            <a:pPr lvl="1"/>
            <a:r>
              <a:rPr lang="en-US" altLang="en-US"/>
              <a:t>System calls to inform OS of memory use via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request_memory() </a:t>
            </a:r>
            <a:r>
              <a:rPr lang="en-US" altLang="en-US"/>
              <a:t>and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release_memory()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382713" y="166688"/>
            <a:ext cx="7635875" cy="576262"/>
          </a:xfrm>
        </p:spPr>
        <p:txBody>
          <a:bodyPr/>
          <a:lstStyle/>
          <a:p>
            <a:r>
              <a:rPr lang="en-US" altLang="en-US" sz="2800"/>
              <a:t>Context Switch Time and Swapping (Cont.)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06450" y="1160463"/>
            <a:ext cx="7343775" cy="47545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Other constraints as well on swapping</a:t>
            </a:r>
          </a:p>
          <a:p>
            <a:pPr lvl="1"/>
            <a:r>
              <a:rPr lang="en-US" altLang="en-US"/>
              <a:t>Pending I/O – can’t swap out as I/O would occur to wrong process</a:t>
            </a:r>
          </a:p>
          <a:p>
            <a:pPr lvl="1"/>
            <a:r>
              <a:rPr lang="en-US" altLang="en-US"/>
              <a:t>Or always transfer I/O to kernel space, then to I/O device</a:t>
            </a:r>
          </a:p>
          <a:p>
            <a:pPr lvl="2"/>
            <a:r>
              <a:rPr lang="en-US" altLang="en-US"/>
              <a:t>Known as </a:t>
            </a:r>
            <a:r>
              <a:rPr lang="en-US" altLang="en-US" b="1">
                <a:solidFill>
                  <a:srgbClr val="3366FF"/>
                </a:solidFill>
              </a:rPr>
              <a:t>double buffering</a:t>
            </a:r>
            <a:r>
              <a:rPr lang="en-US" altLang="en-US"/>
              <a:t>, adds overhead</a:t>
            </a:r>
          </a:p>
          <a:p>
            <a:r>
              <a:rPr lang="en-US" altLang="en-US"/>
              <a:t>Standard swapping not used in modern operating systems</a:t>
            </a:r>
          </a:p>
          <a:p>
            <a:pPr lvl="1"/>
            <a:r>
              <a:rPr lang="en-US" altLang="en-US"/>
              <a:t>But modified version common</a:t>
            </a:r>
          </a:p>
          <a:p>
            <a:pPr lvl="2"/>
            <a:r>
              <a:rPr lang="en-US" altLang="en-US"/>
              <a:t>Swap only when free memory extremely low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66775" y="166688"/>
            <a:ext cx="78200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Contiguous Allocation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5500" y="1077913"/>
            <a:ext cx="7262813" cy="49911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Main memory must support both OS and user processes</a:t>
            </a:r>
          </a:p>
          <a:p>
            <a:r>
              <a:rPr lang="en-US" altLang="en-US"/>
              <a:t>Limited resource, must allocate efficiently</a:t>
            </a:r>
          </a:p>
          <a:p>
            <a:r>
              <a:rPr lang="en-US" altLang="en-US"/>
              <a:t>Contiguous allocation is one early method</a:t>
            </a:r>
          </a:p>
          <a:p>
            <a:r>
              <a:rPr lang="en-US" altLang="en-US"/>
              <a:t>Main memory usually into two </a:t>
            </a:r>
            <a:r>
              <a:rPr lang="en-US" altLang="en-US" b="1">
                <a:solidFill>
                  <a:srgbClr val="0000FF"/>
                </a:solidFill>
              </a:rPr>
              <a:t>partitions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Resident operating system, usually held in low memory with interrupt vector</a:t>
            </a:r>
          </a:p>
          <a:p>
            <a:pPr lvl="1"/>
            <a:r>
              <a:rPr lang="en-US" altLang="en-US"/>
              <a:t>User processes then held in high memory</a:t>
            </a:r>
          </a:p>
          <a:p>
            <a:pPr lvl="1"/>
            <a:r>
              <a:rPr lang="en-US" altLang="en-US"/>
              <a:t>Each process contained in single contiguous section of memory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66775" y="166688"/>
            <a:ext cx="78200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Contiguous Allocation (Cont.)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9163" y="1093788"/>
            <a:ext cx="7262812" cy="49911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/>
              <a:t>Base register contains value of smallest physical address</a:t>
            </a:r>
          </a:p>
          <a:p>
            <a:pPr lvl="1"/>
            <a:r>
              <a:rPr lang="en-US" altLang="en-US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/>
              <a:t>MMU maps logical address </a:t>
            </a:r>
            <a:r>
              <a:rPr lang="en-US" altLang="en-US" i="1"/>
              <a:t>dynamically</a:t>
            </a:r>
          </a:p>
          <a:p>
            <a:pPr lvl="1"/>
            <a:r>
              <a:rPr lang="en-US" altLang="en-US"/>
              <a:t>Can then allow actions such as kernel code being </a:t>
            </a:r>
            <a:r>
              <a:rPr lang="en-US" altLang="en-US" b="1">
                <a:solidFill>
                  <a:srgbClr val="0000FF"/>
                </a:solidFill>
              </a:rPr>
              <a:t>transient </a:t>
            </a:r>
            <a:r>
              <a:rPr lang="en-US" altLang="en-US"/>
              <a:t>and kernel changing size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8442325" cy="576262"/>
          </a:xfrm>
        </p:spPr>
        <p:txBody>
          <a:bodyPr/>
          <a:lstStyle/>
          <a:p>
            <a:pPr eaLnBrk="1" hangingPunct="1"/>
            <a:r>
              <a:rPr lang="en-US" altLang="en-US" sz="2400"/>
              <a:t>Hardware Support for Relocation and Limit Registers</a:t>
            </a:r>
          </a:p>
        </p:txBody>
      </p:sp>
      <p:pic>
        <p:nvPicPr>
          <p:cNvPr id="24579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4675" y="1347788"/>
            <a:ext cx="5845175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0450" y="163513"/>
            <a:ext cx="67643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Background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63600" y="1250950"/>
            <a:ext cx="6578600" cy="44831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/>
              <a:t>Program must be brought (from disk)  into memory and placed within a process for it to be run</a:t>
            </a:r>
            <a:endParaRPr lang="en-US" altLang="en-US" sz="800"/>
          </a:p>
          <a:p>
            <a:r>
              <a:rPr lang="en-US" altLang="en-US"/>
              <a:t>Main memory and registers are only storage CPU can access directly</a:t>
            </a:r>
          </a:p>
          <a:p>
            <a:r>
              <a:rPr lang="en-US" altLang="en-US"/>
              <a:t>Memory unit only sees a stream of addresses + read requests, or address + data and write requests</a:t>
            </a:r>
            <a:endParaRPr lang="en-US" altLang="en-US" sz="800"/>
          </a:p>
          <a:p>
            <a:r>
              <a:rPr lang="en-US" altLang="en-US"/>
              <a:t>Register access in one CPU clock (or less)</a:t>
            </a:r>
            <a:endParaRPr lang="en-US" altLang="en-US" sz="800"/>
          </a:p>
          <a:p>
            <a:r>
              <a:rPr lang="en-US" altLang="en-US"/>
              <a:t>Main memory can take many cycles, causing a </a:t>
            </a:r>
            <a:r>
              <a:rPr lang="en-US" altLang="en-US" b="1">
                <a:solidFill>
                  <a:srgbClr val="3366FF"/>
                </a:solidFill>
              </a:rPr>
              <a:t>stall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Cache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sits between main memory and CPU registers</a:t>
            </a:r>
            <a:endParaRPr lang="en-US" altLang="en-US" sz="800"/>
          </a:p>
          <a:p>
            <a:r>
              <a:rPr lang="en-US" altLang="en-US"/>
              <a:t>Protection of memory required to ensure correct operation</a:t>
            </a:r>
          </a:p>
          <a:p>
            <a:pPr>
              <a:buFont typeface="Monotype Sorts" pitchFamily="-84" charset="2"/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98488"/>
            <a:ext cx="7740650" cy="615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Multiple-partition allocation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004888"/>
            <a:ext cx="7770813" cy="3262312"/>
          </a:xfrm>
        </p:spPr>
        <p:txBody>
          <a:bodyPr/>
          <a:lstStyle/>
          <a:p>
            <a:r>
              <a:rPr lang="en-US" altLang="en-US"/>
              <a:t>Multiple-partition allocation</a:t>
            </a:r>
          </a:p>
          <a:p>
            <a:pPr lvl="1"/>
            <a:r>
              <a:rPr lang="en-US" altLang="en-US" sz="1600"/>
              <a:t>Degree of multiprogramming limited by number of partitions</a:t>
            </a:r>
          </a:p>
          <a:p>
            <a:pPr lvl="1"/>
            <a:r>
              <a:rPr lang="en-US" altLang="en-US" sz="1600" b="1">
                <a:solidFill>
                  <a:srgbClr val="0000FF"/>
                </a:solidFill>
              </a:rPr>
              <a:t>Variable-partition </a:t>
            </a:r>
            <a:r>
              <a:rPr lang="en-US" altLang="en-US" sz="1600"/>
              <a:t>sizes for efficiency (sized to a given process’ needs)</a:t>
            </a:r>
          </a:p>
          <a:p>
            <a:pPr lvl="1"/>
            <a:r>
              <a:rPr lang="en-US" altLang="en-US" sz="1600" b="1">
                <a:solidFill>
                  <a:srgbClr val="0000FF"/>
                </a:solidFill>
              </a:rPr>
              <a:t>Hole</a:t>
            </a:r>
            <a:r>
              <a:rPr lang="en-US" altLang="en-US" sz="1600"/>
              <a:t> – block of available memory; holes of various size are scattered throughout memory</a:t>
            </a:r>
          </a:p>
          <a:p>
            <a:pPr lvl="1"/>
            <a:r>
              <a:rPr lang="en-US" altLang="en-US" sz="1600"/>
              <a:t>When a process arrives, it is allocated memory from a hole large enough to accommodate it</a:t>
            </a:r>
          </a:p>
          <a:p>
            <a:pPr lvl="1"/>
            <a:r>
              <a:rPr lang="en-US" altLang="en-US" sz="1600"/>
              <a:t>Process exiting frees its partition, adjacent free partitions combined</a:t>
            </a:r>
          </a:p>
          <a:p>
            <a:pPr lvl="1"/>
            <a:r>
              <a:rPr lang="en-US" altLang="en-US" sz="1600"/>
              <a:t>Operating system maintains information about:</a:t>
            </a:r>
            <a:br>
              <a:rPr lang="en-US" altLang="en-US" sz="1600"/>
            </a:br>
            <a:r>
              <a:rPr lang="en-US" altLang="en-US" sz="1600"/>
              <a:t>a) allocated partitions    b) free partitions (hole)</a:t>
            </a: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9538" y="4178300"/>
            <a:ext cx="6675437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198438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Dynamic Storage-Allocation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1709738"/>
            <a:ext cx="7062787" cy="36242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First-fit</a:t>
            </a:r>
            <a:r>
              <a:rPr lang="en-US" altLang="en-US"/>
              <a:t>:  Allocate the </a:t>
            </a:r>
            <a:r>
              <a:rPr lang="en-US" altLang="en-US" b="1" i="1"/>
              <a:t>first</a:t>
            </a:r>
            <a:r>
              <a:rPr lang="en-US" altLang="en-US"/>
              <a:t> hole that is big enough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Best-fit</a:t>
            </a:r>
            <a:r>
              <a:rPr lang="en-US" altLang="en-US"/>
              <a:t>:  Allocate the </a:t>
            </a:r>
            <a:r>
              <a:rPr lang="en-US" altLang="en-US" b="1" i="1"/>
              <a:t>smallest</a:t>
            </a:r>
            <a:r>
              <a:rPr lang="en-US" altLang="en-US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Produces the smallest leftover hole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Worst-fit</a:t>
            </a:r>
            <a:r>
              <a:rPr lang="en-US" altLang="en-US"/>
              <a:t>:  Allocate the </a:t>
            </a:r>
            <a:r>
              <a:rPr lang="en-US" altLang="en-US" b="1" i="1"/>
              <a:t>largest</a:t>
            </a:r>
            <a:r>
              <a:rPr lang="en-US" altLang="en-US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Produces the largest leftover hole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19163" y="1169988"/>
            <a:ext cx="6108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How to satisfy a request of size </a:t>
            </a:r>
            <a:r>
              <a:rPr lang="en-US" altLang="en-US" b="1" i="1">
                <a:latin typeface="Helvetica" pitchFamily="-84" charset="0"/>
              </a:rPr>
              <a:t>n</a:t>
            </a:r>
            <a:r>
              <a:rPr lang="en-US" altLang="en-US">
                <a:latin typeface="Helvetica" pitchFamily="-84" charset="0"/>
              </a:rPr>
              <a:t> from a list of free holes?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6163" y="4621213"/>
            <a:ext cx="7600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First-fit and best-fit better than worst-fit in terms of speed and storage utilization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5663" y="152400"/>
            <a:ext cx="783113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Fragmentation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0913" y="1114425"/>
            <a:ext cx="6770687" cy="49990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>
                <a:solidFill>
                  <a:srgbClr val="3366FF"/>
                </a:solidFill>
              </a:rPr>
              <a:t>External Fragmentation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total memory space exists to satisfy a request, but it is not contiguous</a:t>
            </a:r>
            <a:endParaRPr lang="en-US" altLang="en-US" b="1">
              <a:solidFill>
                <a:srgbClr val="3366FF"/>
              </a:solidFill>
            </a:endParaRPr>
          </a:p>
          <a:p>
            <a:r>
              <a:rPr lang="en-US" altLang="en-US" b="1">
                <a:solidFill>
                  <a:srgbClr val="3366FF"/>
                </a:solidFill>
              </a:rPr>
              <a:t>Internal Fragmentation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/>
              <a:t>First fit analysis reveals that given </a:t>
            </a:r>
            <a:r>
              <a:rPr lang="en-US" altLang="en-US" i="1"/>
              <a:t>N</a:t>
            </a:r>
            <a:r>
              <a:rPr lang="en-US" altLang="en-US"/>
              <a:t> blocks allocated, 0.5 </a:t>
            </a:r>
            <a:r>
              <a:rPr lang="en-US" altLang="en-US" i="1"/>
              <a:t>N</a:t>
            </a:r>
            <a:r>
              <a:rPr lang="en-US" altLang="en-US"/>
              <a:t> blocks lost to fragmentation</a:t>
            </a:r>
          </a:p>
          <a:p>
            <a:pPr lvl="1"/>
            <a:r>
              <a:rPr lang="en-US" altLang="en-US"/>
              <a:t>1/3 may be unusable -&gt; </a:t>
            </a:r>
            <a:r>
              <a:rPr lang="en-US" altLang="en-US" b="1">
                <a:solidFill>
                  <a:srgbClr val="3366FF"/>
                </a:solidFill>
              </a:rPr>
              <a:t>50-percent rule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Fragmentation (Cont.)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01700" y="1154113"/>
            <a:ext cx="6959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3366FF"/>
                </a:solidFill>
              </a:rPr>
              <a:t>compaction</a:t>
            </a:r>
          </a:p>
          <a:p>
            <a:pPr lvl="1"/>
            <a:r>
              <a:rPr lang="en-US" altLang="en-US" dirty="0"/>
              <a:t>Shuffle memory contents to place all free memory together in one large block</a:t>
            </a:r>
          </a:p>
          <a:p>
            <a:pPr lvl="1"/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</a:p>
          <a:p>
            <a:pPr lvl="1"/>
            <a:r>
              <a:rPr lang="en-US" altLang="en-US" dirty="0"/>
              <a:t>I/O problem</a:t>
            </a:r>
          </a:p>
          <a:p>
            <a:pPr lvl="2"/>
            <a:r>
              <a:rPr lang="en-US" altLang="en-US" dirty="0"/>
              <a:t>Latch job in memory while it is involved in I/O</a:t>
            </a:r>
          </a:p>
          <a:p>
            <a:pPr lvl="2"/>
            <a:r>
              <a:rPr lang="en-US" altLang="en-US" dirty="0"/>
              <a:t>Do I/O only into OS buffers</a:t>
            </a:r>
          </a:p>
          <a:p>
            <a:r>
              <a:rPr lang="en-US" altLang="en-US" dirty="0"/>
              <a:t>Now consider that backing store has same fragmentation problems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Segmentation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157288"/>
            <a:ext cx="7702550" cy="49403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dirty="0"/>
              <a:t>Memory-management scheme that supports user view of memory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dirty="0"/>
              <a:t>A program is a collection of segments</a:t>
            </a:r>
          </a:p>
          <a:p>
            <a:pPr lvl="1">
              <a:lnSpc>
                <a:spcPct val="90000"/>
              </a:lnSpc>
              <a:tabLst>
                <a:tab pos="1831975" algn="l"/>
              </a:tabLst>
            </a:pPr>
            <a:r>
              <a:rPr lang="en-US" altLang="en-US" dirty="0"/>
              <a:t>A segment is a logical unit such as: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dirty="0"/>
              <a:t>		main program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dirty="0"/>
              <a:t>		procedure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dirty="0"/>
              <a:t>		function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dirty="0"/>
              <a:t>		method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dirty="0"/>
              <a:t>		object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dirty="0"/>
              <a:t>		local variables, global variables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dirty="0"/>
              <a:t>		common block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dirty="0"/>
              <a:t>		stack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dirty="0"/>
              <a:t>		symbol table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dirty="0"/>
              <a:t>		arrays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User</a:t>
            </a:r>
            <a:r>
              <a:rPr lang="ja-JP" altLang="en-US"/>
              <a:t>’</a:t>
            </a:r>
            <a:r>
              <a:rPr lang="en-US" altLang="ja-JP"/>
              <a:t>s View of a Program</a:t>
            </a:r>
            <a:endParaRPr lang="en-US" altLang="en-US" sz="2400"/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6975" y="1233488"/>
            <a:ext cx="36957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36525"/>
            <a:ext cx="78009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Logical View of Segmentation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371600" y="1171575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905000" y="1857375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/>
            <a:r>
              <a:rPr lang="en-US" altLang="en-US">
                <a:latin typeface="Helvetica" pitchFamily="-84" charset="0"/>
              </a:rPr>
              <a:t>1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30003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/>
            <a:r>
              <a:rPr lang="en-US" altLang="en-US">
                <a:latin typeface="Helvetica" pitchFamily="-84" charset="0"/>
              </a:rPr>
              <a:t>3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200400" y="2466975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/>
            <a:r>
              <a:rPr lang="en-US" altLang="en-US">
                <a:latin typeface="Helvetica" pitchFamily="-84" charset="0"/>
              </a:rPr>
              <a:t>2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124200" y="3457575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/>
            <a:r>
              <a:rPr lang="en-US" altLang="en-US">
                <a:latin typeface="Helvetica" pitchFamily="-84" charset="0"/>
              </a:rPr>
              <a:t>4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638800" y="1171575"/>
            <a:ext cx="1143000" cy="3962400"/>
            <a:chOff x="3888" y="1056"/>
            <a:chExt cx="720" cy="2496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1766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767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1764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765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7" name="Text Box 15"/>
            <p:cNvSpPr txBox="1">
              <a:spLocks noChangeArrowheads="1"/>
            </p:cNvSpPr>
            <p:nvPr/>
          </p:nvSpPr>
          <p:spPr bwMode="auto">
            <a:xfrm>
              <a:off x="4125" y="11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1</a:t>
              </a: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4127" y="143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4</a:t>
              </a:r>
            </a:p>
          </p:txBody>
        </p:sp>
        <p:sp>
          <p:nvSpPr>
            <p:cNvPr id="31759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Text Box 20"/>
            <p:cNvSpPr txBox="1">
              <a:spLocks noChangeArrowheads="1"/>
            </p:cNvSpPr>
            <p:nvPr/>
          </p:nvSpPr>
          <p:spPr bwMode="auto">
            <a:xfrm>
              <a:off x="4127" y="242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2</a:t>
              </a: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127" y="288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3</a:t>
              </a:r>
            </a:p>
          </p:txBody>
        </p:sp>
      </p:grp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2016125" y="5254625"/>
            <a:ext cx="1377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user space </a:t>
            </a:r>
          </a:p>
        </p:txBody>
      </p:sp>
      <p:sp>
        <p:nvSpPr>
          <p:cNvPr id="31754" name="Text Box 23"/>
          <p:cNvSpPr txBox="1">
            <a:spLocks noChangeArrowheads="1"/>
          </p:cNvSpPr>
          <p:nvPr/>
        </p:nvSpPr>
        <p:spPr bwMode="auto">
          <a:xfrm>
            <a:off x="4870450" y="5254625"/>
            <a:ext cx="2597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physical memory space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75" y="166688"/>
            <a:ext cx="79089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Segmentation Architecture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093788"/>
            <a:ext cx="7246937" cy="5053012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1828800" algn="l"/>
                <a:tab pos="2855913" algn="ctr"/>
              </a:tabLst>
            </a:pPr>
            <a:r>
              <a:rPr lang="en-US" altLang="en-US"/>
              <a:t>Logical address consists of a two tuple: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r>
              <a:rPr lang="en-US" altLang="en-US"/>
              <a:t>		&lt;segment-number, offset&gt;,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endParaRPr lang="en-US" altLang="en-US" sz="80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b="1">
                <a:solidFill>
                  <a:srgbClr val="3366FF"/>
                </a:solidFill>
              </a:rPr>
              <a:t>Segment table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maps two-dimensional physical addresses; each table entry has: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b="1">
                <a:solidFill>
                  <a:srgbClr val="3366FF"/>
                </a:solidFill>
              </a:rPr>
              <a:t>base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contains the starting physical address where the segments reside in memory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b="1">
                <a:solidFill>
                  <a:srgbClr val="3366FF"/>
                </a:solidFill>
              </a:rPr>
              <a:t>limit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specifies the length of the segment</a:t>
            </a:r>
          </a:p>
          <a:p>
            <a:pPr lvl="1">
              <a:tabLst>
                <a:tab pos="1828800" algn="l"/>
                <a:tab pos="2855913" algn="ctr"/>
              </a:tabLst>
            </a:pPr>
            <a:endParaRPr lang="en-US" altLang="en-US" sz="80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b="1">
                <a:solidFill>
                  <a:srgbClr val="3366FF"/>
                </a:solidFill>
              </a:rPr>
              <a:t>Segment-table base register (STBR)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points to the segment table</a:t>
            </a:r>
            <a:r>
              <a:rPr lang="ja-JP" altLang="en-US"/>
              <a:t>’</a:t>
            </a:r>
            <a:r>
              <a:rPr lang="en-US" altLang="ja-JP"/>
              <a:t>s location in memory</a:t>
            </a:r>
          </a:p>
          <a:p>
            <a:pPr>
              <a:tabLst>
                <a:tab pos="1828800" algn="l"/>
                <a:tab pos="2855913" algn="ctr"/>
              </a:tabLst>
            </a:pPr>
            <a:endParaRPr lang="en-US" altLang="en-US" sz="80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b="1">
                <a:solidFill>
                  <a:srgbClr val="3366FF"/>
                </a:solidFill>
              </a:rPr>
              <a:t>Segment-table length register (STLR)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indicates number of segments used by a program;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r>
              <a:rPr lang="en-US" altLang="en-US"/>
              <a:t>	                  segment number </a:t>
            </a:r>
            <a:r>
              <a:rPr lang="en-US" altLang="en-US" b="1" i="1">
                <a:solidFill>
                  <a:srgbClr val="FF0000"/>
                </a:solidFill>
              </a:rPr>
              <a:t>s</a:t>
            </a:r>
            <a:r>
              <a:rPr lang="en-US" altLang="en-US"/>
              <a:t> is legal if </a:t>
            </a:r>
            <a:r>
              <a:rPr lang="en-US" altLang="en-US" b="1" i="1">
                <a:solidFill>
                  <a:srgbClr val="FF0000"/>
                </a:solidFill>
              </a:rPr>
              <a:t>s</a:t>
            </a:r>
            <a:r>
              <a:rPr lang="en-US" altLang="en-US"/>
              <a:t> &lt; </a:t>
            </a:r>
            <a:r>
              <a:rPr lang="en-US" altLang="en-US" b="1">
                <a:solidFill>
                  <a:srgbClr val="FF0000"/>
                </a:solidFill>
              </a:rPr>
              <a:t>STLR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14313"/>
            <a:ext cx="78295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Segmentation Architecture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62050"/>
            <a:ext cx="6775450" cy="446881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Protection</a:t>
            </a:r>
          </a:p>
          <a:p>
            <a:pPr lvl="1"/>
            <a:r>
              <a:rPr lang="en-US" altLang="en-US" dirty="0"/>
              <a:t>With each entry in segment table associate:</a:t>
            </a:r>
          </a:p>
          <a:p>
            <a:pPr lvl="2"/>
            <a:r>
              <a:rPr lang="en-US" altLang="en-US" dirty="0"/>
              <a:t>validation bit = 0 </a:t>
            </a:r>
            <a:r>
              <a:rPr lang="en-US" altLang="en-US" dirty="0">
                <a:sym typeface="Symbol" pitchFamily="18" charset="2"/>
              </a:rPr>
              <a:t> illegal segment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read/write/execute privileges</a:t>
            </a:r>
          </a:p>
          <a:p>
            <a:r>
              <a:rPr lang="en-US" altLang="en-US" dirty="0"/>
              <a:t>Protection bits associated with segments; code sharing occurs at segment level</a:t>
            </a:r>
          </a:p>
          <a:p>
            <a:r>
              <a:rPr lang="en-US" altLang="en-US" dirty="0"/>
              <a:t>Since segments vary in length, memory allocation is a dynamic storage-allocation problem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Segmentation Hardware</a:t>
            </a:r>
            <a:endParaRPr lang="en-US" altLang="en-US" sz="2400"/>
          </a:p>
        </p:txBody>
      </p:sp>
      <p:pic>
        <p:nvPicPr>
          <p:cNvPr id="34819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4700" y="1254125"/>
            <a:ext cx="5827713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112713"/>
            <a:ext cx="65595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Base and Limit Registers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995363"/>
            <a:ext cx="7351712" cy="44831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 pair of </a:t>
            </a:r>
            <a:r>
              <a:rPr lang="en-US" altLang="en-US" sz="2800" b="1" dirty="0">
                <a:solidFill>
                  <a:srgbClr val="3366FF"/>
                </a:solidFill>
              </a:rPr>
              <a:t>base</a:t>
            </a:r>
            <a:r>
              <a:rPr lang="en-US" altLang="en-US" sz="2800" dirty="0">
                <a:solidFill>
                  <a:srgbClr val="3366FF"/>
                </a:solidFill>
              </a:rPr>
              <a:t> </a:t>
            </a:r>
            <a:r>
              <a:rPr lang="en-US" altLang="en-US" sz="2800" dirty="0"/>
              <a:t>and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>
                <a:solidFill>
                  <a:srgbClr val="3366FF"/>
                </a:solidFill>
              </a:rPr>
              <a:t>limit</a:t>
            </a:r>
            <a:r>
              <a:rPr lang="en-US" altLang="en-US" sz="2800" dirty="0">
                <a:solidFill>
                  <a:srgbClr val="3366FF"/>
                </a:solidFill>
              </a:rPr>
              <a:t> </a:t>
            </a:r>
            <a:r>
              <a:rPr lang="en-US" altLang="en-US" sz="2800" b="1" dirty="0">
                <a:solidFill>
                  <a:srgbClr val="3366FF"/>
                </a:solidFill>
              </a:rPr>
              <a:t>registers</a:t>
            </a:r>
            <a:r>
              <a:rPr lang="en-US" altLang="en-US" sz="2800" dirty="0"/>
              <a:t> define the logical address space</a:t>
            </a:r>
          </a:p>
          <a:p>
            <a:r>
              <a:rPr lang="en-US" altLang="en-US" sz="2800" dirty="0"/>
              <a:t>CPU must check every memory access generated in user mode to be sure it is between base and limit for that user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251200"/>
            <a:ext cx="3273425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Paging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93763" y="1128713"/>
            <a:ext cx="7183437" cy="4767262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dirty="0"/>
              <a:t>Avoids external fragmentation</a:t>
            </a:r>
          </a:p>
          <a:p>
            <a:pPr lvl="1"/>
            <a:r>
              <a:rPr lang="en-US" altLang="en-US" dirty="0"/>
              <a:t>Avoids problem of varying sized memory chunks</a:t>
            </a:r>
            <a:endParaRPr lang="en-US" altLang="en-US" sz="800" dirty="0"/>
          </a:p>
          <a:p>
            <a:r>
              <a:rPr lang="en-US" altLang="en-US" dirty="0"/>
              <a:t>Divide physical memory into fixed-sized blocks called </a:t>
            </a:r>
            <a:r>
              <a:rPr lang="en-US" altLang="en-US" b="1" dirty="0">
                <a:solidFill>
                  <a:srgbClr val="3366FF"/>
                </a:solidFill>
              </a:rPr>
              <a:t>frames</a:t>
            </a:r>
            <a:endParaRPr lang="en-US" altLang="en-US" dirty="0">
              <a:solidFill>
                <a:srgbClr val="3366FF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2, between 512 bytes and 16 Mbytes</a:t>
            </a:r>
            <a:endParaRPr lang="en-US" altLang="en-US" sz="800" dirty="0"/>
          </a:p>
          <a:p>
            <a:r>
              <a:rPr lang="en-US" altLang="en-US" dirty="0"/>
              <a:t>Divide logical memory into blocks of same size called </a:t>
            </a:r>
            <a:r>
              <a:rPr lang="en-US" altLang="en-US" b="1" dirty="0">
                <a:solidFill>
                  <a:srgbClr val="3366FF"/>
                </a:solidFill>
              </a:rPr>
              <a:t>pages</a:t>
            </a:r>
            <a:endParaRPr lang="en-US" altLang="en-US" sz="800" b="1" dirty="0">
              <a:solidFill>
                <a:srgbClr val="3366FF"/>
              </a:solidFill>
            </a:endParaRPr>
          </a:p>
          <a:p>
            <a:r>
              <a:rPr lang="en-US" altLang="en-US" dirty="0"/>
              <a:t>Keep track of all free frames</a:t>
            </a:r>
            <a:endParaRPr lang="en-US" altLang="en-US" sz="800" dirty="0"/>
          </a:p>
          <a:p>
            <a:r>
              <a:rPr lang="en-US" altLang="en-US" dirty="0"/>
              <a:t>To run a program of size </a:t>
            </a: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pages, need to find </a:t>
            </a:r>
            <a:r>
              <a:rPr lang="en-US" altLang="en-US" b="1" i="1" dirty="0"/>
              <a:t>N</a:t>
            </a:r>
            <a:r>
              <a:rPr lang="en-US" altLang="en-US" dirty="0"/>
              <a:t> free frames and load program</a:t>
            </a:r>
            <a:endParaRPr lang="en-US" altLang="en-US" sz="800" dirty="0"/>
          </a:p>
          <a:p>
            <a:r>
              <a:rPr lang="en-US" altLang="en-US" dirty="0"/>
              <a:t>Set up a </a:t>
            </a:r>
            <a:r>
              <a:rPr lang="en-US" altLang="en-US" b="1" dirty="0">
                <a:solidFill>
                  <a:srgbClr val="3366FF"/>
                </a:solidFill>
              </a:rPr>
              <a:t>page table</a:t>
            </a:r>
            <a:r>
              <a:rPr lang="en-US" altLang="en-US" dirty="0"/>
              <a:t> to translate logical to physical addresses</a:t>
            </a:r>
            <a:endParaRPr lang="en-US" altLang="en-US" sz="800" dirty="0"/>
          </a:p>
          <a:p>
            <a:r>
              <a:rPr lang="en-US" altLang="en-US" dirty="0"/>
              <a:t>Backing store likewise split into pages</a:t>
            </a:r>
          </a:p>
          <a:p>
            <a:r>
              <a:rPr lang="en-US" altLang="en-US" dirty="0"/>
              <a:t>Still have Internal fragmentation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6138" y="152400"/>
            <a:ext cx="7840662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Address Translation Scheme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1375" y="1125538"/>
            <a:ext cx="7299325" cy="44831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Page number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3366FF"/>
                </a:solidFill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3366FF"/>
                </a:solidFill>
              </a:rPr>
              <a:t>page table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Page offset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3366FF"/>
                </a:solidFill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0363" y="3495675"/>
            <a:ext cx="33432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20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Paging Hardware</a:t>
            </a:r>
          </a:p>
        </p:txBody>
      </p:sp>
      <p:pic>
        <p:nvPicPr>
          <p:cNvPr id="37891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5763" y="1128713"/>
            <a:ext cx="62261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46150" y="46038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400"/>
              <a:t>Paging Model of Logical and  Physical Memory</a:t>
            </a:r>
          </a:p>
        </p:txBody>
      </p:sp>
      <p:pic>
        <p:nvPicPr>
          <p:cNvPr id="38915" name="Picture 10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1203325"/>
            <a:ext cx="4938712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87313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Paging Example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646238" y="5586413"/>
            <a:ext cx="60039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latin typeface="Helvetica" pitchFamily="-84" charset="0"/>
              </a:rPr>
              <a:t>n</a:t>
            </a:r>
            <a:r>
              <a:rPr lang="en-US" altLang="en-US" sz="1600">
                <a:latin typeface="Helvetica" pitchFamily="-84" charset="0"/>
              </a:rPr>
              <a:t>=2 and </a:t>
            </a:r>
            <a:r>
              <a:rPr lang="en-US" altLang="en-US" sz="1600" i="1">
                <a:latin typeface="Helvetica" pitchFamily="-84" charset="0"/>
              </a:rPr>
              <a:t>m</a:t>
            </a:r>
            <a:r>
              <a:rPr lang="en-US" altLang="en-US" sz="1600">
                <a:latin typeface="Helvetica" pitchFamily="-84" charset="0"/>
              </a:rPr>
              <a:t>=4   32-byte memory and 4-byte pages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5900" y="838201"/>
            <a:ext cx="3709376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88950" y="120650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Paging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931863" y="1138238"/>
            <a:ext cx="8337550" cy="4821237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Calculating internal fragmentation</a:t>
            </a:r>
          </a:p>
          <a:p>
            <a:pPr lvl="1"/>
            <a:r>
              <a:rPr lang="en-US" altLang="en-US"/>
              <a:t>Page size = 2,048 bytes</a:t>
            </a:r>
          </a:p>
          <a:p>
            <a:pPr lvl="1"/>
            <a:r>
              <a:rPr lang="en-US" altLang="en-US"/>
              <a:t>Process size = 72,766 bytes</a:t>
            </a:r>
          </a:p>
          <a:p>
            <a:pPr lvl="1"/>
            <a:r>
              <a:rPr lang="en-US" altLang="en-US"/>
              <a:t>35 pages + 1,086 bytes</a:t>
            </a:r>
          </a:p>
          <a:p>
            <a:pPr lvl="1"/>
            <a:r>
              <a:rPr lang="en-US" altLang="en-US"/>
              <a:t>Internal fragmentation of 2,048 - 1,086 = 962 bytes</a:t>
            </a:r>
          </a:p>
          <a:p>
            <a:pPr lvl="1"/>
            <a:r>
              <a:rPr lang="en-US" altLang="en-US"/>
              <a:t>Worst case fragmentation = 1 frame – 1 byte</a:t>
            </a:r>
          </a:p>
          <a:p>
            <a:pPr lvl="1"/>
            <a:r>
              <a:rPr lang="en-US" altLang="en-US"/>
              <a:t>On average fragmentation = 1 / 2 frame size</a:t>
            </a:r>
          </a:p>
          <a:p>
            <a:pPr lvl="1"/>
            <a:r>
              <a:rPr lang="en-US" altLang="en-US"/>
              <a:t>So small frame sizes desirable?</a:t>
            </a:r>
          </a:p>
          <a:p>
            <a:pPr lvl="1"/>
            <a:r>
              <a:rPr lang="en-US" altLang="en-US"/>
              <a:t>But each page table entry takes memory to track</a:t>
            </a:r>
          </a:p>
          <a:p>
            <a:pPr lvl="1"/>
            <a:r>
              <a:rPr lang="en-US" altLang="en-US"/>
              <a:t>Page sizes growing over time</a:t>
            </a:r>
          </a:p>
          <a:p>
            <a:pPr lvl="2"/>
            <a:r>
              <a:rPr lang="en-US" altLang="en-US"/>
              <a:t>Solaris supports two page sizes – 8 KB and 4 MB</a:t>
            </a:r>
          </a:p>
          <a:p>
            <a:r>
              <a:rPr lang="en-US" altLang="en-US"/>
              <a:t>Process view and physical memory now very different</a:t>
            </a:r>
          </a:p>
          <a:p>
            <a:r>
              <a:rPr lang="en-US" altLang="en-US"/>
              <a:t>By implementation process can only access its own memory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Free Frames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928813" y="5721350"/>
            <a:ext cx="1901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Before allocation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343525" y="5734050"/>
            <a:ext cx="171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After allocation</a:t>
            </a:r>
          </a:p>
        </p:txBody>
      </p:sp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25" y="1244600"/>
            <a:ext cx="5903913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Implementation of Page Table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146175"/>
            <a:ext cx="6797675" cy="46863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Page table is kept in main memory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Page-table base register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PTBR</a:t>
            </a:r>
            <a:r>
              <a:rPr lang="en-US" altLang="en-US"/>
              <a:t>)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points to the page table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Page-table length register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PTLR</a:t>
            </a:r>
            <a:r>
              <a:rPr lang="en-US" altLang="en-US"/>
              <a:t>)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indicates size of the page table</a:t>
            </a:r>
          </a:p>
          <a:p>
            <a:r>
              <a:rPr lang="en-US" altLang="en-US"/>
              <a:t>In this scheme every data/instruction access requires two memory accesses</a:t>
            </a:r>
          </a:p>
          <a:p>
            <a:pPr lvl="1"/>
            <a:r>
              <a:rPr lang="en-US" altLang="en-US"/>
              <a:t>One for the page table and one for the data / instruction</a:t>
            </a:r>
          </a:p>
          <a:p>
            <a:r>
              <a:rPr lang="en-US" altLang="en-US"/>
              <a:t>The two memory access problem can be solved by the use of a special fast-lookup hardware cache called </a:t>
            </a:r>
            <a:r>
              <a:rPr lang="en-US" altLang="en-US" b="1">
                <a:solidFill>
                  <a:srgbClr val="3366FF"/>
                </a:solidFill>
              </a:rPr>
              <a:t>associative memory </a:t>
            </a:r>
            <a:r>
              <a:rPr lang="en-US" altLang="en-US"/>
              <a:t>or </a:t>
            </a:r>
            <a:r>
              <a:rPr lang="en-US" altLang="en-US" b="1">
                <a:solidFill>
                  <a:srgbClr val="3366FF"/>
                </a:solidFill>
              </a:rPr>
              <a:t>translation look-aside buffers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TLBs</a:t>
            </a:r>
            <a:r>
              <a:rPr lang="en-US" altLang="en-US"/>
              <a:t>)</a:t>
            </a:r>
            <a:endParaRPr lang="en-US" altLang="en-US" b="1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Implementation of Page Table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146175"/>
            <a:ext cx="6924675" cy="46863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/>
              <a:t>Some TLBs store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address-space identifiers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ASIDs</a:t>
            </a:r>
            <a:r>
              <a:rPr lang="en-US" altLang="en-US"/>
              <a:t>)</a:t>
            </a:r>
            <a:r>
              <a:rPr lang="en-US" altLang="en-US" b="1">
                <a:solidFill>
                  <a:srgbClr val="3366FF"/>
                </a:solidFill>
              </a:rPr>
              <a:t> </a:t>
            </a:r>
            <a:r>
              <a:rPr lang="en-US" altLang="en-US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/>
              <a:t>Otherwise need to flush at every context switch</a:t>
            </a:r>
          </a:p>
          <a:p>
            <a:r>
              <a:rPr lang="en-US" altLang="en-US"/>
              <a:t>TLBs typically small (64 to 1,024 entries)</a:t>
            </a:r>
          </a:p>
          <a:p>
            <a:r>
              <a:rPr lang="en-US" altLang="en-US"/>
              <a:t>On a TLB miss, value is loaded into the TLB for faster access next time</a:t>
            </a:r>
          </a:p>
          <a:p>
            <a:pPr lvl="1"/>
            <a:r>
              <a:rPr lang="en-US" altLang="en-US"/>
              <a:t>Replacement policies must be considered</a:t>
            </a:r>
          </a:p>
          <a:p>
            <a:pPr lvl="1"/>
            <a:r>
              <a:rPr lang="en-US" altLang="en-US"/>
              <a:t>Some entries can be</a:t>
            </a:r>
            <a:r>
              <a:rPr lang="en-US" altLang="en-US" b="1">
                <a:solidFill>
                  <a:srgbClr val="3366FF"/>
                </a:solidFill>
              </a:rPr>
              <a:t> wired down </a:t>
            </a:r>
            <a:r>
              <a:rPr lang="en-US" altLang="en-US"/>
              <a:t>for permanent fast access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Associative Memory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03288" y="1211263"/>
            <a:ext cx="7351712" cy="44831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Associative memory – parallel search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Address translation (p, d)</a:t>
            </a:r>
          </a:p>
          <a:p>
            <a:pPr marL="627063" lvl="1"/>
            <a:r>
              <a:rPr lang="en-US" altLang="en-US" dirty="0"/>
              <a:t>If p is in associative register, get frame # out</a:t>
            </a:r>
          </a:p>
          <a:p>
            <a:pPr marL="627063" lvl="1"/>
            <a:r>
              <a:rPr lang="en-US" altLang="en-US" dirty="0"/>
              <a:t>Otherwise get frame # from page table in memory</a:t>
            </a:r>
          </a:p>
          <a:p>
            <a:pPr marL="627063" lvl="1"/>
            <a:endParaRPr lang="en-US" altLang="en-US" dirty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5475" y="1693863"/>
            <a:ext cx="29432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41388" y="153988"/>
            <a:ext cx="7745412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Hardware Address Protection</a:t>
            </a:r>
          </a:p>
        </p:txBody>
      </p:sp>
      <p:pic>
        <p:nvPicPr>
          <p:cNvPr id="8195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2790" b="-12790"/>
          <a:stretch>
            <a:fillRect/>
          </a:stretch>
        </p:blipFill>
        <p:spPr>
          <a:xfrm>
            <a:off x="1576388" y="1212850"/>
            <a:ext cx="6324600" cy="3482975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Paging Hardware With TLB</a:t>
            </a:r>
            <a:endParaRPr lang="en-US" altLang="en-US" sz="2400"/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1284288"/>
            <a:ext cx="5637213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084262"/>
            <a:ext cx="8013700" cy="56213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/>
              <a:t>Associative Lookup = </a:t>
            </a:r>
            <a:r>
              <a:rPr lang="en-US" altLang="en-US" dirty="0">
                <a:sym typeface="Symbol" pitchFamily="18" charset="2"/>
              </a:rPr>
              <a:t> time unit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itchFamily="18" charset="2"/>
              </a:rPr>
              <a:t>Can be &lt; 10% of memory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itchFamily="18" charset="2"/>
              </a:rPr>
              <a:t>Hit ratio = 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itchFamily="18" charset="2"/>
              </a:rPr>
              <a:t>Consider  = 80%,  = 20ns for TLB search, 100ns for memory access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Effective Access Time</a:t>
            </a:r>
            <a:r>
              <a:rPr lang="en-US" altLang="en-US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EAT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itchFamily="18" charset="2"/>
              </a:rPr>
              <a:t>[ (H)(TLB access time + mem access time) + (1-H)(TLB access + PT access + mem access)]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</a:pPr>
            <a:r>
              <a:rPr lang="en-US" altLang="en-US" dirty="0"/>
              <a:t>	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</a:pPr>
            <a:r>
              <a:rPr lang="en-US" altLang="en-US" dirty="0"/>
              <a:t>EAT = (1 + </a:t>
            </a:r>
            <a:r>
              <a:rPr lang="en-US" altLang="en-US" dirty="0">
                <a:sym typeface="Symbol" pitchFamily="18" charset="2"/>
              </a:rPr>
              <a:t>)  + (2 + )(1 – )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itchFamily="18" charset="2"/>
              </a:rPr>
              <a:t> = 2 +  – 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Consider  = 80%,  = 20ns for TLB search, 100ns for memory access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dirty="0"/>
              <a:t>Effective Access Time = (.8)(120) + (.2)(220) = 140 ns</a:t>
            </a: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itchFamily="18" charset="2"/>
              </a:rPr>
              <a:t>Consider more realistic hit ratio -&gt;   = 99%,  = 20ns for TLB search, 100ns for memory access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itchFamily="18" charset="2"/>
              </a:rPr>
              <a:t>EAT = 0.99 x 100 + 0.01 x 200 = 101ns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Memory Protection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73125" y="1157288"/>
            <a:ext cx="6937375" cy="446881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/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/>
              <a:t>Can also add more bits to indicate page execute-only, and so on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Valid-invalid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bit attached to each entry in the page table:</a:t>
            </a:r>
          </a:p>
          <a:p>
            <a:pPr lvl="1"/>
            <a:r>
              <a:rPr lang="ja-JP" altLang="en-US"/>
              <a:t>“</a:t>
            </a:r>
            <a:r>
              <a:rPr lang="en-US" altLang="ja-JP"/>
              <a:t>valid</a:t>
            </a:r>
            <a:r>
              <a:rPr lang="ja-JP" altLang="en-US"/>
              <a:t>”</a:t>
            </a:r>
            <a:r>
              <a:rPr lang="en-US" altLang="ja-JP"/>
              <a:t> indicates that the associated page is in the process</a:t>
            </a:r>
            <a:r>
              <a:rPr lang="ja-JP" altLang="en-US"/>
              <a:t>’</a:t>
            </a:r>
            <a:r>
              <a:rPr lang="en-US" altLang="ja-JP"/>
              <a:t> logical address space, and is thus a legal page</a:t>
            </a:r>
          </a:p>
          <a:p>
            <a:pPr lvl="1"/>
            <a:r>
              <a:rPr lang="ja-JP" altLang="en-US"/>
              <a:t>“</a:t>
            </a:r>
            <a:r>
              <a:rPr lang="en-US" altLang="ja-JP"/>
              <a:t>invalid</a:t>
            </a:r>
            <a:r>
              <a:rPr lang="ja-JP" altLang="en-US"/>
              <a:t>”</a:t>
            </a:r>
            <a:r>
              <a:rPr lang="en-US" altLang="ja-JP"/>
              <a:t> indicates that the page is not in the process</a:t>
            </a:r>
            <a:r>
              <a:rPr lang="ja-JP" altLang="en-US"/>
              <a:t>’</a:t>
            </a:r>
            <a:r>
              <a:rPr lang="en-US" altLang="ja-JP"/>
              <a:t> logical address space</a:t>
            </a:r>
          </a:p>
          <a:p>
            <a:pPr lvl="1"/>
            <a:r>
              <a:rPr lang="en-US" altLang="en-US"/>
              <a:t>Or use </a:t>
            </a:r>
            <a:r>
              <a:rPr lang="en-US" altLang="en-US" b="1">
                <a:solidFill>
                  <a:srgbClr val="3366FF"/>
                </a:solidFill>
              </a:rPr>
              <a:t>page-table length register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PTLR</a:t>
            </a:r>
            <a:r>
              <a:rPr lang="en-US" altLang="en-US"/>
              <a:t>)</a:t>
            </a:r>
          </a:p>
          <a:p>
            <a:r>
              <a:rPr lang="en-US" altLang="en-US"/>
              <a:t>Any violations result in a trap to the kernel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9738" y="-188913"/>
            <a:ext cx="7112000" cy="903288"/>
          </a:xfrm>
        </p:spPr>
        <p:txBody>
          <a:bodyPr/>
          <a:lstStyle/>
          <a:p>
            <a:pPr eaLnBrk="1" hangingPunct="1"/>
            <a:r>
              <a:rPr lang="en-US" altLang="en-US" sz="2800"/>
              <a:t>Valid (v) or Invalid (i) Bit In A Page Table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0" y="1252538"/>
            <a:ext cx="50990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Shared Pages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141413"/>
            <a:ext cx="6950075" cy="44831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>
                <a:solidFill>
                  <a:srgbClr val="3366FF"/>
                </a:solidFill>
              </a:rPr>
              <a:t>Shared code</a:t>
            </a:r>
          </a:p>
          <a:p>
            <a:pPr lvl="1"/>
            <a:r>
              <a:rPr lang="en-US" altLang="en-US"/>
              <a:t>One copy of read-only (</a:t>
            </a:r>
            <a:r>
              <a:rPr lang="en-US" altLang="en-US" b="1">
                <a:solidFill>
                  <a:srgbClr val="3366FF"/>
                </a:solidFill>
              </a:rPr>
              <a:t>reentrant</a:t>
            </a:r>
            <a:r>
              <a:rPr lang="en-US" altLang="en-US"/>
              <a:t>) code shared among processes (i.e., text editors, compilers, window systems)</a:t>
            </a:r>
          </a:p>
          <a:p>
            <a:pPr lvl="1"/>
            <a:r>
              <a:rPr lang="en-US" altLang="en-US"/>
              <a:t>Similar to multiple threads sharing the same process space</a:t>
            </a:r>
          </a:p>
          <a:p>
            <a:pPr lvl="1"/>
            <a:r>
              <a:rPr lang="en-US" altLang="en-US"/>
              <a:t>Also useful for interprocess communication if sharing of read-write pages is allowed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Private code and data</a:t>
            </a:r>
            <a:r>
              <a:rPr lang="en-US" altLang="en-US">
                <a:solidFill>
                  <a:srgbClr val="3366FF"/>
                </a:solidFill>
              </a:rPr>
              <a:t> </a:t>
            </a:r>
          </a:p>
          <a:p>
            <a:pPr lvl="1"/>
            <a:r>
              <a:rPr lang="en-US" altLang="en-US"/>
              <a:t>Each process keeps a separate copy of the code and data</a:t>
            </a:r>
          </a:p>
          <a:p>
            <a:pPr lvl="1"/>
            <a:r>
              <a:rPr lang="en-US" altLang="en-US"/>
              <a:t>The pages for the private code and data can appear anywhere in the logical address space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98438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Shared Pages Example</a:t>
            </a:r>
            <a:endParaRPr lang="en-US" altLang="en-US" sz="2400"/>
          </a:p>
        </p:txBody>
      </p:sp>
      <p:pic>
        <p:nvPicPr>
          <p:cNvPr id="51203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2963" y="1104900"/>
            <a:ext cx="4860925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Structure of the Page Table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141413"/>
            <a:ext cx="7119938" cy="44831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Memory structures for paging can get huge using straight-forward methods</a:t>
            </a:r>
          </a:p>
          <a:p>
            <a:pPr lvl="1"/>
            <a:r>
              <a:rPr lang="en-US" altLang="en-US"/>
              <a:t>Consider a 32-bit logical address space as on modern computers</a:t>
            </a:r>
          </a:p>
          <a:p>
            <a:pPr lvl="1"/>
            <a:r>
              <a:rPr lang="en-US" altLang="en-US"/>
              <a:t>Page size of 4 KB (2</a:t>
            </a:r>
            <a:r>
              <a:rPr lang="en-US" altLang="en-US" baseline="30000"/>
              <a:t>12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Page table would have 1 million entries (2</a:t>
            </a:r>
            <a:r>
              <a:rPr lang="en-US" altLang="en-US" baseline="30000"/>
              <a:t>32</a:t>
            </a:r>
            <a:r>
              <a:rPr lang="en-US" altLang="en-US"/>
              <a:t> / 2</a:t>
            </a:r>
            <a:r>
              <a:rPr lang="en-US" altLang="en-US" baseline="30000"/>
              <a:t>12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If each entry is 4 bytes -&gt; 4 MB of physical address space / memory for page table alone</a:t>
            </a:r>
          </a:p>
          <a:p>
            <a:pPr lvl="2"/>
            <a:r>
              <a:rPr lang="en-US" altLang="en-US"/>
              <a:t>That amount of memory used to cost a lot</a:t>
            </a:r>
          </a:p>
          <a:p>
            <a:pPr lvl="2"/>
            <a:r>
              <a:rPr lang="en-US" altLang="en-US"/>
              <a:t>Don</a:t>
            </a:r>
            <a:r>
              <a:rPr lang="ja-JP" altLang="en-US"/>
              <a:t>’</a:t>
            </a:r>
            <a:r>
              <a:rPr lang="en-US" altLang="ja-JP"/>
              <a:t>t want to allocate that contiguously in main memory</a:t>
            </a:r>
            <a:endParaRPr lang="en-US" altLang="en-US"/>
          </a:p>
          <a:p>
            <a:r>
              <a:rPr lang="en-US" altLang="en-US"/>
              <a:t>Hierarchical Paging</a:t>
            </a:r>
          </a:p>
          <a:p>
            <a:r>
              <a:rPr lang="en-US" altLang="en-US"/>
              <a:t>Hashed Page Tables</a:t>
            </a:r>
          </a:p>
          <a:p>
            <a:r>
              <a:rPr lang="en-US" altLang="en-US"/>
              <a:t>Inverted Page Tables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Hierarchical Page Tables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89038"/>
            <a:ext cx="5980112" cy="4483100"/>
          </a:xfrm>
        </p:spPr>
        <p:txBody>
          <a:bodyPr/>
          <a:lstStyle/>
          <a:p>
            <a:r>
              <a:rPr lang="en-US" altLang="en-US"/>
              <a:t>Break up the logical address space into multiple page tables</a:t>
            </a:r>
          </a:p>
          <a:p>
            <a:r>
              <a:rPr lang="en-US" altLang="en-US"/>
              <a:t>A simple technique is a two-level page table</a:t>
            </a:r>
          </a:p>
          <a:p>
            <a:r>
              <a:rPr lang="en-US" altLang="en-US"/>
              <a:t>We then page the page table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Two-Level Page-Table Scheme</a:t>
            </a:r>
            <a:endParaRPr lang="en-US" altLang="en-US" sz="2400"/>
          </a:p>
        </p:txBody>
      </p:sp>
      <p:pic>
        <p:nvPicPr>
          <p:cNvPr id="54275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1875" y="1268413"/>
            <a:ext cx="424815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5675" y="152400"/>
            <a:ext cx="77628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Two-Level Paging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85850"/>
            <a:ext cx="7807325" cy="54673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logical address (on 32-bit machine with 1K page size) is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page number consisting of 22 bits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page offset consisting of 10 bits</a:t>
            </a:r>
          </a:p>
          <a:p>
            <a:pPr marL="627063"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Since the page table is paged, the page number is further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12-bit page number 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10-bit page offset</a:t>
            </a:r>
          </a:p>
          <a:p>
            <a:pPr marL="627063"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Thus, a logical address is as follows:</a:t>
            </a:r>
            <a:br>
              <a:rPr lang="en-US" altLang="en-US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where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1</a:t>
            </a:r>
            <a:r>
              <a:rPr lang="en-US" altLang="en-US" dirty="0"/>
              <a:t> is an index into the outer page table, and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3366FF"/>
                </a:solidFill>
              </a:rPr>
              <a:t>forward-mapped page table</a:t>
            </a:r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0613" y="3973513"/>
            <a:ext cx="3159125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Address Binding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19150" y="1144588"/>
            <a:ext cx="7448550" cy="4926012"/>
          </a:xfrm>
        </p:spPr>
        <p:txBody>
          <a:bodyPr>
            <a:noAutofit/>
          </a:bodyPr>
          <a:lstStyle/>
          <a:p>
            <a:r>
              <a:rPr kumimoji="0" lang="en-US" altLang="en-US" sz="2000" dirty="0"/>
              <a:t>Programs on disk, ready to be brought into memory to execute form an </a:t>
            </a:r>
            <a:r>
              <a:rPr kumimoji="0" lang="en-US" altLang="en-US" sz="2000" b="1" dirty="0">
                <a:solidFill>
                  <a:srgbClr val="0000FF"/>
                </a:solidFill>
              </a:rPr>
              <a:t>input queue</a:t>
            </a:r>
          </a:p>
          <a:p>
            <a:pPr lvl="1"/>
            <a:r>
              <a:rPr kumimoji="0" lang="en-US" altLang="en-US" sz="2000" dirty="0"/>
              <a:t>Without support, must be loaded into address 0000</a:t>
            </a:r>
          </a:p>
          <a:p>
            <a:r>
              <a:rPr kumimoji="0" lang="en-US" altLang="en-US" sz="2000" dirty="0"/>
              <a:t>Inconvenient to have first user process physical address always at 0000 </a:t>
            </a:r>
          </a:p>
          <a:p>
            <a:r>
              <a:rPr kumimoji="0" lang="en-US" altLang="en-US" sz="2000" dirty="0"/>
              <a:t>Further, addresses represented in different ways at different stages of a program</a:t>
            </a:r>
            <a:r>
              <a:rPr kumimoji="0" lang="ja-JP" altLang="en-US" sz="2000"/>
              <a:t>’</a:t>
            </a:r>
            <a:r>
              <a:rPr kumimoji="0" lang="en-US" altLang="ja-JP" sz="2000" dirty="0"/>
              <a:t>s life</a:t>
            </a:r>
          </a:p>
          <a:p>
            <a:pPr lvl="1"/>
            <a:r>
              <a:rPr kumimoji="0" lang="en-US" altLang="en-US" sz="2000" dirty="0"/>
              <a:t>Source code addresses usually symbolic</a:t>
            </a:r>
          </a:p>
          <a:p>
            <a:pPr lvl="1"/>
            <a:r>
              <a:rPr kumimoji="0" lang="en-US" altLang="en-US" sz="2000" dirty="0"/>
              <a:t>Compiled code addresses </a:t>
            </a:r>
            <a:r>
              <a:rPr kumimoji="0" lang="en-US" altLang="en-US" sz="2000" b="1" dirty="0">
                <a:solidFill>
                  <a:srgbClr val="0000FF"/>
                </a:solidFill>
              </a:rPr>
              <a:t>bind </a:t>
            </a:r>
            <a:r>
              <a:rPr kumimoji="0" lang="en-US" altLang="en-US" sz="2000" dirty="0"/>
              <a:t>to </a:t>
            </a:r>
            <a:r>
              <a:rPr kumimoji="0" lang="en-US" altLang="en-US" sz="2000" dirty="0" err="1"/>
              <a:t>relocatable</a:t>
            </a:r>
            <a:r>
              <a:rPr kumimoji="0" lang="en-US" altLang="en-US" sz="2000" dirty="0"/>
              <a:t> addresses</a:t>
            </a:r>
          </a:p>
          <a:p>
            <a:pPr lvl="2"/>
            <a:r>
              <a:rPr kumimoji="0" lang="en-US" altLang="en-US" sz="2000" dirty="0"/>
              <a:t>i.e. </a:t>
            </a:r>
            <a:r>
              <a:rPr kumimoji="0" lang="ja-JP" altLang="en-US" sz="2000"/>
              <a:t>“</a:t>
            </a:r>
            <a:r>
              <a:rPr kumimoji="0" lang="en-US" altLang="ja-JP" sz="2000" dirty="0"/>
              <a:t>14 bytes from beginning of this module</a:t>
            </a:r>
            <a:r>
              <a:rPr kumimoji="0" lang="ja-JP" altLang="en-US" sz="2000"/>
              <a:t>”</a:t>
            </a:r>
            <a:endParaRPr kumimoji="0" lang="en-US" altLang="ja-JP" sz="2000" dirty="0"/>
          </a:p>
          <a:p>
            <a:pPr lvl="1"/>
            <a:r>
              <a:rPr kumimoji="0" lang="en-US" altLang="en-US" sz="2000" dirty="0"/>
              <a:t>Linker or loader will bind </a:t>
            </a:r>
            <a:r>
              <a:rPr kumimoji="0" lang="en-US" altLang="en-US" sz="2000" dirty="0" err="1"/>
              <a:t>relocatable</a:t>
            </a:r>
            <a:r>
              <a:rPr kumimoji="0" lang="en-US" altLang="en-US" sz="2000" dirty="0"/>
              <a:t> addresses to absolute addresses</a:t>
            </a:r>
          </a:p>
          <a:p>
            <a:pPr lvl="2"/>
            <a:r>
              <a:rPr kumimoji="0" lang="en-US" altLang="en-US" sz="2000" dirty="0"/>
              <a:t>i.e. 74014</a:t>
            </a:r>
          </a:p>
          <a:p>
            <a:pPr lvl="1"/>
            <a:r>
              <a:rPr kumimoji="0" lang="en-US" altLang="en-US" sz="2000" dirty="0"/>
              <a:t>Each binding maps one address space to another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28713" y="152400"/>
            <a:ext cx="755808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Address-Translation Scheme</a:t>
            </a:r>
            <a:endParaRPr lang="en-US" altLang="en-US" sz="240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7013" y="1258888"/>
            <a:ext cx="6389687" cy="26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536575" y="16668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06450" y="1201738"/>
            <a:ext cx="8116888" cy="565626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en-US" dirty="0"/>
              <a:t>Even two-level paging scheme not sufficient</a:t>
            </a:r>
          </a:p>
          <a:p>
            <a:pPr>
              <a:defRPr/>
            </a:pPr>
            <a:r>
              <a:rPr lang="en-US" altLang="en-US" dirty="0"/>
              <a:t>If page size is 4 KB (2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>
              <a:defRPr/>
            </a:pPr>
            <a:r>
              <a:rPr lang="en-US" altLang="en-US" dirty="0"/>
              <a:t>Then page table has 2</a:t>
            </a:r>
            <a:r>
              <a:rPr lang="en-US" altLang="en-US" baseline="30000" dirty="0"/>
              <a:t>52</a:t>
            </a:r>
            <a:r>
              <a:rPr lang="en-US" altLang="en-US" dirty="0"/>
              <a:t> entries</a:t>
            </a:r>
          </a:p>
          <a:p>
            <a:pPr lvl="1">
              <a:defRPr/>
            </a:pPr>
            <a:r>
              <a:rPr lang="en-US" altLang="en-US" dirty="0"/>
              <a:t>If two level scheme, inner page tables could be 2</a:t>
            </a:r>
            <a:r>
              <a:rPr lang="en-US" altLang="en-US" baseline="30000" dirty="0"/>
              <a:t>10</a:t>
            </a:r>
            <a:r>
              <a:rPr lang="en-US" altLang="en-US" dirty="0"/>
              <a:t> 4-byte entries</a:t>
            </a:r>
          </a:p>
          <a:p>
            <a:pPr lvl="1">
              <a:defRPr/>
            </a:pPr>
            <a:r>
              <a:rPr lang="en-US" altLang="en-US" dirty="0"/>
              <a:t>Address would look like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Outer page table has 2</a:t>
            </a:r>
            <a:r>
              <a:rPr lang="en-US" altLang="en-US" baseline="30000" dirty="0"/>
              <a:t>42</a:t>
            </a:r>
            <a:r>
              <a:rPr lang="en-US" altLang="en-US" dirty="0"/>
              <a:t> entries or 2</a:t>
            </a:r>
            <a:r>
              <a:rPr lang="en-US" altLang="en-US" baseline="30000" dirty="0"/>
              <a:t>44</a:t>
            </a:r>
            <a:r>
              <a:rPr lang="en-US" altLang="en-US" dirty="0"/>
              <a:t> bytes</a:t>
            </a:r>
          </a:p>
          <a:p>
            <a:pPr lvl="1">
              <a:defRPr/>
            </a:pPr>
            <a:r>
              <a:rPr lang="en-US" altLang="en-US" dirty="0"/>
              <a:t>One solution is to add a 2</a:t>
            </a:r>
            <a:r>
              <a:rPr lang="en-US" altLang="en-US" baseline="30000" dirty="0"/>
              <a:t>nd</a:t>
            </a:r>
            <a:r>
              <a:rPr lang="en-US" altLang="en-US" dirty="0"/>
              <a:t> outer page table</a:t>
            </a:r>
          </a:p>
          <a:p>
            <a:pPr lvl="1">
              <a:defRPr/>
            </a:pPr>
            <a:r>
              <a:rPr lang="en-US" altLang="en-US" dirty="0"/>
              <a:t>But in the following example the 2</a:t>
            </a:r>
            <a:r>
              <a:rPr lang="en-US" altLang="en-US" baseline="30000" dirty="0"/>
              <a:t>nd</a:t>
            </a:r>
            <a:r>
              <a:rPr lang="en-US" altLang="en-US" dirty="0"/>
              <a:t> outer page table is still 2</a:t>
            </a:r>
            <a:r>
              <a:rPr lang="en-US" altLang="en-US" baseline="30000" dirty="0"/>
              <a:t>34</a:t>
            </a:r>
            <a:r>
              <a:rPr lang="en-US" altLang="en-US" dirty="0"/>
              <a:t> bytes in size</a:t>
            </a:r>
          </a:p>
          <a:p>
            <a:pPr lvl="2">
              <a:defRPr/>
            </a:pPr>
            <a:r>
              <a:rPr lang="en-US" altLang="en-US" dirty="0"/>
              <a:t>And possibly 4 memory access to get to one physical memory location</a:t>
            </a:r>
          </a:p>
          <a:p>
            <a:pPr lvl="1">
              <a:defRPr/>
            </a:pPr>
            <a:endParaRPr lang="en-US" altLang="en-US" dirty="0"/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429000"/>
            <a:ext cx="324643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214313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Three-level Paging Scheme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0" y="1293813"/>
            <a:ext cx="524192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1400" y="3130550"/>
            <a:ext cx="54864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166688"/>
            <a:ext cx="7840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Hashed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41413"/>
            <a:ext cx="7626350" cy="472281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/>
              <a:t>Common in address spaces &gt; 32 bits</a:t>
            </a:r>
          </a:p>
          <a:p>
            <a:r>
              <a:rPr lang="en-US" altLang="en-US"/>
              <a:t>The virtual page number is hashed into a page table</a:t>
            </a:r>
          </a:p>
          <a:p>
            <a:pPr lvl="1"/>
            <a:r>
              <a:rPr lang="en-US" altLang="en-US"/>
              <a:t>This page table contains a chain of elements hashing to the same location</a:t>
            </a:r>
          </a:p>
          <a:p>
            <a:r>
              <a:rPr lang="en-US" altLang="en-US"/>
              <a:t>Each element contains (1) the virtual page number (2) the value of the mapped page frame (3) a pointer to the next element</a:t>
            </a:r>
          </a:p>
          <a:p>
            <a:r>
              <a:rPr lang="en-US" altLang="en-US"/>
              <a:t>Virtual page numbers are compared in this chain searching for a match</a:t>
            </a:r>
          </a:p>
          <a:p>
            <a:pPr lvl="1"/>
            <a:r>
              <a:rPr lang="en-US" altLang="en-US"/>
              <a:t>If a match is found, the corresponding physical frame is extracted</a:t>
            </a:r>
          </a:p>
          <a:p>
            <a:r>
              <a:rPr lang="en-US" altLang="en-US"/>
              <a:t>Variation for 64-bit addresses is </a:t>
            </a:r>
            <a:r>
              <a:rPr lang="en-US" altLang="en-US" b="1">
                <a:solidFill>
                  <a:srgbClr val="3366FF"/>
                </a:solidFill>
              </a:rPr>
              <a:t>clustered page tables</a:t>
            </a:r>
          </a:p>
          <a:p>
            <a:pPr lvl="1"/>
            <a:r>
              <a:rPr lang="en-US" altLang="en-US"/>
              <a:t>Similar to hashed but each entry refers to several pages (such as 16) rather than 1</a:t>
            </a:r>
          </a:p>
          <a:p>
            <a:pPr lvl="1"/>
            <a:r>
              <a:rPr lang="en-US" altLang="en-US"/>
              <a:t>Especially useful for </a:t>
            </a:r>
            <a:r>
              <a:rPr lang="en-US" altLang="en-US" b="1">
                <a:solidFill>
                  <a:srgbClr val="3366FF"/>
                </a:solidFill>
              </a:rPr>
              <a:t>sparse</a:t>
            </a:r>
            <a:r>
              <a:rPr lang="en-US" altLang="en-US"/>
              <a:t> address spaces (where memory references are non-contiguous and scattered)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Hashed Page Table</a:t>
            </a:r>
            <a:endParaRPr lang="en-US" altLang="en-US" sz="2400"/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2888" y="1274763"/>
            <a:ext cx="66167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152400"/>
            <a:ext cx="79565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1152525"/>
            <a:ext cx="7073900" cy="479266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/>
              <a:t>Rather than each process having a page table and keeping track of all possible logical pages, track all physical pages</a:t>
            </a:r>
          </a:p>
          <a:p>
            <a:r>
              <a:rPr lang="en-US" altLang="en-US"/>
              <a:t>One entry for each real page of memory</a:t>
            </a:r>
          </a:p>
          <a:p>
            <a:r>
              <a:rPr lang="en-US" altLang="en-US"/>
              <a:t>Entry consists of the virtual address of the page stored in that real memory location, with information about the process that owns that page</a:t>
            </a:r>
          </a:p>
          <a:p>
            <a:r>
              <a:rPr lang="en-US" altLang="en-US"/>
              <a:t>Decreases memory needed to store each page table, but increases time needed to search the table when a page reference occurs</a:t>
            </a:r>
          </a:p>
          <a:p>
            <a:r>
              <a:rPr lang="en-US" altLang="en-US"/>
              <a:t>Use hash table to limit the search to one — or at most a few — page-table entries</a:t>
            </a:r>
          </a:p>
          <a:p>
            <a:pPr lvl="1"/>
            <a:r>
              <a:rPr lang="en-US" altLang="en-US"/>
              <a:t>TLB can accelerate access</a:t>
            </a:r>
          </a:p>
          <a:p>
            <a:r>
              <a:rPr lang="en-US" altLang="en-US"/>
              <a:t>But how to implement shared memory?</a:t>
            </a:r>
          </a:p>
          <a:p>
            <a:pPr lvl="1"/>
            <a:r>
              <a:rPr lang="en-US" altLang="en-US"/>
              <a:t>One mapping of a virtual address to the shared physical address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0" y="182563"/>
            <a:ext cx="7791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Inverted Page Table Architecture</a:t>
            </a:r>
            <a:endParaRPr lang="en-US" altLang="en-US" sz="2400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7675" y="1274763"/>
            <a:ext cx="60579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Virtual Memory 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111250"/>
            <a:ext cx="721360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Code needs to be in memory to execute, but entire program rarely used</a:t>
            </a:r>
          </a:p>
          <a:p>
            <a:pPr lvl="1"/>
            <a:r>
              <a:rPr lang="en-US" altLang="en-US"/>
              <a:t>Error code, unusual routines, large data structures</a:t>
            </a:r>
          </a:p>
          <a:p>
            <a:r>
              <a:rPr lang="en-US" altLang="en-US"/>
              <a:t>Entire program code not needed at same time</a:t>
            </a:r>
          </a:p>
          <a:p>
            <a:r>
              <a:rPr lang="en-US" altLang="en-US"/>
              <a:t>Consider ability to execute partially-loaded program</a:t>
            </a:r>
          </a:p>
          <a:p>
            <a:pPr lvl="1"/>
            <a:r>
              <a:rPr lang="en-US" altLang="en-US"/>
              <a:t>Program no longer constrained by limits of physical memory</a:t>
            </a:r>
          </a:p>
          <a:p>
            <a:pPr lvl="1"/>
            <a:r>
              <a:rPr lang="en-US" altLang="en-US"/>
              <a:t>Each program takes less memory while running -&gt; more programs run at the same time</a:t>
            </a:r>
          </a:p>
          <a:p>
            <a:pPr lvl="2"/>
            <a:r>
              <a:rPr lang="en-US" altLang="en-US"/>
              <a:t>Increased CPU utilization and throughput with no increase in response time or turnaround time</a:t>
            </a:r>
          </a:p>
          <a:p>
            <a:pPr lvl="1"/>
            <a:r>
              <a:rPr lang="en-US" altLang="en-US"/>
              <a:t>Less I/O needed to load or swap programs into memory -&gt; each user program runs faster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Background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063625"/>
            <a:ext cx="7177087" cy="4529138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Virtual memory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separation of user logical memory from physical memory</a:t>
            </a:r>
          </a:p>
          <a:p>
            <a:pPr lvl="1"/>
            <a:r>
              <a:rPr lang="en-US" altLang="en-US" sz="2400" dirty="0"/>
              <a:t>Only part of the program needs to be in memory for execution</a:t>
            </a:r>
          </a:p>
          <a:p>
            <a:pPr lvl="1"/>
            <a:r>
              <a:rPr lang="en-US" altLang="en-US" sz="2400" dirty="0"/>
              <a:t>Logical address space can therefore be much larger than physical address space</a:t>
            </a:r>
          </a:p>
          <a:p>
            <a:pPr lvl="1"/>
            <a:r>
              <a:rPr lang="en-US" altLang="en-US" sz="2400" dirty="0"/>
              <a:t>Allows address spaces to be shared by several processes</a:t>
            </a:r>
          </a:p>
          <a:p>
            <a:pPr lvl="1"/>
            <a:r>
              <a:rPr lang="en-US" altLang="en-US" sz="2400" dirty="0"/>
              <a:t>Allows for more efficient process creation</a:t>
            </a:r>
          </a:p>
          <a:p>
            <a:pPr lvl="1"/>
            <a:r>
              <a:rPr lang="en-US" altLang="en-US" sz="2400" dirty="0"/>
              <a:t>More programs running concurrently</a:t>
            </a:r>
          </a:p>
          <a:p>
            <a:pPr lvl="1"/>
            <a:r>
              <a:rPr lang="en-US" altLang="en-US" sz="2400" dirty="0"/>
              <a:t>Less I/O needed to load or swap processes</a:t>
            </a:r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Background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038224"/>
            <a:ext cx="8040687" cy="5286376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Virtual address space</a:t>
            </a:r>
            <a:r>
              <a:rPr lang="en-US" altLang="en-US" dirty="0"/>
              <a:t> – logical view of how process is stored in memory</a:t>
            </a:r>
          </a:p>
          <a:p>
            <a:pPr lvl="1"/>
            <a:r>
              <a:rPr lang="en-US" altLang="en-US" sz="2400" dirty="0"/>
              <a:t>Usually start at address 0, contiguous addresses until end of space</a:t>
            </a:r>
          </a:p>
          <a:p>
            <a:pPr lvl="1"/>
            <a:r>
              <a:rPr lang="en-US" altLang="en-US" sz="2400" dirty="0"/>
              <a:t>Meanwhile, physical memory organized in page frames</a:t>
            </a:r>
          </a:p>
          <a:p>
            <a:pPr lvl="1"/>
            <a:r>
              <a:rPr lang="en-US" altLang="en-US" sz="2400" dirty="0"/>
              <a:t>MMU must map logical to physical</a:t>
            </a:r>
            <a:endParaRPr lang="en-US" altLang="en-US" sz="4000" dirty="0"/>
          </a:p>
          <a:p>
            <a:r>
              <a:rPr lang="en-US" altLang="en-US" dirty="0"/>
              <a:t>Virtual memory can be implemented via:</a:t>
            </a:r>
          </a:p>
          <a:p>
            <a:pPr lvl="1"/>
            <a:r>
              <a:rPr lang="en-US" altLang="en-US" sz="2400" dirty="0"/>
              <a:t>Demand paging </a:t>
            </a:r>
          </a:p>
          <a:p>
            <a:pPr lvl="1"/>
            <a:r>
              <a:rPr lang="en-US" altLang="en-US" sz="2400" dirty="0"/>
              <a:t>Demand segmentation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90513"/>
            <a:ext cx="813435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/>
              <a:t>Binding of Instructions and Data to Memory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809624"/>
            <a:ext cx="7131050" cy="5362575"/>
          </a:xfrm>
        </p:spPr>
        <p:txBody>
          <a:bodyPr>
            <a:normAutofit fontScale="85000" lnSpcReduction="10000"/>
          </a:bodyPr>
          <a:lstStyle/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kumimoji="0" lang="en-US" altLang="en-US" dirty="0"/>
              <a:t>Address binding of instructions and data to memory addresses can happen at three different stages</a:t>
            </a:r>
          </a:p>
          <a:p>
            <a:pPr lvl="1"/>
            <a:r>
              <a:rPr lang="en-US" altLang="en-US" b="1" dirty="0"/>
              <a:t>Compile time</a:t>
            </a:r>
            <a:r>
              <a:rPr lang="en-US" altLang="en-US" dirty="0"/>
              <a:t>:  If memory location known a priori, </a:t>
            </a:r>
            <a:r>
              <a:rPr lang="en-US" altLang="en-US" b="1" dirty="0">
                <a:solidFill>
                  <a:srgbClr val="3366FF"/>
                </a:solidFill>
              </a:rPr>
              <a:t>absolute code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can be generated; must recompile code if starting location changes</a:t>
            </a:r>
          </a:p>
          <a:p>
            <a:pPr lvl="1"/>
            <a:r>
              <a:rPr lang="en-US" altLang="en-US" b="1" dirty="0"/>
              <a:t>Load time</a:t>
            </a:r>
            <a:r>
              <a:rPr lang="en-US" altLang="en-US" dirty="0"/>
              <a:t>:  Must generate </a:t>
            </a:r>
            <a:r>
              <a:rPr lang="en-US" altLang="en-US" b="1" dirty="0" err="1">
                <a:solidFill>
                  <a:srgbClr val="3366FF"/>
                </a:solidFill>
              </a:rPr>
              <a:t>relocatable</a:t>
            </a:r>
            <a:r>
              <a:rPr lang="en-US" altLang="en-US" b="1" dirty="0">
                <a:solidFill>
                  <a:srgbClr val="3366FF"/>
                </a:solidFill>
              </a:rPr>
              <a:t> code</a:t>
            </a:r>
            <a:r>
              <a:rPr lang="en-US" altLang="en-US" dirty="0"/>
              <a:t> if memory location is not known at compile time</a:t>
            </a:r>
          </a:p>
          <a:p>
            <a:pPr lvl="1"/>
            <a:r>
              <a:rPr lang="en-US" altLang="en-US" b="1" dirty="0"/>
              <a:t>Execution time</a:t>
            </a:r>
            <a:r>
              <a:rPr lang="en-US" altLang="en-US" dirty="0"/>
              <a:t>:  Binding delayed until run time if the process can be moved during its execution from one memory segment to another</a:t>
            </a:r>
          </a:p>
          <a:p>
            <a:pPr lvl="2"/>
            <a:r>
              <a:rPr lang="en-US" altLang="en-US" dirty="0"/>
              <a:t>Need hardware support for address maps (e.g., base and limit</a:t>
            </a:r>
            <a:r>
              <a:rPr lang="en-US" altLang="en-US" i="1" dirty="0"/>
              <a:t> </a:t>
            </a:r>
            <a:r>
              <a:rPr lang="en-US" altLang="en-US" dirty="0"/>
              <a:t>registers)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80375" cy="608013"/>
          </a:xfrm>
        </p:spPr>
        <p:txBody>
          <a:bodyPr/>
          <a:lstStyle/>
          <a:p>
            <a:pPr eaLnBrk="1" hangingPunct="1"/>
            <a:r>
              <a:rPr lang="en-US" altLang="en-US" sz="2400"/>
              <a:t>Virtual Memory That is Larger Than Physical Memory</a:t>
            </a:r>
          </a:p>
        </p:txBody>
      </p:sp>
      <p:pic>
        <p:nvPicPr>
          <p:cNvPr id="10243" name="Picture 5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185863"/>
            <a:ext cx="6389688" cy="506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176213"/>
            <a:ext cx="7743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Virtual-address Space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6600" y="1274763"/>
            <a:ext cx="206375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811213" y="1119188"/>
            <a:ext cx="4370387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 dirty="0">
                <a:latin typeface="Helvetica" pitchFamily="-84" charset="0"/>
              </a:rPr>
              <a:t>Usually design logical address space for stack to start at Max logical address and grow “down” while heap grows “up”</a:t>
            </a:r>
          </a:p>
          <a:p>
            <a:pPr marL="1060450" lvl="1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600" dirty="0">
                <a:latin typeface="Helvetica" pitchFamily="-84" charset="0"/>
              </a:rPr>
              <a:t>Maximizes address space use</a:t>
            </a:r>
          </a:p>
          <a:p>
            <a:pPr marL="1060450" lvl="1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600" dirty="0">
                <a:latin typeface="Helvetica" pitchFamily="-84" charset="0"/>
              </a:rPr>
              <a:t>Unused address space between the two is hole</a:t>
            </a:r>
          </a:p>
          <a:p>
            <a:pPr marL="1550988" lvl="2" indent="-325438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n-US" sz="1600" dirty="0">
                <a:latin typeface="Helvetica" pitchFamily="-84" charset="0"/>
              </a:rPr>
              <a:t>No physical memory needed until heap or stack grows to a given new page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 dirty="0">
                <a:latin typeface="Helvetica" pitchFamily="-84" charset="0"/>
              </a:rPr>
              <a:t>Enables </a:t>
            </a:r>
            <a:r>
              <a:rPr kumimoji="1" lang="en-US" altLang="en-US" sz="1600" b="1" dirty="0">
                <a:solidFill>
                  <a:srgbClr val="3366FF"/>
                </a:solidFill>
                <a:latin typeface="Helvetica" pitchFamily="-84" charset="0"/>
              </a:rPr>
              <a:t>sparse </a:t>
            </a:r>
            <a:r>
              <a:rPr kumimoji="1" lang="en-US" altLang="en-US" sz="1600" dirty="0">
                <a:latin typeface="Helvetica" pitchFamily="-84" charset="0"/>
              </a:rPr>
              <a:t>address spaces with holes left for growth, dynamically linked libraries, </a:t>
            </a:r>
            <a:r>
              <a:rPr kumimoji="1" lang="en-US" altLang="en-US" sz="1600" dirty="0" err="1">
                <a:latin typeface="Helvetica" pitchFamily="-84" charset="0"/>
              </a:rPr>
              <a:t>etc</a:t>
            </a:r>
            <a:endParaRPr kumimoji="1" lang="en-US" altLang="en-US" sz="1600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 dirty="0">
                <a:latin typeface="Helvetica" pitchFamily="-84" charset="0"/>
              </a:rPr>
              <a:t>System libraries shared via mapping into virtual address space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 dirty="0">
                <a:latin typeface="Helvetica" pitchFamily="-84" charset="0"/>
              </a:rPr>
              <a:t>Shared memory by mapping pages read-write into virtual address space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 dirty="0">
                <a:latin typeface="Helvetica" pitchFamily="-84" charset="0"/>
              </a:rPr>
              <a:t>Pages can be shared during 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fork()</a:t>
            </a:r>
            <a:r>
              <a:rPr kumimoji="1" lang="en-US" altLang="en-US" sz="1600" dirty="0">
                <a:latin typeface="Helvetica" pitchFamily="-84" charset="0"/>
                <a:cs typeface="Courier New" pitchFamily="49" charset="0"/>
              </a:rPr>
              <a:t>, speeding process creation</a:t>
            </a:r>
          </a:p>
          <a:p>
            <a:pPr marL="1060450" lvl="1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r>
              <a:rPr kumimoji="1" lang="en-US" altLang="en-US" sz="1600" dirty="0">
                <a:latin typeface="Helvetica" pitchFamily="-84" charset="0"/>
              </a:rPr>
              <a:t> </a:t>
            </a:r>
          </a:p>
          <a:p>
            <a:pPr marL="1060450" lvl="1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endParaRPr kumimoji="1" lang="en-US" altLang="en-US" dirty="0">
              <a:latin typeface="Helvetica" pitchFamily="-8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238" y="188913"/>
            <a:ext cx="75612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Shared Library Using Virtual Memory</a:t>
            </a: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800" y="1255713"/>
            <a:ext cx="62960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Demand Paging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60438"/>
            <a:ext cx="4184650" cy="53514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Similar to paging system with swapping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Page is needed </a:t>
            </a:r>
            <a:r>
              <a:rPr lang="en-US" altLang="en-US" sz="1800" dirty="0">
                <a:sym typeface="Symbol" pitchFamily="18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invalid reference </a:t>
            </a:r>
            <a:r>
              <a:rPr lang="en-US" altLang="en-US" sz="1800" dirty="0">
                <a:sym typeface="Symbol" pitchFamily="18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ym typeface="Symbol" pitchFamily="18" charset="2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>
                <a:solidFill>
                  <a:srgbClr val="3366FF"/>
                </a:solidFill>
                <a:sym typeface="Symbol" pitchFamily="18" charset="2"/>
              </a:rPr>
              <a:t>Lazy swapper</a:t>
            </a:r>
            <a:r>
              <a:rPr lang="en-US" altLang="en-US" sz="1800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sz="1800" dirty="0">
                <a:sym typeface="Symbol" pitchFamily="18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ym typeface="Symbol" pitchFamily="18" charset="2"/>
              </a:rPr>
              <a:t>Swapper that deals with pages is a </a:t>
            </a:r>
            <a:r>
              <a:rPr lang="en-US" altLang="en-US" sz="1800" b="1" dirty="0">
                <a:solidFill>
                  <a:srgbClr val="3366FF"/>
                </a:solidFill>
                <a:sym typeface="Symbol" pitchFamily="18" charset="2"/>
              </a:rPr>
              <a:t>pager</a:t>
            </a:r>
          </a:p>
        </p:txBody>
      </p:sp>
      <p:pic>
        <p:nvPicPr>
          <p:cNvPr id="13316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2675" y="1701800"/>
            <a:ext cx="3878263" cy="355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Basic Concepts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06450" y="1144588"/>
            <a:ext cx="751205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With swapping, pager guesses which pages will be used before swapping out again</a:t>
            </a:r>
          </a:p>
          <a:p>
            <a:r>
              <a:rPr lang="en-US" altLang="en-US"/>
              <a:t>Instead, pager brings in only those pages into memory</a:t>
            </a:r>
          </a:p>
          <a:p>
            <a:r>
              <a:rPr lang="en-US" altLang="en-US"/>
              <a:t>How to determine that set of pages?</a:t>
            </a:r>
          </a:p>
          <a:p>
            <a:pPr lvl="1"/>
            <a:r>
              <a:rPr lang="en-US" altLang="en-US"/>
              <a:t>Need new MMU functionality to implement demand paging</a:t>
            </a:r>
          </a:p>
          <a:p>
            <a:r>
              <a:rPr lang="en-US" altLang="en-US"/>
              <a:t>If pages needed are already </a:t>
            </a:r>
            <a:r>
              <a:rPr lang="en-US" altLang="en-US" b="1">
                <a:solidFill>
                  <a:srgbClr val="3366FF"/>
                </a:solidFill>
              </a:rPr>
              <a:t>memory resident</a:t>
            </a:r>
          </a:p>
          <a:p>
            <a:pPr lvl="1"/>
            <a:r>
              <a:rPr lang="en-US" altLang="en-US"/>
              <a:t>No difference from non demand-paging</a:t>
            </a:r>
          </a:p>
          <a:p>
            <a:r>
              <a:rPr lang="en-US" altLang="en-US"/>
              <a:t>If page needed and not memory resident</a:t>
            </a:r>
          </a:p>
          <a:p>
            <a:pPr lvl="1"/>
            <a:r>
              <a:rPr lang="en-US" altLang="en-US"/>
              <a:t>Need to detect and load the page into memory from storage</a:t>
            </a:r>
          </a:p>
          <a:p>
            <a:pPr lvl="2"/>
            <a:r>
              <a:rPr lang="en-US" altLang="en-US"/>
              <a:t>Without changing program behavior</a:t>
            </a:r>
          </a:p>
          <a:p>
            <a:pPr lvl="2"/>
            <a:r>
              <a:rPr lang="en-US" altLang="en-US"/>
              <a:t>Without programmer needing to change code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046163"/>
            <a:ext cx="7410450" cy="54721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With each page table entry a valid–invalid bit is associated (</a:t>
            </a:r>
            <a:r>
              <a:rPr lang="en-US" altLang="en-US" sz="2400" b="1" dirty="0">
                <a:solidFill>
                  <a:srgbClr val="FF0000"/>
                </a:solidFill>
              </a:rPr>
              <a:t>v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 in-memory – </a:t>
            </a:r>
            <a:r>
              <a:rPr lang="en-US" altLang="en-US" sz="2400" b="1" dirty="0">
                <a:solidFill>
                  <a:srgbClr val="3366FF"/>
                </a:solidFill>
                <a:sym typeface="Symbol" pitchFamily="18" charset="2"/>
              </a:rPr>
              <a:t>memory resident</a:t>
            </a:r>
            <a:r>
              <a:rPr lang="en-US" altLang="en-US" sz="2400" dirty="0">
                <a:sym typeface="Symbol" pitchFamily="18" charset="2"/>
              </a:rPr>
              <a:t>,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en-US" sz="2400" dirty="0">
                <a:sym typeface="Symbol" pitchFamily="18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Initially valid–invalid bit is set to</a:t>
            </a:r>
            <a:r>
              <a:rPr lang="en-US" altLang="en-US" sz="24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en-US" sz="24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on all entries</a:t>
            </a:r>
            <a:br>
              <a:rPr lang="en-US" altLang="en-US" sz="24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endParaRPr lang="en-US" altLang="en-US" sz="12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12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12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br>
              <a:rPr lang="en-US" altLang="en-US" sz="12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br>
              <a:rPr lang="en-US" altLang="en-US" sz="1200" dirty="0">
                <a:sym typeface="Symbol" pitchFamily="18" charset="2"/>
              </a:rPr>
            </a:br>
            <a:endParaRPr lang="en-US" altLang="en-US" sz="6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During MMU address translation, if valid–invalid bit in page table entry is</a:t>
            </a:r>
            <a:r>
              <a:rPr lang="en-US" altLang="en-US" sz="24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en-US" sz="2400" dirty="0">
                <a:sym typeface="Symbol" pitchFamily="18" charset="2"/>
              </a:rPr>
              <a:t>  page fault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514600"/>
            <a:ext cx="2828925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139700"/>
            <a:ext cx="8296275" cy="501650"/>
          </a:xfrm>
        </p:spPr>
        <p:txBody>
          <a:bodyPr/>
          <a:lstStyle/>
          <a:p>
            <a:pPr eaLnBrk="1" hangingPunct="1"/>
            <a:r>
              <a:rPr lang="en-US" altLang="en-US" sz="2000"/>
              <a:t>Page Table When Some Pages Are Not in Main Memory</a:t>
            </a: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174750"/>
            <a:ext cx="5208588" cy="505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Page 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904875"/>
            <a:ext cx="7138987" cy="42100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3366FF"/>
                </a:solidFill>
                <a:sym typeface="Symbol" pitchFamily="18" charset="2"/>
              </a:rPr>
              <a:t>              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itchFamily="18" charset="2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altLang="en-US" dirty="0"/>
              <a:t>Invalid reference </a:t>
            </a:r>
            <a:r>
              <a:rPr lang="en-US" altLang="en-US" dirty="0">
                <a:sym typeface="Symbol" pitchFamily="18" charset="2"/>
              </a:rPr>
              <a:t> abort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itchFamily="18" charset="2"/>
              </a:rPr>
              <a:t>Find free frame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itchFamily="18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itchFamily="18" charset="2"/>
              </a:rPr>
              <a:t>Reset tables to indicate page now in memory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Set validation bit =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v</a:t>
            </a: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itchFamily="18" charset="2"/>
              </a:rPr>
              <a:t>Restart the instruction that caused the page fault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88913"/>
            <a:ext cx="79962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Steps in Handling a Page Fault</a:t>
            </a:r>
          </a:p>
        </p:txBody>
      </p:sp>
      <p:pic>
        <p:nvPicPr>
          <p:cNvPr id="18435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9900" y="1217613"/>
            <a:ext cx="5800725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Aspects of Demand Paging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57250" y="1081088"/>
            <a:ext cx="7740650" cy="488791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Extreme case – start process with </a:t>
            </a:r>
            <a:r>
              <a:rPr lang="en-US" altLang="en-US" i="1"/>
              <a:t>no</a:t>
            </a:r>
            <a:r>
              <a:rPr lang="en-US" altLang="en-US"/>
              <a:t> pages in memory</a:t>
            </a:r>
          </a:p>
          <a:p>
            <a:pPr lvl="1"/>
            <a:r>
              <a:rPr lang="en-US" altLang="en-US"/>
              <a:t>OS sets instruction pointer to first instruction of process, non-memory-resident -&gt; page fault</a:t>
            </a:r>
          </a:p>
          <a:p>
            <a:pPr lvl="1"/>
            <a:r>
              <a:rPr lang="en-US" altLang="en-US"/>
              <a:t>And for every other process pages on first access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Pure demand paging</a:t>
            </a:r>
          </a:p>
          <a:p>
            <a:r>
              <a:rPr lang="en-US" altLang="en-US"/>
              <a:t>Actually, a given instruction could access multiple pages -&gt; multiple page faults</a:t>
            </a:r>
          </a:p>
          <a:p>
            <a:pPr lvl="1"/>
            <a:r>
              <a:rPr lang="en-US" altLang="en-US"/>
              <a:t>Consider fetch and decode of instruction which adds 2 numbers from memory and stores result back to memory</a:t>
            </a:r>
          </a:p>
          <a:p>
            <a:pPr lvl="1"/>
            <a:r>
              <a:rPr lang="en-US" altLang="en-US"/>
              <a:t>Pain decreased because of </a:t>
            </a:r>
            <a:r>
              <a:rPr lang="en-US" altLang="en-US" b="1">
                <a:solidFill>
                  <a:srgbClr val="3366FF"/>
                </a:solidFill>
              </a:rPr>
              <a:t>locality of reference</a:t>
            </a:r>
          </a:p>
          <a:p>
            <a:r>
              <a:rPr lang="en-US" altLang="en-US"/>
              <a:t>Hardware support needed for demand paging</a:t>
            </a:r>
          </a:p>
          <a:p>
            <a:pPr lvl="1"/>
            <a:r>
              <a:rPr lang="en-US" altLang="en-US"/>
              <a:t>Page table with valid / invalid bit</a:t>
            </a:r>
          </a:p>
          <a:p>
            <a:pPr lvl="1"/>
            <a:r>
              <a:rPr lang="en-US" altLang="en-US"/>
              <a:t>Secondary memory (swap device with </a:t>
            </a:r>
            <a:r>
              <a:rPr lang="en-US" altLang="en-US" b="1">
                <a:solidFill>
                  <a:srgbClr val="3366FF"/>
                </a:solidFill>
              </a:rPr>
              <a:t>swap space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Instruction restart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100013"/>
            <a:ext cx="795655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Multistep Processing of a User Program </a:t>
            </a:r>
          </a:p>
        </p:txBody>
      </p:sp>
      <p:pic>
        <p:nvPicPr>
          <p:cNvPr id="11267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914400"/>
            <a:ext cx="5105400" cy="570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Instruction Restart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1157288"/>
            <a:ext cx="770255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itchFamily="18" charset="2"/>
              </a:rPr>
              <a:t>block move</a:t>
            </a:r>
            <a:br>
              <a:rPr lang="en-US" altLang="en-US">
                <a:sym typeface="Symbol" pitchFamily="18" charset="2"/>
              </a:rPr>
            </a:br>
            <a:br>
              <a:rPr lang="en-US" altLang="en-US" sz="1600">
                <a:sym typeface="Symbol" pitchFamily="18" charset="2"/>
              </a:rPr>
            </a:br>
            <a:br>
              <a:rPr lang="en-US" altLang="en-US" sz="1600">
                <a:sym typeface="Symbol" pitchFamily="18" charset="2"/>
              </a:rPr>
            </a:br>
            <a:br>
              <a:rPr lang="en-US" altLang="en-US" sz="1600">
                <a:sym typeface="Symbol" pitchFamily="18" charset="2"/>
              </a:rPr>
            </a:br>
            <a:br>
              <a:rPr lang="en-US" altLang="en-US" sz="1600">
                <a:sym typeface="Symbol" pitchFamily="18" charset="2"/>
              </a:rPr>
            </a:br>
            <a:endParaRPr lang="en-US" altLang="en-US" sz="160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itchFamily="18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itchFamily="18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ym typeface="Symbol" pitchFamily="18" charset="2"/>
              </a:rPr>
              <a:t>What if source and destination overlap?</a:t>
            </a:r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2713" y="2362200"/>
            <a:ext cx="1563687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01613"/>
            <a:ext cx="78692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Performance of Demand Paging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77875"/>
            <a:ext cx="8216900" cy="5851525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 sz="2400" b="1" dirty="0"/>
              <a:t>Stages in Demand Paging (worse case)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Trap to the operating system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Save the user registers and process state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Determine that the interrupt was a page fault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Check that the page reference was legal and determine the location of the page on the disk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Issue a read from the disk to a free frame:</a:t>
            </a:r>
          </a:p>
          <a:p>
            <a:pPr marL="798513" lvl="1" indent="-341313"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Wait in a queue for this device until the read request is serviced</a:t>
            </a:r>
          </a:p>
          <a:p>
            <a:pPr marL="798513" lvl="1" indent="-341313"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Wait for the device seek and/or latency time</a:t>
            </a:r>
          </a:p>
          <a:p>
            <a:pPr marL="798513" lvl="1" indent="-341313"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Begin the transfer of the page to a free frame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While waiting, allocate the CPU to some other user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Receive an interrupt from the disk I/O subsystem (I/O completed)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Save the registers and process state for the other user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Determine that the interrupt was from the disk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Correct the page table and other tables to show page is now in memory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Wait for the CPU to be allocated to this process again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Restore the user registers, process state, and new page table, and then resume the interrupted instruction</a:t>
            </a:r>
            <a:endParaRPr lang="en-US" altLang="en-US" sz="4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188913"/>
            <a:ext cx="886618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Performance of Demand Paging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119188"/>
            <a:ext cx="8299450" cy="4646612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/>
              <a:t>Three major activities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/>
              <a:t>Service the interrupt – careful coding means just several hundred instructions needed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/>
              <a:t>Read the page – lots of time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/>
              <a:t>Restart the process – again just a small amount of time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/>
              <a:t>Page Fault Rate 0 </a:t>
            </a:r>
            <a:r>
              <a:rPr lang="en-US" altLang="en-US">
                <a:sym typeface="Symbol" pitchFamily="18" charset="2"/>
              </a:rPr>
              <a:t> </a:t>
            </a:r>
            <a:r>
              <a:rPr lang="en-US" altLang="en-US" i="1">
                <a:sym typeface="Symbol" pitchFamily="18" charset="2"/>
              </a:rPr>
              <a:t>p</a:t>
            </a:r>
            <a:r>
              <a:rPr lang="en-US" altLang="en-US">
                <a:sym typeface="Symbol" pitchFamily="18" charset="2"/>
              </a:rPr>
              <a:t>  1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itchFamily="18" charset="2"/>
              </a:rPr>
              <a:t>if </a:t>
            </a:r>
            <a:r>
              <a:rPr lang="en-US" altLang="en-US" i="1">
                <a:sym typeface="Symbol" pitchFamily="18" charset="2"/>
              </a:rPr>
              <a:t>p</a:t>
            </a:r>
            <a:r>
              <a:rPr lang="en-US" altLang="en-US">
                <a:sym typeface="Symbol" pitchFamily="18" charset="2"/>
              </a:rPr>
              <a:t> = 0 no page faults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itchFamily="18" charset="2"/>
              </a:rPr>
              <a:t>if </a:t>
            </a:r>
            <a:r>
              <a:rPr lang="en-US" altLang="en-US" i="1">
                <a:sym typeface="Symbol" pitchFamily="18" charset="2"/>
              </a:rPr>
              <a:t>p</a:t>
            </a:r>
            <a:r>
              <a:rPr lang="en-US" altLang="en-US">
                <a:sym typeface="Symbol" pitchFamily="18" charset="2"/>
              </a:rPr>
              <a:t> = 1, every reference is a fault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itchFamily="18" charset="2"/>
              </a:rPr>
              <a:t>Effective Access Time (EAT)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itchFamily="18" charset="2"/>
              </a:rPr>
              <a:t>		EAT = (1 – </a:t>
            </a:r>
            <a:r>
              <a:rPr lang="en-US" altLang="en-US" i="1">
                <a:sym typeface="Symbol" pitchFamily="18" charset="2"/>
              </a:rPr>
              <a:t>p</a:t>
            </a:r>
            <a:r>
              <a:rPr lang="en-US" altLang="en-US">
                <a:sym typeface="Symbol" pitchFamily="18" charset="2"/>
              </a:rPr>
              <a:t>) x memory access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itchFamily="18" charset="2"/>
              </a:rPr>
              <a:t>			+ </a:t>
            </a:r>
            <a:r>
              <a:rPr lang="en-US" altLang="en-US" i="1">
                <a:sym typeface="Symbol" pitchFamily="18" charset="2"/>
              </a:rPr>
              <a:t>p</a:t>
            </a:r>
            <a:r>
              <a:rPr lang="en-US" altLang="en-US">
                <a:sym typeface="Symbol" pitchFamily="18" charset="2"/>
              </a:rPr>
              <a:t> (page fault overhead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itchFamily="18" charset="2"/>
              </a:rPr>
              <a:t>			           + swap page out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itchFamily="18" charset="2"/>
              </a:rPr>
              <a:t>			           + swap page in 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itchFamily="18" charset="2"/>
              </a:rPr>
              <a:t>				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38" y="214313"/>
            <a:ext cx="77517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Demand Paging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068388"/>
            <a:ext cx="7715250" cy="4849812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Memory access time = 200 nanoseconds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Average page-fault service time = 8 milliseconds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EAT = (1 – p) x 200 + p (8 milliseconds)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	        = (1 – p  x 200 + p x 8,000,000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        = 200 + p x 7,999,800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If one access out of 1,000 causes a page fault, then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   EAT = 8.2 microseconds.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If want performance degradation &lt; 10 percent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220 &gt; 200 + 7,999,800 x p</a:t>
            </a:r>
            <a:br>
              <a:rPr lang="en-US" altLang="en-US" dirty="0"/>
            </a:br>
            <a:r>
              <a:rPr lang="en-US" altLang="en-US" dirty="0"/>
              <a:t>20 &gt; 7,999,800 x p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p &lt; .0000025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&lt; one page fault in every 400,000 memory accesses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20700" y="1635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Demand Paging Optimizations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06450" y="1028700"/>
            <a:ext cx="7575550" cy="52324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Swap space I/O faster than file system I/O even if on the same device</a:t>
            </a:r>
          </a:p>
          <a:p>
            <a:pPr lvl="1"/>
            <a:r>
              <a:rPr lang="en-US" altLang="en-US" sz="2000" dirty="0"/>
              <a:t>Swap allocated in larger chunks, less management needed than file system</a:t>
            </a:r>
          </a:p>
          <a:p>
            <a:r>
              <a:rPr lang="en-US" altLang="en-US" sz="2000" dirty="0"/>
              <a:t>Copy entire process image to swap space at process load time</a:t>
            </a:r>
          </a:p>
          <a:p>
            <a:pPr lvl="1"/>
            <a:r>
              <a:rPr lang="en-US" altLang="en-US" sz="2000" dirty="0"/>
              <a:t>Then page in and out of swap space</a:t>
            </a:r>
          </a:p>
          <a:p>
            <a:pPr lvl="1"/>
            <a:r>
              <a:rPr lang="en-US" altLang="en-US" sz="2000" dirty="0"/>
              <a:t>Used in older BSD Unix</a:t>
            </a:r>
          </a:p>
          <a:p>
            <a:r>
              <a:rPr lang="en-US" altLang="en-US" sz="2000" dirty="0"/>
              <a:t>Demand page in from program binary on disk, but discard rather than paging out when freeing frame</a:t>
            </a:r>
          </a:p>
          <a:p>
            <a:pPr lvl="1"/>
            <a:r>
              <a:rPr lang="en-US" altLang="en-US" sz="2000" dirty="0"/>
              <a:t>Used in Solaris and current BSD</a:t>
            </a:r>
          </a:p>
          <a:p>
            <a:pPr lvl="1"/>
            <a:r>
              <a:rPr lang="en-US" altLang="en-US" sz="2000" dirty="0"/>
              <a:t>Still need to write to swap space</a:t>
            </a:r>
          </a:p>
          <a:p>
            <a:pPr lvl="2"/>
            <a:r>
              <a:rPr lang="en-US" altLang="en-US" sz="2000" dirty="0"/>
              <a:t>Pages not associated with a file (like stack and heap) – </a:t>
            </a:r>
            <a:r>
              <a:rPr lang="en-US" altLang="en-US" sz="2000" b="1" dirty="0">
                <a:solidFill>
                  <a:srgbClr val="3366FF"/>
                </a:solidFill>
              </a:rPr>
              <a:t>anonymous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3366FF"/>
                </a:solidFill>
              </a:rPr>
              <a:t>memory</a:t>
            </a:r>
          </a:p>
          <a:p>
            <a:pPr lvl="2"/>
            <a:r>
              <a:rPr lang="en-US" altLang="en-US" sz="2000" dirty="0"/>
              <a:t>Pages modified in memory but not yet written back to the file system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Copy-on-Write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06488"/>
            <a:ext cx="7334250" cy="4530725"/>
          </a:xfrm>
        </p:spPr>
        <p:txBody>
          <a:bodyPr>
            <a:noAutofit/>
          </a:bodyPr>
          <a:lstStyle/>
          <a:p>
            <a:r>
              <a:rPr lang="en-US" altLang="en-US" sz="2000" b="1" dirty="0">
                <a:solidFill>
                  <a:srgbClr val="3366FF"/>
                </a:solidFill>
              </a:rPr>
              <a:t>Copy-on-Write </a:t>
            </a:r>
            <a:r>
              <a:rPr lang="en-US" altLang="en-US" sz="2000" dirty="0"/>
              <a:t>(COW) allows both parent and child processes to initially </a:t>
            </a:r>
            <a:r>
              <a:rPr lang="en-US" altLang="en-US" sz="2000" b="1" i="1" dirty="0"/>
              <a:t>share</a:t>
            </a:r>
            <a:r>
              <a:rPr lang="en-US" altLang="en-US" sz="2000" dirty="0"/>
              <a:t> the same pages in memory</a:t>
            </a:r>
          </a:p>
          <a:p>
            <a:pPr lvl="1"/>
            <a:r>
              <a:rPr lang="en-US" altLang="en-US" sz="2000" dirty="0"/>
              <a:t>If either process modifies a shared page, only then is the page copied</a:t>
            </a:r>
          </a:p>
          <a:p>
            <a:r>
              <a:rPr lang="en-US" altLang="en-US" sz="2000" dirty="0"/>
              <a:t>COW allows more efficient process creation as only modified pages are copied</a:t>
            </a:r>
          </a:p>
          <a:p>
            <a:r>
              <a:rPr lang="en-US" altLang="en-US" sz="2000" dirty="0"/>
              <a:t>In general, free pages are allocated from a </a:t>
            </a:r>
            <a:r>
              <a:rPr lang="en-US" altLang="en-US" sz="2000" b="1" dirty="0">
                <a:solidFill>
                  <a:srgbClr val="3366FF"/>
                </a:solidFill>
              </a:rPr>
              <a:t>pool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of </a:t>
            </a:r>
            <a:r>
              <a:rPr lang="en-US" altLang="en-US" sz="2000" b="1" dirty="0">
                <a:solidFill>
                  <a:srgbClr val="3366FF"/>
                </a:solidFill>
              </a:rPr>
              <a:t>zero-fill-on-demand </a:t>
            </a:r>
            <a:r>
              <a:rPr lang="en-US" altLang="en-US" sz="2000" dirty="0"/>
              <a:t>pages</a:t>
            </a:r>
          </a:p>
          <a:p>
            <a:pPr lvl="1"/>
            <a:r>
              <a:rPr lang="en-US" altLang="en-US" sz="2000" dirty="0"/>
              <a:t>Pool should always have free frames for fast demand page execution</a:t>
            </a:r>
          </a:p>
          <a:p>
            <a:pPr lvl="2"/>
            <a:r>
              <a:rPr lang="en-US" altLang="en-US" sz="2000" dirty="0"/>
              <a:t>Don’t want to have to free a frame as well as other processing on page fault</a:t>
            </a:r>
          </a:p>
          <a:p>
            <a:pPr lvl="1"/>
            <a:r>
              <a:rPr lang="en-US" altLang="en-US" sz="2000" dirty="0"/>
              <a:t>Why zero-out a page before allocating it?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227013"/>
            <a:ext cx="7791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Before Process 1 Modifies Page C</a:t>
            </a:r>
          </a:p>
        </p:txBody>
      </p:sp>
      <p:pic>
        <p:nvPicPr>
          <p:cNvPr id="26627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2700" y="1354138"/>
            <a:ext cx="733901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3811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After Process 1 Modifies Page C</a:t>
            </a:r>
          </a:p>
        </p:txBody>
      </p:sp>
      <p:pic>
        <p:nvPicPr>
          <p:cNvPr id="2765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300" y="1319213"/>
            <a:ext cx="6403975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14446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What Happens if There is no Free Frame?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133475"/>
            <a:ext cx="7300912" cy="451167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/>
              <a:t>Used up by process pages</a:t>
            </a:r>
          </a:p>
          <a:p>
            <a:r>
              <a:rPr lang="en-US" altLang="en-US"/>
              <a:t>Also in demand from the kernel, I/O buffers, etc</a:t>
            </a:r>
          </a:p>
          <a:p>
            <a:r>
              <a:rPr lang="en-US" altLang="en-US"/>
              <a:t>How much to allocate to each?</a:t>
            </a:r>
          </a:p>
          <a:p>
            <a:r>
              <a:rPr lang="en-US" altLang="en-US"/>
              <a:t>Page replacement – find some page in memory, but not really in use, page it out</a:t>
            </a:r>
          </a:p>
          <a:p>
            <a:pPr lvl="1"/>
            <a:r>
              <a:rPr lang="en-US" altLang="en-US"/>
              <a:t>Algorithm – terminate? swap out? replace the page?</a:t>
            </a:r>
          </a:p>
          <a:p>
            <a:pPr lvl="1"/>
            <a:r>
              <a:rPr lang="en-US" altLang="en-US"/>
              <a:t>Performance – want an algorithm which will result in minimum number of page faults</a:t>
            </a:r>
          </a:p>
          <a:p>
            <a:r>
              <a:rPr lang="en-US" altLang="en-US"/>
              <a:t>Same page may be brought into memory several times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188913"/>
            <a:ext cx="7724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Page Replacement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233488"/>
            <a:ext cx="650875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Prevent </a:t>
            </a:r>
            <a:r>
              <a:rPr lang="en-US" altLang="en-US" b="1">
                <a:solidFill>
                  <a:srgbClr val="3366FF"/>
                </a:solidFill>
              </a:rPr>
              <a:t>over-allocation</a:t>
            </a:r>
            <a:r>
              <a:rPr lang="en-US" altLang="en-US"/>
              <a:t> of memory by modifying page-fault service routine to include page replacement</a:t>
            </a:r>
          </a:p>
          <a:p>
            <a:r>
              <a:rPr lang="en-US" altLang="en-US"/>
              <a:t>Use </a:t>
            </a:r>
            <a:r>
              <a:rPr lang="en-US" altLang="en-US" b="1">
                <a:solidFill>
                  <a:srgbClr val="3366FF"/>
                </a:solidFill>
              </a:rPr>
              <a:t>modify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dirty</a:t>
            </a:r>
            <a:r>
              <a:rPr lang="en-US" altLang="en-US"/>
              <a:t>)</a:t>
            </a:r>
            <a:r>
              <a:rPr lang="en-US" altLang="en-US" b="1">
                <a:solidFill>
                  <a:srgbClr val="3366FF"/>
                </a:solidFill>
              </a:rPr>
              <a:t> bit </a:t>
            </a:r>
            <a:r>
              <a:rPr lang="en-US" altLang="en-US"/>
              <a:t>to reduce overhead of page transfers – only modified pages are written to disk</a:t>
            </a:r>
          </a:p>
          <a:p>
            <a:r>
              <a:rPr lang="en-US" altLang="en-US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198438"/>
            <a:ext cx="7548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Logical vs. Physical Address Space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236662"/>
            <a:ext cx="7127875" cy="4859337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The concept of a logical address space that is bound to a separate </a:t>
            </a:r>
            <a:r>
              <a:rPr lang="en-US" altLang="en-US" b="1" dirty="0">
                <a:solidFill>
                  <a:srgbClr val="3366FF"/>
                </a:solidFill>
              </a:rPr>
              <a:t>physical address space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central to proper memory management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Logical 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generated by the CPU; also referred to as </a:t>
            </a:r>
            <a:r>
              <a:rPr lang="en-US" altLang="en-US" b="1" dirty="0">
                <a:solidFill>
                  <a:srgbClr val="3366FF"/>
                </a:solidFill>
              </a:rPr>
              <a:t>virtual address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Physical 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address seen by the memory unit</a:t>
            </a:r>
          </a:p>
          <a:p>
            <a:r>
              <a:rPr lang="en-US" altLang="en-US" dirty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Logical address space </a:t>
            </a:r>
            <a:r>
              <a:rPr lang="en-US" altLang="en-US" dirty="0"/>
              <a:t>is the set of all logical addresses generated by a program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Physical address space </a:t>
            </a:r>
            <a:r>
              <a:rPr lang="en-US" altLang="en-US" dirty="0"/>
              <a:t>is the set of all physical addresses generated by a program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88913"/>
            <a:ext cx="76930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Need For Page Replacement</a:t>
            </a:r>
          </a:p>
        </p:txBody>
      </p:sp>
      <p:pic>
        <p:nvPicPr>
          <p:cNvPr id="3072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7200" y="1192213"/>
            <a:ext cx="6192838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163513"/>
            <a:ext cx="76073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Basic Page Replacement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122363"/>
            <a:ext cx="7653338" cy="4457700"/>
          </a:xfrm>
        </p:spPr>
        <p:txBody>
          <a:bodyPr>
            <a:normAutofit fontScale="62500" lnSpcReduction="20000"/>
          </a:bodyPr>
          <a:lstStyle/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/>
              <a:t>Find the location of the desired page on disk</a:t>
            </a:r>
            <a:br>
              <a:rPr lang="en-US" altLang="en-US"/>
            </a:br>
            <a:endParaRPr lang="en-US" altLang="en-US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/>
              <a:t>Find a free frame:</a:t>
            </a:r>
            <a:br>
              <a:rPr lang="en-US" altLang="en-US"/>
            </a:br>
            <a:r>
              <a:rPr lang="en-US" altLang="en-US"/>
              <a:t>   -  If there is a free frame, use it</a:t>
            </a:r>
            <a:br>
              <a:rPr lang="en-US" altLang="en-US"/>
            </a:br>
            <a:r>
              <a:rPr lang="en-US" altLang="en-US"/>
              <a:t>   -  If there is no free frame, use a page replacement algorithm to select a </a:t>
            </a:r>
            <a:r>
              <a:rPr lang="en-US" altLang="en-US" b="1">
                <a:solidFill>
                  <a:srgbClr val="3366FF"/>
                </a:solidFill>
              </a:rPr>
              <a:t>victim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 b="1">
                <a:solidFill>
                  <a:srgbClr val="3366FF"/>
                </a:solidFill>
              </a:rPr>
              <a:t>frame</a:t>
            </a:r>
            <a:br>
              <a:rPr lang="en-US" altLang="en-US" b="1">
                <a:solidFill>
                  <a:srgbClr val="3366FF"/>
                </a:solidFill>
              </a:rPr>
            </a:br>
            <a:r>
              <a:rPr lang="en-US" altLang="en-US" b="1">
                <a:solidFill>
                  <a:srgbClr val="3366FF"/>
                </a:solidFill>
              </a:rPr>
              <a:t>	- </a:t>
            </a:r>
            <a:r>
              <a:rPr lang="en-US" altLang="en-US"/>
              <a:t>Write victim frame to disk if dirty</a:t>
            </a:r>
            <a:br>
              <a:rPr lang="en-US" altLang="en-US"/>
            </a:br>
            <a:endParaRPr lang="en-US" altLang="en-US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/>
              <a:t>Bring  the desired page into the (newly) free frame; update the page and frame tables</a:t>
            </a:r>
            <a:br>
              <a:rPr lang="en-US" altLang="en-US"/>
            </a:br>
            <a:endParaRPr lang="en-US" altLang="en-US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/>
              <a:t>Continue the process by restarting the instruction that caused the trap</a:t>
            </a:r>
          </a:p>
          <a:p>
            <a:pPr marL="379413" indent="-379413">
              <a:buFont typeface="Monotype Sorts" pitchFamily="-84" charset="2"/>
              <a:buAutoNum type="arabicPeriod"/>
            </a:pPr>
            <a:endParaRPr lang="en-US" altLang="en-US"/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/>
              <a:t>Note now potentially 2 page transfers for page fault – increasing EAT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762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Page Replacement</a:t>
            </a:r>
          </a:p>
        </p:txBody>
      </p:sp>
      <p:pic>
        <p:nvPicPr>
          <p:cNvPr id="3277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0" y="1223963"/>
            <a:ext cx="62674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9838" y="163513"/>
            <a:ext cx="7675562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Page and Frame Replacement Algorithms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33475"/>
            <a:ext cx="7486650" cy="4899025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3144838" algn="ctr"/>
              </a:tabLst>
            </a:pPr>
            <a:r>
              <a:rPr lang="en-US" altLang="en-US" b="1">
                <a:solidFill>
                  <a:srgbClr val="3366FF"/>
                </a:solidFill>
              </a:rPr>
              <a:t>Frame-allocation algorithm </a:t>
            </a:r>
            <a:r>
              <a:rPr lang="en-US" altLang="en-US"/>
              <a:t>determines </a:t>
            </a:r>
          </a:p>
          <a:p>
            <a:pPr lvl="1">
              <a:tabLst>
                <a:tab pos="3144838" algn="ctr"/>
              </a:tabLst>
            </a:pPr>
            <a:r>
              <a:rPr lang="en-US" altLang="en-US"/>
              <a:t>How many frames to give each process</a:t>
            </a:r>
          </a:p>
          <a:p>
            <a:pPr lvl="1">
              <a:tabLst>
                <a:tab pos="3144838" algn="ctr"/>
              </a:tabLst>
            </a:pPr>
            <a:r>
              <a:rPr lang="en-US" altLang="en-US"/>
              <a:t>Which frames to replace</a:t>
            </a:r>
          </a:p>
          <a:p>
            <a:pPr>
              <a:tabLst>
                <a:tab pos="3144838" algn="ctr"/>
              </a:tabLst>
            </a:pPr>
            <a:r>
              <a:rPr lang="en-US" altLang="en-US" b="1">
                <a:solidFill>
                  <a:srgbClr val="3366FF"/>
                </a:solidFill>
              </a:rPr>
              <a:t>Page-replacement algorithm</a:t>
            </a:r>
          </a:p>
          <a:p>
            <a:pPr lvl="1">
              <a:tabLst>
                <a:tab pos="3144838" algn="ctr"/>
              </a:tabLst>
            </a:pPr>
            <a:r>
              <a:rPr lang="en-US" altLang="en-US"/>
              <a:t>Want lowest page-fault rate on both first access and re-access</a:t>
            </a:r>
          </a:p>
          <a:p>
            <a:pPr>
              <a:tabLst>
                <a:tab pos="3144838" algn="ctr"/>
              </a:tabLst>
            </a:pPr>
            <a:r>
              <a:rPr lang="en-US" altLang="en-US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3144838" algn="ctr"/>
              </a:tabLst>
            </a:pPr>
            <a:r>
              <a:rPr lang="en-US" altLang="en-US"/>
              <a:t>String is just page numbers, not full addresses</a:t>
            </a:r>
          </a:p>
          <a:p>
            <a:pPr lvl="1">
              <a:tabLst>
                <a:tab pos="3144838" algn="ctr"/>
              </a:tabLst>
            </a:pPr>
            <a:r>
              <a:rPr lang="en-US" altLang="en-US"/>
              <a:t>Repeated access to the same page does not cause a page fault</a:t>
            </a:r>
          </a:p>
          <a:p>
            <a:pPr lvl="1">
              <a:tabLst>
                <a:tab pos="3144838" algn="ctr"/>
              </a:tabLst>
            </a:pPr>
            <a:r>
              <a:rPr lang="en-US" altLang="en-US"/>
              <a:t>Results depend on number of frames available</a:t>
            </a:r>
          </a:p>
          <a:p>
            <a:pPr>
              <a:tabLst>
                <a:tab pos="3144838" algn="ctr"/>
              </a:tabLst>
            </a:pPr>
            <a:r>
              <a:rPr lang="en-US" altLang="en-US"/>
              <a:t>In all our examples, the </a:t>
            </a:r>
            <a:r>
              <a:rPr lang="en-US" altLang="en-US" b="1">
                <a:solidFill>
                  <a:srgbClr val="3366FF"/>
                </a:solidFill>
              </a:rPr>
              <a:t>reference string </a:t>
            </a:r>
            <a:r>
              <a:rPr lang="en-US" altLang="en-US"/>
              <a:t>of referenced page numbers is </a:t>
            </a:r>
          </a:p>
          <a:p>
            <a:pPr>
              <a:buFont typeface="Monotype Sorts" pitchFamily="-84" charset="2"/>
              <a:buNone/>
              <a:tabLst>
                <a:tab pos="3144838" algn="ctr"/>
              </a:tabLst>
            </a:pPr>
            <a:r>
              <a:rPr lang="en-US" altLang="en-US"/>
              <a:t>	               </a:t>
            </a:r>
            <a:r>
              <a:rPr lang="en-US" altLang="en-US" b="1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984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400"/>
              <a:t>Graph of Page Faults Versus The Number of Frames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800" y="1238250"/>
            <a:ext cx="6045200" cy="355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41388" y="176213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First-In-First-Out (FIFO)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052513"/>
            <a:ext cx="7283450" cy="57626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Reference string: </a:t>
            </a:r>
            <a:r>
              <a:rPr lang="en-US" altLang="en-US" b="1">
                <a:solidFill>
                  <a:srgbClr val="FF0000"/>
                </a:solidFill>
              </a:rPr>
              <a:t>7,0,1,2,0,3,0,4,2,3,0,3,0,3,2,1,2,0,1,7,0,1</a:t>
            </a:r>
            <a:endParaRPr lang="en-US" altLang="en-US"/>
          </a:p>
          <a:p>
            <a:r>
              <a:rPr lang="en-US" altLang="en-US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>
              <a:buFont typeface="Monotype Sorts" pitchFamily="-84" charset="2"/>
              <a:buNone/>
            </a:pPr>
            <a:br>
              <a:rPr lang="en-US" altLang="en-US"/>
            </a:br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 sz="800"/>
          </a:p>
          <a:p>
            <a:pPr>
              <a:buFont typeface="Monotype Sorts" pitchFamily="-84" charset="2"/>
              <a:buNone/>
            </a:pPr>
            <a:endParaRPr lang="en-US" altLang="en-US" sz="800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Can vary by reference string: consider 1,2,3,4,1,2,5,1,2,3,4,5</a:t>
            </a:r>
          </a:p>
          <a:p>
            <a:pPr lvl="1"/>
            <a:r>
              <a:rPr lang="en-US" altLang="en-US"/>
              <a:t>Adding more frames can cause more page faults!</a:t>
            </a:r>
          </a:p>
          <a:p>
            <a:pPr lvl="2"/>
            <a:r>
              <a:rPr lang="en-US" altLang="en-US" b="1">
                <a:solidFill>
                  <a:srgbClr val="3366FF"/>
                </a:solidFill>
              </a:rPr>
              <a:t>Belady</a:t>
            </a:r>
            <a:r>
              <a:rPr lang="ja-JP" altLang="en-US" b="1">
                <a:solidFill>
                  <a:srgbClr val="3366FF"/>
                </a:solidFill>
              </a:rPr>
              <a:t>’</a:t>
            </a:r>
            <a:r>
              <a:rPr lang="en-US" altLang="ja-JP" b="1">
                <a:solidFill>
                  <a:srgbClr val="3366FF"/>
                </a:solidFill>
              </a:rPr>
              <a:t>s Anomaly</a:t>
            </a:r>
            <a:endParaRPr lang="en-US" altLang="en-US" sz="800"/>
          </a:p>
          <a:p>
            <a:r>
              <a:rPr lang="en-US" altLang="en-US"/>
              <a:t>How to track ages of pages? </a:t>
            </a:r>
          </a:p>
          <a:p>
            <a:pPr lvl="1"/>
            <a:r>
              <a:rPr lang="en-US" altLang="en-US"/>
              <a:t>Just use a FIFO queue</a:t>
            </a:r>
          </a:p>
        </p:txBody>
      </p:sp>
      <p:sp>
        <p:nvSpPr>
          <p:cNvPr id="35844" name="Text Box 16"/>
          <p:cNvSpPr txBox="1">
            <a:spLocks noChangeArrowheads="1"/>
          </p:cNvSpPr>
          <p:nvPr/>
        </p:nvSpPr>
        <p:spPr bwMode="auto">
          <a:xfrm>
            <a:off x="1333500" y="3546475"/>
            <a:ext cx="163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15 page faults</a:t>
            </a:r>
          </a:p>
        </p:txBody>
      </p:sp>
      <p:pic>
        <p:nvPicPr>
          <p:cNvPr id="35845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09800"/>
            <a:ext cx="6045313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214313"/>
            <a:ext cx="77343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FIFO Illustrating Belady</a:t>
            </a:r>
            <a:r>
              <a:rPr lang="ja-JP" altLang="en-US"/>
              <a:t>’</a:t>
            </a:r>
            <a:r>
              <a:rPr lang="en-US" altLang="ja-JP"/>
              <a:t>s Anomaly</a:t>
            </a:r>
            <a:endParaRPr lang="en-US" altLang="en-US"/>
          </a:p>
        </p:txBody>
      </p:sp>
      <p:pic>
        <p:nvPicPr>
          <p:cNvPr id="36867" name="Picture 1" descr="9_13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3538" y="1303338"/>
            <a:ext cx="56769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38113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Optimal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119188"/>
            <a:ext cx="8229600" cy="4530725"/>
          </a:xfrm>
        </p:spPr>
        <p:txBody>
          <a:bodyPr>
            <a:normAutofit/>
          </a:bodyPr>
          <a:lstStyle/>
          <a:p>
            <a:pPr>
              <a:tabLst>
                <a:tab pos="1889125" algn="l"/>
              </a:tabLst>
            </a:pPr>
            <a:r>
              <a:rPr lang="en-US" altLang="en-US" sz="2800" dirty="0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 sz="2400" dirty="0"/>
              <a:t>9 is optimal for the example</a:t>
            </a:r>
          </a:p>
          <a:p>
            <a:pPr>
              <a:tabLst>
                <a:tab pos="1889125" algn="l"/>
              </a:tabLst>
            </a:pPr>
            <a:r>
              <a:rPr lang="en-US" altLang="en-US" sz="2800" dirty="0"/>
              <a:t>How do you know this?</a:t>
            </a:r>
          </a:p>
          <a:p>
            <a:pPr lvl="1">
              <a:tabLst>
                <a:tab pos="1889125" algn="l"/>
              </a:tabLst>
            </a:pPr>
            <a:r>
              <a:rPr lang="en-US" altLang="en-US" sz="2400" dirty="0"/>
              <a:t>Can</a:t>
            </a:r>
            <a:r>
              <a:rPr lang="ja-JP" altLang="en-US" sz="2400"/>
              <a:t>’</a:t>
            </a:r>
            <a:r>
              <a:rPr lang="en-US" altLang="ja-JP" sz="2400" dirty="0"/>
              <a:t>t read the future</a:t>
            </a:r>
            <a:endParaRPr lang="en-US" altLang="en-US" sz="2400" dirty="0"/>
          </a:p>
          <a:p>
            <a:pPr>
              <a:tabLst>
                <a:tab pos="1889125" algn="l"/>
              </a:tabLst>
            </a:pPr>
            <a:r>
              <a:rPr lang="en-US" altLang="en-US" sz="2800" dirty="0"/>
              <a:t>Used for measuring how well your algorithm performs</a:t>
            </a:r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648200"/>
            <a:ext cx="625951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1" y="163513"/>
            <a:ext cx="85090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Least Recently Used (LRU)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184275"/>
            <a:ext cx="7454900" cy="4835525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Use past knowledge rather than future</a:t>
            </a:r>
          </a:p>
          <a:p>
            <a:pPr>
              <a:defRPr/>
            </a:pPr>
            <a:r>
              <a:rPr lang="en-US" altLang="en-US" dirty="0"/>
              <a:t>Replace page that has not been used in the most amount of time</a:t>
            </a:r>
          </a:p>
          <a:p>
            <a:pPr>
              <a:defRPr/>
            </a:pPr>
            <a:r>
              <a:rPr lang="en-US" altLang="en-US" dirty="0"/>
              <a:t>Associate time of last use with each page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12 faults – better than FIFO but worse than OPT</a:t>
            </a:r>
          </a:p>
          <a:p>
            <a:pPr>
              <a:defRPr/>
            </a:pPr>
            <a:r>
              <a:rPr lang="en-US" altLang="en-US" dirty="0"/>
              <a:t>Generally good algorithm and frequently used</a:t>
            </a:r>
          </a:p>
          <a:p>
            <a:pPr>
              <a:defRPr/>
            </a:pPr>
            <a:r>
              <a:rPr lang="en-US" altLang="en-US" dirty="0"/>
              <a:t>But how to implement?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pic>
        <p:nvPicPr>
          <p:cNvPr id="38916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5588" y="2763838"/>
            <a:ext cx="6902450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LRU Algorithm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950913"/>
            <a:ext cx="7524750" cy="5246687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Counter implementation</a:t>
            </a:r>
          </a:p>
          <a:p>
            <a:pPr lvl="1"/>
            <a:r>
              <a:rPr lang="en-US" altLang="en-US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en-US"/>
              <a:t>When a page needs to be changed, look at the counters to find smallest value</a:t>
            </a:r>
          </a:p>
          <a:p>
            <a:pPr lvl="2"/>
            <a:r>
              <a:rPr lang="en-US" altLang="en-US"/>
              <a:t>Search through table needed</a:t>
            </a:r>
          </a:p>
          <a:p>
            <a:r>
              <a:rPr lang="en-US" altLang="en-US"/>
              <a:t>Stack implementation</a:t>
            </a:r>
          </a:p>
          <a:p>
            <a:pPr lvl="1"/>
            <a:r>
              <a:rPr lang="en-US" altLang="en-US"/>
              <a:t>Keep a stack of page numbers in a double link form:</a:t>
            </a:r>
          </a:p>
          <a:p>
            <a:pPr lvl="1"/>
            <a:r>
              <a:rPr lang="en-US" altLang="en-US"/>
              <a:t>Page referenced:</a:t>
            </a:r>
          </a:p>
          <a:p>
            <a:pPr lvl="2"/>
            <a:r>
              <a:rPr lang="en-US" altLang="en-US"/>
              <a:t>move it to the top</a:t>
            </a:r>
          </a:p>
          <a:p>
            <a:pPr lvl="2"/>
            <a:r>
              <a:rPr lang="en-US" altLang="en-US"/>
              <a:t>requires 6 pointers to be changed</a:t>
            </a:r>
          </a:p>
          <a:p>
            <a:pPr lvl="1"/>
            <a:r>
              <a:rPr lang="en-US" altLang="en-US"/>
              <a:t>But each update more expensive</a:t>
            </a:r>
          </a:p>
          <a:p>
            <a:pPr lvl="1"/>
            <a:r>
              <a:rPr lang="en-US" altLang="en-US"/>
              <a:t>No search for replacement</a:t>
            </a:r>
          </a:p>
          <a:p>
            <a:r>
              <a:rPr lang="en-US" altLang="en-US"/>
              <a:t>LRU and OPT are cases of </a:t>
            </a:r>
            <a:r>
              <a:rPr lang="en-US" altLang="en-US" b="1">
                <a:solidFill>
                  <a:srgbClr val="3366FF"/>
                </a:solidFill>
              </a:rPr>
              <a:t>stack algorithms </a:t>
            </a:r>
            <a:r>
              <a:rPr lang="en-US" altLang="en-US"/>
              <a:t>that don</a:t>
            </a:r>
            <a:r>
              <a:rPr lang="ja-JP" altLang="en-US"/>
              <a:t>’</a:t>
            </a:r>
            <a:r>
              <a:rPr lang="en-US" altLang="ja-JP"/>
              <a:t>t have Belady</a:t>
            </a:r>
            <a:r>
              <a:rPr lang="ja-JP" altLang="en-US"/>
              <a:t>’</a:t>
            </a:r>
            <a:r>
              <a:rPr lang="en-US" altLang="ja-JP"/>
              <a:t>s Anomaly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41288"/>
            <a:ext cx="78390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Memory-Management Unit (</a:t>
            </a:r>
            <a:r>
              <a:rPr lang="en-US" altLang="en-US" sz="2800"/>
              <a:t>MMU</a:t>
            </a:r>
            <a:r>
              <a:rPr lang="en-US" altLang="en-US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063625"/>
            <a:ext cx="7080250" cy="4484688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Hardware device that at run time maps virtual to physical address</a:t>
            </a:r>
            <a:endParaRPr lang="en-US" altLang="en-US" sz="800" dirty="0"/>
          </a:p>
          <a:p>
            <a:r>
              <a:rPr lang="en-US" altLang="en-US" dirty="0"/>
              <a:t>Many methods possible</a:t>
            </a:r>
          </a:p>
          <a:p>
            <a:r>
              <a:rPr lang="en-US" altLang="en-US" dirty="0"/>
              <a:t>To start, consider simple scheme where the value in the relocation register is added to every address generated by a user process at the time it is sent to memory</a:t>
            </a:r>
          </a:p>
          <a:p>
            <a:pPr lvl="1"/>
            <a:r>
              <a:rPr lang="en-US" altLang="en-US" dirty="0"/>
              <a:t>Base register now called </a:t>
            </a:r>
            <a:r>
              <a:rPr lang="en-US" altLang="en-US" b="1" dirty="0">
                <a:solidFill>
                  <a:srgbClr val="0000FF"/>
                </a:solidFill>
              </a:rPr>
              <a:t>relocation register</a:t>
            </a:r>
            <a:endParaRPr lang="en-US" altLang="en-US" dirty="0"/>
          </a:p>
          <a:p>
            <a:pPr lvl="1"/>
            <a:r>
              <a:rPr lang="en-US" altLang="en-US" dirty="0"/>
              <a:t>MS-DOS on Intel 80x86 used 4 relocation registers</a:t>
            </a:r>
            <a:endParaRPr lang="en-US" altLang="en-US" sz="800" dirty="0"/>
          </a:p>
          <a:p>
            <a:r>
              <a:rPr lang="en-US" altLang="en-US" dirty="0"/>
              <a:t>The user program deals with </a:t>
            </a:r>
            <a:r>
              <a:rPr lang="en-US" altLang="en-US" i="1" dirty="0"/>
              <a:t>logical</a:t>
            </a:r>
            <a:r>
              <a:rPr lang="en-US" altLang="en-US" dirty="0"/>
              <a:t> addresses; it never sees the </a:t>
            </a:r>
            <a:r>
              <a:rPr lang="en-US" altLang="en-US" i="1" dirty="0"/>
              <a:t>real</a:t>
            </a:r>
            <a:r>
              <a:rPr lang="en-US" altLang="en-US" dirty="0"/>
              <a:t> physical addresses</a:t>
            </a:r>
          </a:p>
          <a:p>
            <a:pPr lvl="1"/>
            <a:r>
              <a:rPr lang="en-US" altLang="en-US" dirty="0"/>
              <a:t>Execution-time binding occurs when reference is made to location in memory</a:t>
            </a:r>
          </a:p>
          <a:p>
            <a:pPr lvl="1"/>
            <a:r>
              <a:rPr lang="en-US" altLang="en-US" dirty="0"/>
              <a:t>Logical address bound to physical addresses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103188"/>
            <a:ext cx="7626350" cy="576262"/>
          </a:xfrm>
        </p:spPr>
        <p:txBody>
          <a:bodyPr/>
          <a:lstStyle/>
          <a:p>
            <a:pPr eaLnBrk="1" hangingPunct="1"/>
            <a:r>
              <a:rPr lang="en-US" altLang="en-US" sz="2000"/>
              <a:t>Use Of A Stack to Record Most Recent Page References</a:t>
            </a:r>
          </a:p>
        </p:txBody>
      </p:sp>
      <p:pic>
        <p:nvPicPr>
          <p:cNvPr id="40963" name="Picture 1" descr="9_16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141413"/>
            <a:ext cx="64008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081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LRU Approximation Algorithms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982663"/>
            <a:ext cx="7370762" cy="51466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LRU needs special hardware and still slow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Reference bit</a:t>
            </a:r>
          </a:p>
          <a:p>
            <a:pPr lvl="1"/>
            <a:r>
              <a:rPr lang="en-US" altLang="en-US"/>
              <a:t>With each page associate a bit, initially = 0</a:t>
            </a:r>
          </a:p>
          <a:p>
            <a:pPr lvl="1"/>
            <a:r>
              <a:rPr lang="en-US" altLang="en-US"/>
              <a:t>When page is referenced bit set to 1</a:t>
            </a:r>
          </a:p>
          <a:p>
            <a:pPr lvl="1"/>
            <a:r>
              <a:rPr lang="en-US" altLang="en-US"/>
              <a:t>Replace any with reference bit = 0 (if one exists)</a:t>
            </a:r>
          </a:p>
          <a:p>
            <a:pPr lvl="2"/>
            <a:r>
              <a:rPr lang="en-US" altLang="en-US"/>
              <a:t>We do not know the order, however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Second-chance algorithm</a:t>
            </a:r>
          </a:p>
          <a:p>
            <a:pPr lvl="1"/>
            <a:r>
              <a:rPr lang="en-US" altLang="en-US"/>
              <a:t>Generally FIFO, plus hardware-provided reference bit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Clock</a:t>
            </a:r>
            <a:r>
              <a:rPr lang="en-US" altLang="en-US"/>
              <a:t> replacement</a:t>
            </a:r>
          </a:p>
          <a:p>
            <a:pPr lvl="1"/>
            <a:r>
              <a:rPr lang="en-US" altLang="en-US"/>
              <a:t>If page to be replaced has </a:t>
            </a:r>
          </a:p>
          <a:p>
            <a:pPr lvl="2"/>
            <a:r>
              <a:rPr lang="en-US" altLang="en-US"/>
              <a:t>Reference bit = 0 -&gt; replace it</a:t>
            </a:r>
          </a:p>
          <a:p>
            <a:pPr lvl="2"/>
            <a:r>
              <a:rPr lang="en-US" altLang="en-US"/>
              <a:t>reference bit = 1 then:</a:t>
            </a:r>
          </a:p>
          <a:p>
            <a:pPr lvl="3"/>
            <a:r>
              <a:rPr lang="en-US" altLang="en-US"/>
              <a:t>set reference bit 0, leave page in memory</a:t>
            </a:r>
          </a:p>
          <a:p>
            <a:pPr lvl="3"/>
            <a:r>
              <a:rPr lang="en-US" altLang="en-US"/>
              <a:t>replace next page, subject to same rules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177800"/>
            <a:ext cx="8010525" cy="463550"/>
          </a:xfrm>
        </p:spPr>
        <p:txBody>
          <a:bodyPr/>
          <a:lstStyle/>
          <a:p>
            <a:pPr eaLnBrk="1" hangingPunct="1"/>
            <a:r>
              <a:rPr lang="en-US" altLang="en-US" sz="2000"/>
              <a:t>Second-Chance (clock) Page-Replacement Algorithm</a:t>
            </a:r>
          </a:p>
        </p:txBody>
      </p:sp>
      <p:pic>
        <p:nvPicPr>
          <p:cNvPr id="43011" name="Picture 1" descr="9_17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8525" y="1092200"/>
            <a:ext cx="4402138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13811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Enhanced Second-Chance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071563"/>
            <a:ext cx="7158037" cy="51466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/>
              <a:t>Improve algorithm by using reference bit and modify bit (if available) in concert</a:t>
            </a:r>
          </a:p>
          <a:p>
            <a:r>
              <a:rPr lang="en-US" altLang="en-US"/>
              <a:t>Take ordered pair (reference, modify)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en-US"/>
              <a:t>(0, 0) neither recently used not modified – best page to replace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en-US"/>
              <a:t>(0, 1) not recently used but modified – not quite as good, must write out before replacement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en-US"/>
              <a:t>(1, 0) recently used but clean – probably will be used again soon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en-US"/>
              <a:t>(1, 1) recently used and modified – probably will be used again soon and need to write out before replacement</a:t>
            </a:r>
          </a:p>
          <a:p>
            <a:r>
              <a:rPr lang="en-US" altLang="en-US"/>
              <a:t>When page replacement called for, use the clock scheme  but use the four classes replace page in lowest non-empty class</a:t>
            </a:r>
          </a:p>
          <a:p>
            <a:pPr lvl="1"/>
            <a:r>
              <a:rPr lang="en-US" altLang="en-US"/>
              <a:t>Might need to search circular queue several times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Counting Algorithms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1155700"/>
            <a:ext cx="7377112" cy="45513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Keep a counter of the number of references that have been made to each page</a:t>
            </a:r>
          </a:p>
          <a:p>
            <a:pPr lvl="1"/>
            <a:r>
              <a:rPr lang="en-US" altLang="en-US"/>
              <a:t>Not common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Lease Frequently Used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LFU</a:t>
            </a:r>
            <a:r>
              <a:rPr lang="en-US" altLang="en-US"/>
              <a:t>)</a:t>
            </a:r>
            <a:r>
              <a:rPr lang="en-US" altLang="en-US" b="1">
                <a:solidFill>
                  <a:srgbClr val="3366FF"/>
                </a:solidFill>
              </a:rPr>
              <a:t> Algorithm</a:t>
            </a:r>
            <a:r>
              <a:rPr lang="en-US" altLang="en-US"/>
              <a:t>:  replaces page with smallest count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Most Frequently Used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MFU</a:t>
            </a:r>
            <a:r>
              <a:rPr lang="en-US" altLang="en-US"/>
              <a:t>)</a:t>
            </a:r>
            <a:r>
              <a:rPr lang="en-US" altLang="en-US" b="1">
                <a:solidFill>
                  <a:srgbClr val="3366FF"/>
                </a:solidFill>
              </a:rPr>
              <a:t> Algorithm</a:t>
            </a:r>
            <a:r>
              <a:rPr lang="en-US" altLang="en-US"/>
              <a:t>: based on the argument that the page with the smallest count was probably just brought in and has yet to be used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Page-Buffering Algorithms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69950" y="1093788"/>
            <a:ext cx="7232650" cy="507841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Keep a pool of free frames, always</a:t>
            </a:r>
          </a:p>
          <a:p>
            <a:pPr lvl="1"/>
            <a:r>
              <a:rPr lang="en-US" altLang="en-US" dirty="0"/>
              <a:t>Then frame available when needed, not found at fault time</a:t>
            </a:r>
          </a:p>
          <a:p>
            <a:pPr lvl="1"/>
            <a:r>
              <a:rPr lang="en-US" altLang="en-US" dirty="0"/>
              <a:t>Read page into free frame and select victim to evict and add to free pool</a:t>
            </a:r>
          </a:p>
          <a:p>
            <a:pPr lvl="1"/>
            <a:r>
              <a:rPr lang="en-US" altLang="en-US" dirty="0"/>
              <a:t>When convenient, evict victim</a:t>
            </a:r>
          </a:p>
          <a:p>
            <a:r>
              <a:rPr lang="en-US" altLang="en-US" dirty="0"/>
              <a:t>Possibly, keep list of modified pages</a:t>
            </a:r>
          </a:p>
          <a:p>
            <a:pPr lvl="1"/>
            <a:r>
              <a:rPr lang="en-US" altLang="en-US" dirty="0"/>
              <a:t>When backing store otherwise idle, write pages there and set to non-dirty</a:t>
            </a:r>
          </a:p>
          <a:p>
            <a:r>
              <a:rPr lang="en-US" altLang="en-US" dirty="0"/>
              <a:t>Possibly, keep free frame contents intact and note what is in them</a:t>
            </a:r>
          </a:p>
          <a:p>
            <a:pPr lvl="1"/>
            <a:r>
              <a:rPr lang="en-US" altLang="en-US" dirty="0"/>
              <a:t>If referenced again before reused, no need to load contents again from disk</a:t>
            </a:r>
          </a:p>
          <a:p>
            <a:pPr lvl="1"/>
            <a:r>
              <a:rPr lang="en-US" altLang="en-US" dirty="0"/>
              <a:t>Generally useful to reduce penalty if wrong victim frame selected 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Thrashing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131888"/>
            <a:ext cx="7353300" cy="44831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If a process does not have </a:t>
            </a:r>
            <a:r>
              <a:rPr lang="ja-JP" altLang="en-US"/>
              <a:t>“</a:t>
            </a:r>
            <a:r>
              <a:rPr lang="en-US" altLang="ja-JP"/>
              <a:t>enough</a:t>
            </a:r>
            <a:r>
              <a:rPr lang="ja-JP" altLang="en-US"/>
              <a:t>”</a:t>
            </a:r>
            <a:r>
              <a:rPr lang="en-US" altLang="ja-JP"/>
              <a:t> pages, the page-fault rate is very high</a:t>
            </a:r>
          </a:p>
          <a:p>
            <a:pPr lvl="1"/>
            <a:r>
              <a:rPr lang="en-US" altLang="en-US"/>
              <a:t>Page fault to get page</a:t>
            </a:r>
          </a:p>
          <a:p>
            <a:pPr lvl="1"/>
            <a:r>
              <a:rPr lang="en-US" altLang="en-US"/>
              <a:t>Replace existing frame</a:t>
            </a:r>
          </a:p>
          <a:p>
            <a:pPr lvl="1"/>
            <a:r>
              <a:rPr lang="en-US" altLang="en-US"/>
              <a:t>But quickly need replaced frame back</a:t>
            </a:r>
          </a:p>
          <a:p>
            <a:pPr lvl="1"/>
            <a:r>
              <a:rPr lang="en-US" altLang="en-US"/>
              <a:t>This leads to:</a:t>
            </a:r>
          </a:p>
          <a:p>
            <a:pPr lvl="2"/>
            <a:r>
              <a:rPr lang="en-US" altLang="en-US"/>
              <a:t>Low CPU utilization</a:t>
            </a:r>
          </a:p>
          <a:p>
            <a:pPr lvl="2"/>
            <a:r>
              <a:rPr lang="en-US" altLang="en-US"/>
              <a:t>Operating system thinking that it needs to increase the degree of multiprogramming</a:t>
            </a:r>
          </a:p>
          <a:p>
            <a:pPr lvl="2"/>
            <a:r>
              <a:rPr lang="en-US" altLang="en-US"/>
              <a:t>Another process added to the system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Thrashing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>
                <a:sym typeface="Symbol" pitchFamily="18" charset="2"/>
              </a:rPr>
              <a:t> a process is busy swapping pages in and out</a:t>
            </a:r>
            <a:endParaRPr lang="en-US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163513"/>
            <a:ext cx="6923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Thrashing (Cont.)</a:t>
            </a:r>
            <a:endParaRPr lang="en-US" altLang="en-US" sz="2400"/>
          </a:p>
        </p:txBody>
      </p:sp>
      <p:pic>
        <p:nvPicPr>
          <p:cNvPr id="5325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0" y="1206500"/>
            <a:ext cx="6678613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3" y="188913"/>
            <a:ext cx="71596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Demand Paging and Thrashing </a:t>
            </a:r>
            <a:endParaRPr lang="en-US" altLang="en-US" sz="240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1084263"/>
            <a:ext cx="7100887" cy="300196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/>
              <a:t>Why does demand paging work?</a:t>
            </a:r>
            <a:br>
              <a:rPr lang="en-US" altLang="en-US"/>
            </a:br>
            <a:r>
              <a:rPr lang="en-US" altLang="en-US" b="1">
                <a:solidFill>
                  <a:srgbClr val="3366FF"/>
                </a:solidFill>
              </a:rPr>
              <a:t>Locality model</a:t>
            </a:r>
          </a:p>
          <a:p>
            <a:pPr lvl="1"/>
            <a:r>
              <a:rPr lang="en-US" altLang="en-US"/>
              <a:t>Process migrates from one locality to another</a:t>
            </a:r>
          </a:p>
          <a:p>
            <a:pPr lvl="1"/>
            <a:r>
              <a:rPr lang="en-US" altLang="en-US"/>
              <a:t>Localities may overlap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Why does thrashing occur?</a:t>
            </a:r>
            <a:br>
              <a:rPr lang="en-US" altLang="en-US"/>
            </a:br>
            <a:r>
              <a:rPr lang="en-US" altLang="en-US">
                <a:sym typeface="Symbol" pitchFamily="18" charset="2"/>
              </a:rPr>
              <a:t> size of locality &gt; total memory size</a:t>
            </a:r>
          </a:p>
          <a:p>
            <a:pPr lvl="1"/>
            <a:r>
              <a:rPr lang="en-US" altLang="en-US">
                <a:sym typeface="Symbol" pitchFamily="18" charset="2"/>
              </a:rPr>
              <a:t>Limit effects by using local or priority page replacement</a:t>
            </a:r>
            <a:endParaRPr lang="en-US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3" y="125413"/>
            <a:ext cx="785018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Locality In A Memory-Reference Pattern</a:t>
            </a:r>
          </a:p>
        </p:txBody>
      </p:sp>
      <p:pic>
        <p:nvPicPr>
          <p:cNvPr id="55299" name="Picture 1" descr="9_19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5263" y="1017588"/>
            <a:ext cx="3770312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6619</Words>
  <Application>Microsoft Office PowerPoint</Application>
  <PresentationFormat>On-screen Show (4:3)</PresentationFormat>
  <Paragraphs>836</Paragraphs>
  <Slides>110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8" baseType="lpstr">
      <vt:lpstr>Arial</vt:lpstr>
      <vt:lpstr>Calibri</vt:lpstr>
      <vt:lpstr>Courier New</vt:lpstr>
      <vt:lpstr>Helvetica</vt:lpstr>
      <vt:lpstr>Monotype Sorts</vt:lpstr>
      <vt:lpstr>Times New Roman</vt:lpstr>
      <vt:lpstr>Webdings</vt:lpstr>
      <vt:lpstr>Office Theme</vt:lpstr>
      <vt:lpstr>CS 300- Memory Management</vt:lpstr>
      <vt:lpstr>Background</vt:lpstr>
      <vt:lpstr>Base and Limit Registers</vt:lpstr>
      <vt:lpstr>Hardware Address Protection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Dynamic relocation using a relocation register</vt:lpstr>
      <vt:lpstr>Dynamic Linking</vt:lpstr>
      <vt:lpstr>Swapping</vt:lpstr>
      <vt:lpstr>Swapping (Cont.)</vt:lpstr>
      <vt:lpstr>Schematic View of Swapping</vt:lpstr>
      <vt:lpstr>Context Switch Time including Swapping</vt:lpstr>
      <vt:lpstr>Context Switch Time and Swapping (Cont.)</vt:lpstr>
      <vt:lpstr>Contiguous Allocation</vt:lpstr>
      <vt:lpstr>Contiguous Allocation (Cont.)</vt:lpstr>
      <vt:lpstr>Hardware Support for Relocation and Limit Registers</vt:lpstr>
      <vt:lpstr>Multiple-partition allocation </vt:lpstr>
      <vt:lpstr>Dynamic Storage-Allocation Problem</vt:lpstr>
      <vt:lpstr>Fragmentation</vt:lpstr>
      <vt:lpstr>Fragmentation (Cont.)</vt:lpstr>
      <vt:lpstr>Segmentation</vt:lpstr>
      <vt:lpstr>User’s View of a Program</vt:lpstr>
      <vt:lpstr>Logical View of Segmentation</vt:lpstr>
      <vt:lpstr>Segmentation Architecture </vt:lpstr>
      <vt:lpstr>Segmentation Architecture (Cont.)</vt:lpstr>
      <vt:lpstr>Segmentation Hardware</vt:lpstr>
      <vt:lpstr>Paging</vt:lpstr>
      <vt:lpstr>Address Translation Scheme</vt:lpstr>
      <vt:lpstr>Paging Hardware</vt:lpstr>
      <vt:lpstr>Paging Model of Logical and  Physical Memory</vt:lpstr>
      <vt:lpstr>Paging Example</vt:lpstr>
      <vt:lpstr>Paging (Cont.)</vt:lpstr>
      <vt:lpstr>Free Frames</vt:lpstr>
      <vt:lpstr>Implementation of Page Table</vt:lpstr>
      <vt:lpstr>Implementation of Page Table (Cont.)</vt:lpstr>
      <vt:lpstr>Associative Memory</vt:lpstr>
      <vt:lpstr>Paging Hardware With TLB</vt:lpstr>
      <vt:lpstr>Effective Access Time</vt:lpstr>
      <vt:lpstr>Memory Protection</vt:lpstr>
      <vt:lpstr>Valid (v) or Invalid (i) Bit In A Page Table</vt:lpstr>
      <vt:lpstr>Shared Pages</vt:lpstr>
      <vt:lpstr>Shared Pages Example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Virtual Memory Background</vt:lpstr>
      <vt:lpstr>Background (Cont.)</vt:lpstr>
      <vt:lpstr>Background (Cont.)</vt:lpstr>
      <vt:lpstr>Virtual Memory That is Larger Than Physical Memory</vt:lpstr>
      <vt:lpstr>Virtual-address Space</vt:lpstr>
      <vt:lpstr>Shared Library Using Virtual Memory</vt:lpstr>
      <vt:lpstr>Demand Paging</vt:lpstr>
      <vt:lpstr>Basic Concepts</vt:lpstr>
      <vt:lpstr>Valid-Invalid Bit</vt:lpstr>
      <vt:lpstr>Page Table When Some Pages Are Not in Main Memory</vt:lpstr>
      <vt:lpstr>Page Fault</vt:lpstr>
      <vt:lpstr>Steps in Handling a Page Fault</vt:lpstr>
      <vt:lpstr>Aspects of Demand Paging</vt:lpstr>
      <vt:lpstr>Instruction Restart</vt:lpstr>
      <vt:lpstr>Performance of Demand Paging</vt:lpstr>
      <vt:lpstr>Performance of Demand Paging (Cont.)</vt:lpstr>
      <vt:lpstr>Demand Paging Example</vt:lpstr>
      <vt:lpstr>Demand Paging Optimizations</vt:lpstr>
      <vt:lpstr>Copy-on-Write</vt:lpstr>
      <vt:lpstr>Before Process 1 Modifies Page C</vt:lpstr>
      <vt:lpstr>After Process 1 Modifies Page C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The Number of Frames</vt:lpstr>
      <vt:lpstr>First-In-First-Out (FIFO) Algorithm</vt:lpstr>
      <vt:lpstr>FIFO Illustrating Belady’s Anomaly</vt:lpstr>
      <vt:lpstr>Optimal Algorithm</vt:lpstr>
      <vt:lpstr>Least Recently Used (LRU) Algorithm</vt:lpstr>
      <vt:lpstr>LRU Algorithm (Cont.)</vt:lpstr>
      <vt:lpstr>Use Of A Stack to Record Most Recent Page References</vt:lpstr>
      <vt:lpstr>LRU Approximation Algorithms</vt:lpstr>
      <vt:lpstr>Second-Chance (clock) Page-Replacement Algorithm</vt:lpstr>
      <vt:lpstr>Enhanced Second-Chance Algorithm</vt:lpstr>
      <vt:lpstr>Counting Algorithms</vt:lpstr>
      <vt:lpstr>Page-Buffering Algorithms</vt:lpstr>
      <vt:lpstr>Thrashing</vt:lpstr>
      <vt:lpstr>Thrashing (Cont.)</vt:lpstr>
      <vt:lpstr>Demand Paging and Thrashing </vt:lpstr>
      <vt:lpstr>Locality In A Memory-Reference Pattern</vt:lpstr>
      <vt:lpstr>Working-Set Model</vt:lpstr>
      <vt:lpstr>Keeping Track of the Working Set</vt:lpstr>
      <vt:lpstr>Page-Fault Frequency</vt:lpstr>
      <vt:lpstr>Working Sets and Page Fault Rates</vt:lpstr>
      <vt:lpstr>Memory-Mapped Files</vt:lpstr>
      <vt:lpstr>Memory-Mapped File Technique for all I/O</vt:lpstr>
      <vt:lpstr>Memory Mapped Files</vt:lpstr>
      <vt:lpstr>Shared Memory via Memory-Mapped I/O</vt:lpstr>
      <vt:lpstr>Allocating Kernel Memory</vt:lpstr>
      <vt:lpstr>Other Considerations -- Prepaging</vt:lpstr>
      <vt:lpstr>Source and 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400- Operating Systems Syllabus</dc:title>
  <dc:creator>Dr.Chirag</dc:creator>
  <cp:lastModifiedBy>Dr.Chirag</cp:lastModifiedBy>
  <cp:revision>55</cp:revision>
  <dcterms:created xsi:type="dcterms:W3CDTF">2019-07-31T17:01:49Z</dcterms:created>
  <dcterms:modified xsi:type="dcterms:W3CDTF">2020-11-29T11:48:34Z</dcterms:modified>
</cp:coreProperties>
</file>