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6" r:id="rId49"/>
    <p:sldId id="309" r:id="rId50"/>
    <p:sldId id="310" r:id="rId51"/>
    <p:sldId id="312" r:id="rId52"/>
    <p:sldId id="313" r:id="rId53"/>
    <p:sldId id="314" r:id="rId54"/>
    <p:sldId id="315" r:id="rId55"/>
    <p:sldId id="316" r:id="rId56"/>
    <p:sldId id="317" r:id="rId57"/>
    <p:sldId id="318" r:id="rId58"/>
    <p:sldId id="319" r:id="rId59"/>
    <p:sldId id="320" r:id="rId60"/>
    <p:sldId id="321" r:id="rId61"/>
    <p:sldId id="324" r:id="rId62"/>
    <p:sldId id="325" r:id="rId63"/>
    <p:sldId id="326" r:id="rId64"/>
    <p:sldId id="327" r:id="rId65"/>
    <p:sldId id="328" r:id="rId66"/>
    <p:sldId id="329" r:id="rId67"/>
    <p:sldId id="335" r:id="rId68"/>
    <p:sldId id="345" r:id="rId69"/>
    <p:sldId id="346" r:id="rId70"/>
    <p:sldId id="350"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82ADA5-79C5-4CAB-B70A-772D32EA323C}" type="datetimeFigureOut">
              <a:rPr lang="en-US" smtClean="0"/>
              <a:pPr/>
              <a:t>8/23/2022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283877-116F-4341-8AD4-E96C356217A6}" type="slidenum">
              <a:rPr lang="en-US" smtClean="0"/>
              <a:pPr/>
              <a:t>‹#›</a:t>
            </a:fld>
            <a:endParaRPr lang="en-US"/>
          </a:p>
        </p:txBody>
      </p:sp>
    </p:spTree>
    <p:extLst>
      <p:ext uri="{BB962C8B-B14F-4D97-AF65-F5344CB8AC3E}">
        <p14:creationId xmlns:p14="http://schemas.microsoft.com/office/powerpoint/2010/main" val="1706033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113733" y="685488"/>
            <a:ext cx="4632116" cy="3429000"/>
          </a:xfrm>
          <a:ln/>
        </p:spPr>
      </p:sp>
      <p:sp>
        <p:nvSpPr>
          <p:cNvPr id="66563"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13733" y="685488"/>
            <a:ext cx="4632116" cy="3429000"/>
          </a:xfrm>
          <a:ln/>
        </p:spPr>
      </p:sp>
      <p:sp>
        <p:nvSpPr>
          <p:cNvPr id="75779"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143000" y="685800"/>
            <a:ext cx="4573588" cy="3429000"/>
          </a:xfrm>
          <a:ln/>
        </p:spPr>
      </p:sp>
      <p:sp>
        <p:nvSpPr>
          <p:cNvPr id="76803"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13733" y="685488"/>
            <a:ext cx="4632116" cy="3429000"/>
          </a:xfrm>
          <a:ln/>
        </p:spPr>
      </p:sp>
      <p:sp>
        <p:nvSpPr>
          <p:cNvPr id="77827"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13733" y="685488"/>
            <a:ext cx="4632116" cy="3429000"/>
          </a:xfrm>
          <a:ln/>
        </p:spPr>
      </p:sp>
      <p:sp>
        <p:nvSpPr>
          <p:cNvPr id="78851"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13733" y="685488"/>
            <a:ext cx="4632116" cy="3429000"/>
          </a:xfrm>
          <a:ln/>
        </p:spPr>
      </p:sp>
      <p:sp>
        <p:nvSpPr>
          <p:cNvPr id="79875"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13733" y="685488"/>
            <a:ext cx="4632116" cy="3429000"/>
          </a:xfrm>
          <a:ln/>
        </p:spPr>
      </p:sp>
      <p:sp>
        <p:nvSpPr>
          <p:cNvPr id="80899"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43000" y="685800"/>
            <a:ext cx="4573588" cy="3429000"/>
          </a:xfrm>
          <a:ln/>
        </p:spPr>
      </p:sp>
      <p:sp>
        <p:nvSpPr>
          <p:cNvPr id="81923"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113733" y="685488"/>
            <a:ext cx="4632116" cy="3429000"/>
          </a:xfrm>
          <a:ln/>
        </p:spPr>
      </p:sp>
      <p:sp>
        <p:nvSpPr>
          <p:cNvPr id="82947"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13733" y="685488"/>
            <a:ext cx="4632116" cy="3429000"/>
          </a:xfrm>
          <a:ln/>
        </p:spPr>
      </p:sp>
      <p:sp>
        <p:nvSpPr>
          <p:cNvPr id="83971"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43000" y="685800"/>
            <a:ext cx="4573588" cy="3429000"/>
          </a:xfrm>
          <a:ln/>
        </p:spPr>
      </p:sp>
      <p:sp>
        <p:nvSpPr>
          <p:cNvPr id="84995"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13733" y="685488"/>
            <a:ext cx="4632116" cy="3429000"/>
          </a:xfrm>
          <a:ln/>
        </p:spPr>
      </p:sp>
      <p:sp>
        <p:nvSpPr>
          <p:cNvPr id="67587"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13733" y="685488"/>
            <a:ext cx="4632116" cy="3429000"/>
          </a:xfrm>
          <a:ln/>
        </p:spPr>
      </p:sp>
      <p:sp>
        <p:nvSpPr>
          <p:cNvPr id="86019"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13733" y="685488"/>
            <a:ext cx="4632116" cy="3429000"/>
          </a:xfrm>
          <a:ln/>
        </p:spPr>
      </p:sp>
      <p:sp>
        <p:nvSpPr>
          <p:cNvPr id="87043"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143000" y="685800"/>
            <a:ext cx="4573588" cy="3429000"/>
          </a:xfrm>
          <a:ln/>
        </p:spPr>
      </p:sp>
      <p:sp>
        <p:nvSpPr>
          <p:cNvPr id="88067"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143000" y="685800"/>
            <a:ext cx="4573588" cy="3429000"/>
          </a:xfrm>
          <a:ln/>
        </p:spPr>
      </p:sp>
      <p:sp>
        <p:nvSpPr>
          <p:cNvPr id="89091"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13733" y="685488"/>
            <a:ext cx="4632116" cy="3429000"/>
          </a:xfrm>
          <a:ln/>
        </p:spPr>
      </p:sp>
      <p:sp>
        <p:nvSpPr>
          <p:cNvPr id="90115"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13733" y="685488"/>
            <a:ext cx="4632116" cy="3429000"/>
          </a:xfrm>
          <a:ln/>
        </p:spPr>
      </p:sp>
      <p:sp>
        <p:nvSpPr>
          <p:cNvPr id="91139"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143000" y="685800"/>
            <a:ext cx="4573588" cy="3429000"/>
          </a:xfrm>
          <a:ln/>
        </p:spPr>
      </p:sp>
      <p:sp>
        <p:nvSpPr>
          <p:cNvPr id="92163"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113733" y="685488"/>
            <a:ext cx="4632116" cy="3429000"/>
          </a:xfrm>
          <a:ln/>
        </p:spPr>
      </p:sp>
      <p:sp>
        <p:nvSpPr>
          <p:cNvPr id="93187"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43000" y="685800"/>
            <a:ext cx="4573588" cy="3429000"/>
          </a:xfrm>
          <a:ln/>
        </p:spPr>
      </p:sp>
      <p:sp>
        <p:nvSpPr>
          <p:cNvPr id="94211"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13733" y="685488"/>
            <a:ext cx="4632116" cy="3429000"/>
          </a:xfrm>
          <a:ln/>
        </p:spPr>
      </p:sp>
      <p:sp>
        <p:nvSpPr>
          <p:cNvPr id="95235"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13733" y="685488"/>
            <a:ext cx="4632116" cy="3429000"/>
          </a:xfrm>
          <a:ln/>
        </p:spPr>
      </p:sp>
      <p:sp>
        <p:nvSpPr>
          <p:cNvPr id="68611"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13733" y="685488"/>
            <a:ext cx="4632116" cy="3429000"/>
          </a:xfrm>
          <a:ln/>
        </p:spPr>
      </p:sp>
      <p:sp>
        <p:nvSpPr>
          <p:cNvPr id="96259"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13733" y="685488"/>
            <a:ext cx="4632116" cy="3429000"/>
          </a:xfrm>
          <a:ln/>
        </p:spPr>
      </p:sp>
      <p:sp>
        <p:nvSpPr>
          <p:cNvPr id="97283"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143000" y="685800"/>
            <a:ext cx="4573588" cy="3429000"/>
          </a:xfrm>
          <a:ln/>
        </p:spPr>
      </p:sp>
      <p:sp>
        <p:nvSpPr>
          <p:cNvPr id="98307"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113733" y="685488"/>
            <a:ext cx="4632116" cy="3429000"/>
          </a:xfrm>
          <a:ln/>
        </p:spPr>
      </p:sp>
      <p:sp>
        <p:nvSpPr>
          <p:cNvPr id="99331"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143000" y="685800"/>
            <a:ext cx="4573588" cy="3429000"/>
          </a:xfrm>
          <a:ln/>
        </p:spPr>
      </p:sp>
      <p:sp>
        <p:nvSpPr>
          <p:cNvPr id="100355"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1113733" y="685488"/>
            <a:ext cx="4632116" cy="3429000"/>
          </a:xfrm>
          <a:ln/>
        </p:spPr>
      </p:sp>
      <p:sp>
        <p:nvSpPr>
          <p:cNvPr id="101379"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143000" y="685800"/>
            <a:ext cx="4573588" cy="3429000"/>
          </a:xfrm>
          <a:ln/>
        </p:spPr>
      </p:sp>
      <p:sp>
        <p:nvSpPr>
          <p:cNvPr id="102403"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3CAE1DA-F1B8-40AD-8754-B5C24115FE48}" type="slidenum">
              <a:rPr lang="en-US" smtClean="0"/>
              <a:pPr/>
              <a:t>43</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DDAA40A5-064D-4F59-9BFA-5DFB418B5B8E}" type="slidenum">
              <a:rPr lang="en-US" smtClean="0"/>
              <a:pPr/>
              <a:t>44</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448DB3-7F82-4546-804F-949511957A13}" type="slidenum">
              <a:rPr lang="en-US" smtClean="0"/>
              <a:pPr/>
              <a:t>45</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13733" y="685488"/>
            <a:ext cx="4632116" cy="3429000"/>
          </a:xfrm>
          <a:ln/>
        </p:spPr>
      </p:sp>
      <p:sp>
        <p:nvSpPr>
          <p:cNvPr id="69635"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714A4306-F1F5-4F8D-95F6-2AF68C6CCAE1}" type="slidenum">
              <a:rPr lang="en-US" smtClean="0"/>
              <a:pPr/>
              <a:t>47</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35576FFC-B3CD-49FC-9690-0A9BD4095E9F}" type="slidenum">
              <a:rPr lang="en-US" smtClean="0"/>
              <a:pPr/>
              <a:t>48</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20ED0CE-0C32-4205-AE10-D5FC6E57FCB7}" type="slidenum">
              <a:rPr lang="en-US" smtClean="0"/>
              <a:pPr/>
              <a:t>49</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53948344-B8DB-4563-96A0-F53A7FD23294}" type="slidenum">
              <a:rPr lang="en-US" smtClean="0"/>
              <a:pPr/>
              <a:t>50</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FA1B63F0-52DB-434D-B73F-C0578F6A3471}" type="slidenum">
              <a:rPr lang="en-US" smtClean="0"/>
              <a:pPr/>
              <a:t>51</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9C657020-973A-4291-8473-808A50A066AA}" type="slidenum">
              <a:rPr lang="en-US" smtClean="0"/>
              <a:pPr/>
              <a:t>52</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B981C19B-7401-4907-9BD5-56A404BFF778}" type="slidenum">
              <a:rPr lang="en-US" smtClean="0"/>
              <a:pPr/>
              <a:t>53</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C5A60EA-028F-4D8C-B31D-3FB4BFFF6875}" type="slidenum">
              <a:rPr lang="en-US" smtClean="0"/>
              <a:pPr/>
              <a:t>54</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42B63141-FB26-40BF-92E1-C4B5805E97C7}" type="slidenum">
              <a:rPr lang="en-US" smtClean="0"/>
              <a:pPr/>
              <a:t>55</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143000" y="685800"/>
            <a:ext cx="4573588" cy="3429000"/>
          </a:xfrm>
          <a:ln/>
        </p:spPr>
      </p:sp>
      <p:sp>
        <p:nvSpPr>
          <p:cNvPr id="70659"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2B2ABD21-D0AD-4630-9314-6634F5DFBACA}" type="slidenum">
              <a:rPr lang="en-US" smtClean="0"/>
              <a:pPr/>
              <a:t>56</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C9433D33-DB07-4FB1-85B6-108C6F54A5DF}" type="slidenum">
              <a:rPr lang="en-US" smtClean="0"/>
              <a:pPr/>
              <a:t>57</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939AE8D4-2EDE-4025-B0FB-38B4C3DBB7B5}" type="slidenum">
              <a:rPr lang="en-US" smtClean="0"/>
              <a:pPr/>
              <a:t>58</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C3C071D4-4EDB-40FC-9520-35D8749C6118}" type="slidenum">
              <a:rPr lang="en-US" smtClean="0"/>
              <a:pPr/>
              <a:t>60</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7CDE66D-FFCB-4286-914C-FB120C4E1B71}" type="slidenum">
              <a:rPr lang="en-US" smtClean="0"/>
              <a:pPr/>
              <a:t>61</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06337CCC-53D1-42EF-B603-0B294814315C}" type="slidenum">
              <a:rPr lang="en-US" smtClean="0"/>
              <a:pPr/>
              <a:t>62</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86240BA-399A-46F7-8A59-764E03D21F53}" type="slidenum">
              <a:rPr lang="en-US" smtClean="0"/>
              <a:pPr/>
              <a:t>63</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AC093BD-D4BA-4D9C-A5C9-43C3306208B1}" type="slidenum">
              <a:rPr lang="en-US" smtClean="0"/>
              <a:pPr/>
              <a:t>64</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6BEC48DE-E5AF-4AB2-A313-65B1DE76A101}" type="slidenum">
              <a:rPr lang="en-US" smtClean="0"/>
              <a:pPr/>
              <a:t>65</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43000" y="685800"/>
            <a:ext cx="4573588" cy="3429000"/>
          </a:xfrm>
          <a:ln/>
        </p:spPr>
      </p:sp>
      <p:sp>
        <p:nvSpPr>
          <p:cNvPr id="71683"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BB4BD575-914E-47C4-821F-9579A90F4265}" type="slidenum">
              <a:rPr lang="en-US" smtClean="0"/>
              <a:pPr/>
              <a:t>66</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3921F958-E446-4FF5-BFAB-38C35E34DD57}" type="slidenum">
              <a:rPr lang="en-US" smtClean="0"/>
              <a:pPr/>
              <a:t>67</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3243C8C9-5976-413A-8CDA-3A57FB08A2AB}" type="slidenum">
              <a:rPr lang="en-US" smtClean="0"/>
              <a:pPr/>
              <a:t>70</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43000" y="685800"/>
            <a:ext cx="4573588" cy="3429000"/>
          </a:xfrm>
          <a:ln/>
        </p:spPr>
      </p:sp>
      <p:sp>
        <p:nvSpPr>
          <p:cNvPr id="72707"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13733" y="685488"/>
            <a:ext cx="4632116" cy="3429000"/>
          </a:xfrm>
          <a:ln/>
        </p:spPr>
      </p:sp>
      <p:sp>
        <p:nvSpPr>
          <p:cNvPr id="73731"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113733" y="685488"/>
            <a:ext cx="4632116" cy="3429000"/>
          </a:xfrm>
          <a:ln/>
        </p:spPr>
      </p:sp>
      <p:sp>
        <p:nvSpPr>
          <p:cNvPr id="74755" name="Rectangle 3"/>
          <p:cNvSpPr>
            <a:spLocks noGrp="1" noChangeArrowheads="1"/>
          </p:cNvSpPr>
          <p:nvPr>
            <p:ph type="body" idx="1"/>
          </p:nvPr>
        </p:nvSpPr>
        <p:spPr>
          <a:xfrm>
            <a:off x="686591" y="4344025"/>
            <a:ext cx="5486400" cy="4114488"/>
          </a:xfrm>
          <a:noFill/>
          <a:ln/>
        </p:spPr>
        <p:txBody>
          <a:bodyPr wrap="square" lIns="91430" tIns="45715" rIns="91430" bIns="45715" anchor="t"/>
          <a:lstStyle/>
          <a:p>
            <a:endParaRPr 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260766-EB1F-4E9E-9427-31D1D9FCA349}" type="datetimeFigureOut">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2615F-0008-4C30-BD19-C8FC9BE8098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60766-EB1F-4E9E-9427-31D1D9FCA349}" type="datetimeFigureOut">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2615F-0008-4C30-BD19-C8FC9BE809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60766-EB1F-4E9E-9427-31D1D9FCA349}" type="datetimeFigureOut">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2615F-0008-4C30-BD19-C8FC9BE8098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60766-EB1F-4E9E-9427-31D1D9FCA349}" type="datetimeFigureOut">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2615F-0008-4C30-BD19-C8FC9BE8098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60766-EB1F-4E9E-9427-31D1D9FCA349}" type="datetimeFigureOut">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2615F-0008-4C30-BD19-C8FC9BE8098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260766-EB1F-4E9E-9427-31D1D9FCA349}" type="datetimeFigureOut">
              <a:rPr lang="en-US" smtClean="0"/>
              <a:pPr/>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2615F-0008-4C30-BD19-C8FC9BE8098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260766-EB1F-4E9E-9427-31D1D9FCA349}" type="datetimeFigureOut">
              <a:rPr lang="en-US" smtClean="0"/>
              <a:pPr/>
              <a:t>8/23/2022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92615F-0008-4C30-BD19-C8FC9BE8098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260766-EB1F-4E9E-9427-31D1D9FCA349}" type="datetimeFigureOut">
              <a:rPr lang="en-US" smtClean="0"/>
              <a:pPr/>
              <a:t>8/23/2022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92615F-0008-4C30-BD19-C8FC9BE809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60766-EB1F-4E9E-9427-31D1D9FCA349}" type="datetimeFigureOut">
              <a:rPr lang="en-US" smtClean="0"/>
              <a:pPr/>
              <a:t>8/23/2022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92615F-0008-4C30-BD19-C8FC9BE809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260766-EB1F-4E9E-9427-31D1D9FCA349}" type="datetimeFigureOut">
              <a:rPr lang="en-US" smtClean="0"/>
              <a:pPr/>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2615F-0008-4C30-BD19-C8FC9BE8098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260766-EB1F-4E9E-9427-31D1D9FCA349}" type="datetimeFigureOut">
              <a:rPr lang="en-US" smtClean="0"/>
              <a:pPr/>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2615F-0008-4C30-BD19-C8FC9BE8098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260766-EB1F-4E9E-9427-31D1D9FCA349}" type="datetimeFigureOut">
              <a:rPr lang="en-US" smtClean="0"/>
              <a:pPr/>
              <a:t>8/23/2022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2615F-0008-4C30-BD19-C8FC9BE809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4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 300- Operating Systems</a:t>
            </a:r>
            <a:br>
              <a:rPr lang="en-US" dirty="0"/>
            </a:br>
            <a:r>
              <a:rPr lang="en-US" dirty="0"/>
              <a:t>Introduction</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457200" y="182563"/>
            <a:ext cx="8229600" cy="576262"/>
          </a:xfrm>
        </p:spPr>
        <p:txBody>
          <a:bodyPr>
            <a:normAutofit fontScale="90000"/>
          </a:bodyPr>
          <a:lstStyle/>
          <a:p>
            <a:pPr eaLnBrk="1" hangingPunct="1"/>
            <a:r>
              <a:rPr lang="en-US"/>
              <a:t>Computer-System Operation</a:t>
            </a:r>
          </a:p>
        </p:txBody>
      </p:sp>
      <p:sp>
        <p:nvSpPr>
          <p:cNvPr id="14339" name="Rectangle 3"/>
          <p:cNvSpPr>
            <a:spLocks noGrp="1" noChangeArrowheads="1"/>
          </p:cNvSpPr>
          <p:nvPr>
            <p:ph type="body" idx="4294967295"/>
          </p:nvPr>
        </p:nvSpPr>
        <p:spPr>
          <a:xfrm>
            <a:off x="806450" y="1233488"/>
            <a:ext cx="6745288" cy="4530725"/>
          </a:xfrm>
        </p:spPr>
        <p:txBody>
          <a:bodyPr>
            <a:normAutofit fontScale="85000" lnSpcReduction="20000"/>
          </a:bodyPr>
          <a:lstStyle/>
          <a:p>
            <a:r>
              <a:rPr lang="en-US"/>
              <a:t>I/O devices and the CPU can execute concurrently</a:t>
            </a:r>
            <a:endParaRPr lang="en-US" sz="800"/>
          </a:p>
          <a:p>
            <a:r>
              <a:rPr lang="en-US"/>
              <a:t>Each device controller is in charge of a particular device type</a:t>
            </a:r>
            <a:endParaRPr lang="en-US" sz="800"/>
          </a:p>
          <a:p>
            <a:r>
              <a:rPr lang="en-US"/>
              <a:t>Each device controller has a local buffer</a:t>
            </a:r>
            <a:endParaRPr lang="en-US" sz="800"/>
          </a:p>
          <a:p>
            <a:r>
              <a:rPr lang="en-US"/>
              <a:t>CPU moves data from/to main memory to/from local buffers</a:t>
            </a:r>
            <a:endParaRPr lang="en-US" sz="800"/>
          </a:p>
          <a:p>
            <a:r>
              <a:rPr lang="en-US"/>
              <a:t>I/O is from the device to local buffer of controller</a:t>
            </a:r>
            <a:endParaRPr lang="en-US" sz="800"/>
          </a:p>
          <a:p>
            <a:r>
              <a:rPr lang="en-US"/>
              <a:t>Device controller informs CPU that it has finished its operation by causing an </a:t>
            </a:r>
            <a:r>
              <a:rPr lang="en-US">
                <a:solidFill>
                  <a:srgbClr val="0000FF"/>
                </a:solidFill>
              </a:rPr>
              <a:t>interrupt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946150" y="166688"/>
            <a:ext cx="8229600" cy="576262"/>
          </a:xfrm>
        </p:spPr>
        <p:txBody>
          <a:bodyPr>
            <a:normAutofit fontScale="90000"/>
          </a:bodyPr>
          <a:lstStyle/>
          <a:p>
            <a:pPr eaLnBrk="1" hangingPunct="1"/>
            <a:r>
              <a:rPr lang="en-US"/>
              <a:t>Common Functions of Interrupts</a:t>
            </a:r>
          </a:p>
        </p:txBody>
      </p:sp>
      <p:sp>
        <p:nvSpPr>
          <p:cNvPr id="15363" name="Rectangle 3"/>
          <p:cNvSpPr>
            <a:spLocks noGrp="1" noChangeArrowheads="1"/>
          </p:cNvSpPr>
          <p:nvPr>
            <p:ph type="body" idx="4294967295"/>
          </p:nvPr>
        </p:nvSpPr>
        <p:spPr>
          <a:xfrm>
            <a:off x="806450" y="1233488"/>
            <a:ext cx="6572250" cy="4530725"/>
          </a:xfrm>
        </p:spPr>
        <p:txBody>
          <a:bodyPr>
            <a:normAutofit fontScale="85000" lnSpcReduction="10000"/>
          </a:bodyPr>
          <a:lstStyle/>
          <a:p>
            <a:r>
              <a:rPr lang="en-US"/>
              <a:t>Interrupt transfers control to the interrupt service routine generally, through the </a:t>
            </a:r>
            <a:r>
              <a:rPr lang="en-US" b="1">
                <a:solidFill>
                  <a:srgbClr val="3366FF"/>
                </a:solidFill>
              </a:rPr>
              <a:t>interrupt</a:t>
            </a:r>
            <a:r>
              <a:rPr lang="en-US" i="1"/>
              <a:t> </a:t>
            </a:r>
            <a:r>
              <a:rPr lang="en-US" b="1">
                <a:solidFill>
                  <a:srgbClr val="3366FF"/>
                </a:solidFill>
              </a:rPr>
              <a:t>vector</a:t>
            </a:r>
            <a:r>
              <a:rPr lang="en-US"/>
              <a:t>, which contains the addresses of all the service routines</a:t>
            </a:r>
            <a:endParaRPr lang="en-US" sz="800"/>
          </a:p>
          <a:p>
            <a:r>
              <a:rPr lang="en-US"/>
              <a:t>Interrupt architecture must save the address of the interrupted instruction</a:t>
            </a:r>
            <a:endParaRPr lang="en-US" sz="800" i="1"/>
          </a:p>
          <a:p>
            <a:r>
              <a:rPr lang="en-US"/>
              <a:t>A </a:t>
            </a:r>
            <a:r>
              <a:rPr lang="en-US" b="1">
                <a:solidFill>
                  <a:srgbClr val="3366FF"/>
                </a:solidFill>
              </a:rPr>
              <a:t>trap</a:t>
            </a:r>
            <a:r>
              <a:rPr lang="en-US"/>
              <a:t> or </a:t>
            </a:r>
            <a:r>
              <a:rPr lang="en-US" b="1">
                <a:solidFill>
                  <a:srgbClr val="3366FF"/>
                </a:solidFill>
              </a:rPr>
              <a:t>exception</a:t>
            </a:r>
            <a:r>
              <a:rPr lang="en-US"/>
              <a:t> is a software-generated interrupt caused either by an error or a user request</a:t>
            </a:r>
            <a:endParaRPr lang="en-US" sz="800"/>
          </a:p>
          <a:p>
            <a:r>
              <a:rPr lang="en-US"/>
              <a:t>An operating system is </a:t>
            </a:r>
            <a:r>
              <a:rPr lang="en-US" b="1">
                <a:solidFill>
                  <a:srgbClr val="3366FF"/>
                </a:solidFill>
              </a:rPr>
              <a:t>interrupt driven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1063625" y="-95250"/>
            <a:ext cx="7772400" cy="844550"/>
          </a:xfrm>
        </p:spPr>
        <p:txBody>
          <a:bodyPr/>
          <a:lstStyle/>
          <a:p>
            <a:pPr eaLnBrk="1" hangingPunct="1"/>
            <a:r>
              <a:rPr lang="en-US"/>
              <a:t>Interrupt Handling</a:t>
            </a:r>
          </a:p>
        </p:txBody>
      </p:sp>
      <p:sp>
        <p:nvSpPr>
          <p:cNvPr id="16387" name="Rectangle 3"/>
          <p:cNvSpPr>
            <a:spLocks noGrp="1" noChangeArrowheads="1"/>
          </p:cNvSpPr>
          <p:nvPr>
            <p:ph type="body" idx="4294967295"/>
          </p:nvPr>
        </p:nvSpPr>
        <p:spPr>
          <a:xfrm>
            <a:off x="806450" y="1233488"/>
            <a:ext cx="6619875" cy="4530725"/>
          </a:xfrm>
        </p:spPr>
        <p:txBody>
          <a:bodyPr>
            <a:normAutofit fontScale="92500" lnSpcReduction="10000"/>
          </a:bodyPr>
          <a:lstStyle/>
          <a:p>
            <a:r>
              <a:rPr lang="en-US"/>
              <a:t>The operating system preserves the state of the CPU by storing registers and the program counter</a:t>
            </a:r>
          </a:p>
          <a:p>
            <a:r>
              <a:rPr lang="en-US"/>
              <a:t>Determines which type of interrupt has occurred:</a:t>
            </a:r>
          </a:p>
          <a:p>
            <a:pPr lvl="1"/>
            <a:r>
              <a:rPr lang="en-US" b="1">
                <a:solidFill>
                  <a:srgbClr val="3366FF"/>
                </a:solidFill>
              </a:rPr>
              <a:t>polling</a:t>
            </a:r>
          </a:p>
          <a:p>
            <a:pPr lvl="1"/>
            <a:r>
              <a:rPr lang="en-US" b="1">
                <a:solidFill>
                  <a:srgbClr val="3366FF"/>
                </a:solidFill>
              </a:rPr>
              <a:t>vectored</a:t>
            </a:r>
            <a:r>
              <a:rPr lang="en-US"/>
              <a:t> interrupt system</a:t>
            </a:r>
          </a:p>
          <a:p>
            <a:r>
              <a:rPr lang="en-US"/>
              <a:t>Separate segments of code determine what action should be taken for each type of interrupt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457200" y="214313"/>
            <a:ext cx="8229600" cy="576262"/>
          </a:xfrm>
        </p:spPr>
        <p:txBody>
          <a:bodyPr>
            <a:normAutofit fontScale="90000"/>
          </a:bodyPr>
          <a:lstStyle/>
          <a:p>
            <a:pPr eaLnBrk="1" hangingPunct="1"/>
            <a:r>
              <a:rPr lang="en-US"/>
              <a:t>Interrupt Timeline</a:t>
            </a:r>
          </a:p>
        </p:txBody>
      </p:sp>
      <p:pic>
        <p:nvPicPr>
          <p:cNvPr id="17411" name="Picture 4"/>
          <p:cNvPicPr>
            <a:picLocks noChangeAspect="1" noChangeArrowheads="1"/>
          </p:cNvPicPr>
          <p:nvPr/>
        </p:nvPicPr>
        <p:blipFill>
          <a:blip r:embed="rId3"/>
          <a:srcRect/>
          <a:stretch>
            <a:fillRect/>
          </a:stretch>
        </p:blipFill>
        <p:spPr bwMode="auto">
          <a:xfrm>
            <a:off x="1371600" y="1600200"/>
            <a:ext cx="6264275" cy="30607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eaLnBrk="1" hangingPunct="1"/>
            <a:r>
              <a:rPr lang="en-US"/>
              <a:t>I/O Structure</a:t>
            </a:r>
          </a:p>
        </p:txBody>
      </p:sp>
      <p:sp>
        <p:nvSpPr>
          <p:cNvPr id="18435" name="Rectangle 3"/>
          <p:cNvSpPr>
            <a:spLocks noGrp="1" noChangeArrowheads="1"/>
          </p:cNvSpPr>
          <p:nvPr>
            <p:ph type="body" idx="4294967295"/>
          </p:nvPr>
        </p:nvSpPr>
        <p:spPr>
          <a:xfrm>
            <a:off x="895350" y="1244600"/>
            <a:ext cx="6845300" cy="4583113"/>
          </a:xfrm>
        </p:spPr>
        <p:txBody>
          <a:bodyPr>
            <a:normAutofit fontScale="77500" lnSpcReduction="20000"/>
          </a:bodyPr>
          <a:lstStyle/>
          <a:p>
            <a:pPr>
              <a:lnSpc>
                <a:spcPct val="90000"/>
              </a:lnSpc>
            </a:pPr>
            <a:r>
              <a:rPr lang="en-US"/>
              <a:t>After I/O starts, control returns to user program only upon I/O completion</a:t>
            </a:r>
          </a:p>
          <a:p>
            <a:pPr lvl="1">
              <a:lnSpc>
                <a:spcPct val="90000"/>
              </a:lnSpc>
            </a:pPr>
            <a:r>
              <a:rPr lang="en-US"/>
              <a:t>Wait instruction idles the CPU until the next interrupt</a:t>
            </a:r>
          </a:p>
          <a:p>
            <a:pPr lvl="1">
              <a:lnSpc>
                <a:spcPct val="90000"/>
              </a:lnSpc>
            </a:pPr>
            <a:r>
              <a:rPr lang="en-US"/>
              <a:t>Wait loop (contention for memory access)</a:t>
            </a:r>
          </a:p>
          <a:p>
            <a:pPr lvl="1">
              <a:lnSpc>
                <a:spcPct val="90000"/>
              </a:lnSpc>
            </a:pPr>
            <a:r>
              <a:rPr lang="en-US"/>
              <a:t>At most one I/O request is outstanding at a time, no simultaneous I/O processing</a:t>
            </a:r>
          </a:p>
          <a:p>
            <a:pPr>
              <a:lnSpc>
                <a:spcPct val="90000"/>
              </a:lnSpc>
            </a:pPr>
            <a:r>
              <a:rPr lang="en-US"/>
              <a:t>After I/O starts, control returns to user program without waiting for I/O completion</a:t>
            </a:r>
          </a:p>
          <a:p>
            <a:pPr lvl="1">
              <a:lnSpc>
                <a:spcPct val="90000"/>
              </a:lnSpc>
            </a:pPr>
            <a:r>
              <a:rPr lang="en-US" b="1">
                <a:solidFill>
                  <a:srgbClr val="3366FF"/>
                </a:solidFill>
              </a:rPr>
              <a:t>System call </a:t>
            </a:r>
            <a:r>
              <a:rPr lang="en-US"/>
              <a:t>– request to the OS to allow user to wait for I/O completion</a:t>
            </a:r>
          </a:p>
          <a:p>
            <a:pPr lvl="1">
              <a:lnSpc>
                <a:spcPct val="90000"/>
              </a:lnSpc>
            </a:pPr>
            <a:r>
              <a:rPr lang="en-US" b="1">
                <a:solidFill>
                  <a:srgbClr val="3366FF"/>
                </a:solidFill>
              </a:rPr>
              <a:t>Device-status table </a:t>
            </a:r>
            <a:r>
              <a:rPr lang="en-US"/>
              <a:t>contains entry for each I/O device indicating its type, address, and state</a:t>
            </a:r>
          </a:p>
          <a:p>
            <a:pPr lvl="1">
              <a:lnSpc>
                <a:spcPct val="90000"/>
              </a:lnSpc>
            </a:pPr>
            <a:r>
              <a:rPr lang="en-US"/>
              <a:t>OS indexes into I/O device table to determine device status and to modify table entry to include interrupt</a:t>
            </a:r>
          </a:p>
          <a:p>
            <a:pPr lvl="1">
              <a:lnSpc>
                <a:spcPct val="90000"/>
              </a:lnSpc>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57200" y="198438"/>
            <a:ext cx="8229600" cy="576262"/>
          </a:xfrm>
        </p:spPr>
        <p:txBody>
          <a:bodyPr>
            <a:normAutofit fontScale="90000"/>
          </a:bodyPr>
          <a:lstStyle/>
          <a:p>
            <a:pPr eaLnBrk="1" hangingPunct="1"/>
            <a:r>
              <a:rPr lang="en-US"/>
              <a:t>Storage Structure</a:t>
            </a:r>
          </a:p>
        </p:txBody>
      </p:sp>
      <p:sp>
        <p:nvSpPr>
          <p:cNvPr id="20483" name="Rectangle 3"/>
          <p:cNvSpPr>
            <a:spLocks noGrp="1" noChangeArrowheads="1"/>
          </p:cNvSpPr>
          <p:nvPr>
            <p:ph type="body" idx="4294967295"/>
          </p:nvPr>
        </p:nvSpPr>
        <p:spPr>
          <a:xfrm>
            <a:off x="806450" y="1138238"/>
            <a:ext cx="7612063" cy="4805362"/>
          </a:xfrm>
        </p:spPr>
        <p:txBody>
          <a:bodyPr>
            <a:normAutofit fontScale="85000" lnSpcReduction="10000"/>
          </a:bodyPr>
          <a:lstStyle/>
          <a:p>
            <a:r>
              <a:rPr lang="en-US"/>
              <a:t>Main memory – only large storage media that the CPU can access directly</a:t>
            </a:r>
          </a:p>
          <a:p>
            <a:pPr lvl="1"/>
            <a:r>
              <a:rPr lang="en-US" sz="1600" b="1">
                <a:solidFill>
                  <a:srgbClr val="3366FF"/>
                </a:solidFill>
              </a:rPr>
              <a:t>Random</a:t>
            </a:r>
            <a:r>
              <a:rPr lang="en-US" sz="1600">
                <a:solidFill>
                  <a:srgbClr val="0000FF"/>
                </a:solidFill>
              </a:rPr>
              <a:t> </a:t>
            </a:r>
            <a:r>
              <a:rPr lang="en-US" sz="1600" b="1">
                <a:solidFill>
                  <a:srgbClr val="3366FF"/>
                </a:solidFill>
              </a:rPr>
              <a:t>access</a:t>
            </a:r>
          </a:p>
          <a:p>
            <a:pPr lvl="1"/>
            <a:r>
              <a:rPr lang="en-US" sz="1600"/>
              <a:t>Typically </a:t>
            </a:r>
            <a:r>
              <a:rPr lang="en-US" sz="1600" b="1">
                <a:solidFill>
                  <a:srgbClr val="3366FF"/>
                </a:solidFill>
              </a:rPr>
              <a:t>volatile</a:t>
            </a:r>
          </a:p>
          <a:p>
            <a:r>
              <a:rPr lang="en-US"/>
              <a:t>Secondary storage – extension of main memory that provides large </a:t>
            </a:r>
            <a:r>
              <a:rPr lang="en-US" b="1">
                <a:solidFill>
                  <a:srgbClr val="3366FF"/>
                </a:solidFill>
              </a:rPr>
              <a:t>nonvolatile</a:t>
            </a:r>
            <a:r>
              <a:rPr lang="en-US">
                <a:solidFill>
                  <a:srgbClr val="0000FF"/>
                </a:solidFill>
              </a:rPr>
              <a:t> </a:t>
            </a:r>
            <a:r>
              <a:rPr lang="en-US"/>
              <a:t>storage capacity</a:t>
            </a:r>
          </a:p>
          <a:p>
            <a:r>
              <a:rPr lang="en-US"/>
              <a:t>Hard disks – rigid metal or glass platters covered with magnetic recording material </a:t>
            </a:r>
          </a:p>
          <a:p>
            <a:pPr lvl="1"/>
            <a:r>
              <a:rPr lang="en-US" sz="1600"/>
              <a:t>Disk surface is logically divided into </a:t>
            </a:r>
            <a:r>
              <a:rPr lang="en-US" sz="1600" b="1">
                <a:solidFill>
                  <a:srgbClr val="3366FF"/>
                </a:solidFill>
              </a:rPr>
              <a:t>tracks</a:t>
            </a:r>
            <a:r>
              <a:rPr lang="en-US" sz="1600"/>
              <a:t>, which are subdivided into </a:t>
            </a:r>
            <a:r>
              <a:rPr lang="en-US" sz="1600" b="1">
                <a:solidFill>
                  <a:srgbClr val="3366FF"/>
                </a:solidFill>
              </a:rPr>
              <a:t>sectors</a:t>
            </a:r>
          </a:p>
          <a:p>
            <a:pPr lvl="1"/>
            <a:r>
              <a:rPr lang="en-US" sz="1600"/>
              <a:t>The </a:t>
            </a:r>
            <a:r>
              <a:rPr lang="en-US" sz="1600" b="1">
                <a:solidFill>
                  <a:srgbClr val="3366FF"/>
                </a:solidFill>
              </a:rPr>
              <a:t>disk controller </a:t>
            </a:r>
            <a:r>
              <a:rPr lang="en-US" sz="1600"/>
              <a:t>determines the logical interaction between the device and the computer </a:t>
            </a:r>
          </a:p>
          <a:p>
            <a:r>
              <a:rPr lang="en-US" b="1">
                <a:solidFill>
                  <a:srgbClr val="3366FF"/>
                </a:solidFill>
              </a:rPr>
              <a:t>Solid-state disks </a:t>
            </a:r>
            <a:r>
              <a:rPr lang="en-US"/>
              <a:t>– faster than hard disks, nonvolatile</a:t>
            </a:r>
          </a:p>
          <a:p>
            <a:pPr lvl="1"/>
            <a:r>
              <a:rPr lang="en-US" sz="1600"/>
              <a:t>Various technologies</a:t>
            </a:r>
          </a:p>
          <a:p>
            <a:pPr lvl="1"/>
            <a:r>
              <a:rPr lang="en-US" sz="1600"/>
              <a:t>Becoming more popular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876300" y="182563"/>
            <a:ext cx="7810500" cy="576262"/>
          </a:xfrm>
        </p:spPr>
        <p:txBody>
          <a:bodyPr>
            <a:normAutofit fontScale="90000"/>
          </a:bodyPr>
          <a:lstStyle/>
          <a:p>
            <a:pPr eaLnBrk="1" hangingPunct="1"/>
            <a:r>
              <a:rPr lang="en-US"/>
              <a:t>Storage Hierarchy</a:t>
            </a:r>
          </a:p>
        </p:txBody>
      </p:sp>
      <p:sp>
        <p:nvSpPr>
          <p:cNvPr id="21507" name="Rectangle 3"/>
          <p:cNvSpPr>
            <a:spLocks noGrp="1" noChangeArrowheads="1"/>
          </p:cNvSpPr>
          <p:nvPr>
            <p:ph type="body" idx="4294967295"/>
          </p:nvPr>
        </p:nvSpPr>
        <p:spPr>
          <a:xfrm>
            <a:off x="806450" y="1233488"/>
            <a:ext cx="6492875" cy="4530725"/>
          </a:xfrm>
        </p:spPr>
        <p:txBody>
          <a:bodyPr>
            <a:normAutofit fontScale="85000" lnSpcReduction="10000"/>
          </a:bodyPr>
          <a:lstStyle/>
          <a:p>
            <a:r>
              <a:rPr lang="en-US"/>
              <a:t>Storage systems organized in hierarchy</a:t>
            </a:r>
          </a:p>
          <a:p>
            <a:pPr lvl="1"/>
            <a:r>
              <a:rPr lang="en-US"/>
              <a:t>Speed</a:t>
            </a:r>
          </a:p>
          <a:p>
            <a:pPr lvl="1"/>
            <a:r>
              <a:rPr lang="en-US"/>
              <a:t>Cost</a:t>
            </a:r>
          </a:p>
          <a:p>
            <a:pPr lvl="1"/>
            <a:r>
              <a:rPr lang="en-US"/>
              <a:t>Volatility</a:t>
            </a:r>
          </a:p>
          <a:p>
            <a:r>
              <a:rPr lang="en-US" b="1">
                <a:solidFill>
                  <a:srgbClr val="3366FF"/>
                </a:solidFill>
              </a:rPr>
              <a:t>Caching</a:t>
            </a:r>
            <a:r>
              <a:rPr lang="en-US"/>
              <a:t> – copying information into faster storage system; main memory can be viewed as a cache for secondary storage</a:t>
            </a:r>
          </a:p>
          <a:p>
            <a:r>
              <a:rPr lang="en-US" b="1">
                <a:solidFill>
                  <a:srgbClr val="3366FF"/>
                </a:solidFill>
              </a:rPr>
              <a:t>Device Driver </a:t>
            </a:r>
            <a:r>
              <a:rPr lang="en-US"/>
              <a:t>for each device controller to manage I/O</a:t>
            </a:r>
          </a:p>
          <a:p>
            <a:pPr lvl="1"/>
            <a:r>
              <a:rPr lang="en-US"/>
              <a:t>Provides uniform interface between controller and kernel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457200" y="198438"/>
            <a:ext cx="8229600" cy="576262"/>
          </a:xfrm>
        </p:spPr>
        <p:txBody>
          <a:bodyPr>
            <a:normAutofit fontScale="90000"/>
          </a:bodyPr>
          <a:lstStyle/>
          <a:p>
            <a:pPr eaLnBrk="1" hangingPunct="1"/>
            <a:r>
              <a:rPr lang="en-US"/>
              <a:t>Storage-Device Hierarchy</a:t>
            </a:r>
          </a:p>
        </p:txBody>
      </p:sp>
      <p:pic>
        <p:nvPicPr>
          <p:cNvPr id="22531" name="Picture 3" descr="C:\Users\as668\Desktop\1_04.jpg"/>
          <p:cNvPicPr>
            <a:picLocks noChangeAspect="1" noChangeArrowheads="1"/>
          </p:cNvPicPr>
          <p:nvPr/>
        </p:nvPicPr>
        <p:blipFill>
          <a:blip r:embed="rId3"/>
          <a:srcRect/>
          <a:stretch>
            <a:fillRect/>
          </a:stretch>
        </p:blipFill>
        <p:spPr bwMode="auto">
          <a:xfrm>
            <a:off x="1992313" y="1370013"/>
            <a:ext cx="5322887" cy="443071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457200" y="198438"/>
            <a:ext cx="8229600" cy="576262"/>
          </a:xfrm>
        </p:spPr>
        <p:txBody>
          <a:bodyPr>
            <a:normAutofit fontScale="90000"/>
          </a:bodyPr>
          <a:lstStyle/>
          <a:p>
            <a:pPr eaLnBrk="1" hangingPunct="1"/>
            <a:r>
              <a:rPr lang="en-US"/>
              <a:t>Caching</a:t>
            </a:r>
          </a:p>
        </p:txBody>
      </p:sp>
      <p:sp>
        <p:nvSpPr>
          <p:cNvPr id="23555" name="Rectangle 3"/>
          <p:cNvSpPr>
            <a:spLocks noGrp="1" noChangeArrowheads="1"/>
          </p:cNvSpPr>
          <p:nvPr>
            <p:ph type="body" idx="4294967295"/>
          </p:nvPr>
        </p:nvSpPr>
        <p:spPr>
          <a:xfrm>
            <a:off x="806450" y="1233488"/>
            <a:ext cx="6665913" cy="4910137"/>
          </a:xfrm>
        </p:spPr>
        <p:txBody>
          <a:bodyPr>
            <a:normAutofit fontScale="77500" lnSpcReduction="20000"/>
          </a:bodyPr>
          <a:lstStyle/>
          <a:p>
            <a:r>
              <a:rPr lang="en-US" dirty="0"/>
              <a:t>Important principle, performed at many levels in a computer (in hardware, operating system, software)</a:t>
            </a:r>
            <a:endParaRPr lang="en-US" sz="800" dirty="0"/>
          </a:p>
          <a:p>
            <a:r>
              <a:rPr lang="en-US" dirty="0"/>
              <a:t>Information in use copied from slower to faster storage temporarily</a:t>
            </a:r>
            <a:endParaRPr lang="en-US" sz="800" dirty="0"/>
          </a:p>
          <a:p>
            <a:r>
              <a:rPr lang="en-US" dirty="0"/>
              <a:t>Faster storage (cache) checked first to determine if information is there</a:t>
            </a:r>
          </a:p>
          <a:p>
            <a:pPr lvl="1"/>
            <a:r>
              <a:rPr lang="en-US" dirty="0"/>
              <a:t>If it is, information used directly from the cache (fast)</a:t>
            </a:r>
          </a:p>
          <a:p>
            <a:pPr lvl="1"/>
            <a:r>
              <a:rPr lang="en-US" dirty="0"/>
              <a:t>If not, data copied to cache and used there</a:t>
            </a:r>
            <a:endParaRPr lang="en-US" sz="800" dirty="0"/>
          </a:p>
          <a:p>
            <a:r>
              <a:rPr lang="en-US" dirty="0"/>
              <a:t>Cache smaller than storage being cached</a:t>
            </a:r>
          </a:p>
          <a:p>
            <a:pPr lvl="1"/>
            <a:r>
              <a:rPr lang="en-US" dirty="0"/>
              <a:t>Cache management important design problem</a:t>
            </a:r>
          </a:p>
          <a:p>
            <a:pPr lvl="1"/>
            <a:r>
              <a:rPr lang="en-US" dirty="0"/>
              <a:t>Cache size and replacement policy</a:t>
            </a:r>
          </a:p>
          <a:p>
            <a:pPr>
              <a:buFont typeface="Monotype Sorts" pitchFamily="-84" charset="2"/>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1020763" y="166688"/>
            <a:ext cx="7666037" cy="576262"/>
          </a:xfrm>
        </p:spPr>
        <p:txBody>
          <a:bodyPr>
            <a:normAutofit fontScale="90000"/>
          </a:bodyPr>
          <a:lstStyle/>
          <a:p>
            <a:pPr eaLnBrk="1" hangingPunct="1"/>
            <a:r>
              <a:rPr lang="en-US"/>
              <a:t>Direct Memory Access Structure</a:t>
            </a:r>
          </a:p>
        </p:txBody>
      </p:sp>
      <p:sp>
        <p:nvSpPr>
          <p:cNvPr id="24579" name="Rectangle 3"/>
          <p:cNvSpPr>
            <a:spLocks noGrp="1" noChangeArrowheads="1"/>
          </p:cNvSpPr>
          <p:nvPr>
            <p:ph type="body" idx="4294967295"/>
          </p:nvPr>
        </p:nvSpPr>
        <p:spPr>
          <a:xfrm>
            <a:off x="806450" y="1233488"/>
            <a:ext cx="6208713" cy="4530725"/>
          </a:xfrm>
        </p:spPr>
        <p:txBody>
          <a:bodyPr>
            <a:normAutofit fontScale="92500" lnSpcReduction="10000"/>
          </a:bodyPr>
          <a:lstStyle/>
          <a:p>
            <a:r>
              <a:rPr lang="en-US" dirty="0"/>
              <a:t>Used for high-speed I/O devices able to transmit information at close to memory speeds</a:t>
            </a:r>
          </a:p>
          <a:p>
            <a:r>
              <a:rPr lang="en-US" dirty="0"/>
              <a:t>Device controller transfers blocks of data from buffer storage directly to main memory without CPU intervention</a:t>
            </a:r>
          </a:p>
          <a:p>
            <a:r>
              <a:rPr lang="en-US" dirty="0"/>
              <a:t>Only one interrupt is generated per block, rather than the one interrupt per byte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963613" y="198438"/>
            <a:ext cx="7723187" cy="576262"/>
          </a:xfrm>
        </p:spPr>
        <p:txBody>
          <a:bodyPr>
            <a:normAutofit fontScale="90000"/>
          </a:bodyPr>
          <a:lstStyle/>
          <a:p>
            <a:pPr eaLnBrk="1" hangingPunct="1"/>
            <a:r>
              <a:rPr lang="en-US"/>
              <a:t>What is an Operating System?</a:t>
            </a:r>
          </a:p>
        </p:txBody>
      </p:sp>
      <p:sp>
        <p:nvSpPr>
          <p:cNvPr id="6147" name="Rectangle 3"/>
          <p:cNvSpPr>
            <a:spLocks noGrp="1" noChangeArrowheads="1"/>
          </p:cNvSpPr>
          <p:nvPr>
            <p:ph type="body" idx="4294967295"/>
          </p:nvPr>
        </p:nvSpPr>
        <p:spPr>
          <a:xfrm>
            <a:off x="925513" y="1268413"/>
            <a:ext cx="7121525" cy="4159250"/>
          </a:xfrm>
        </p:spPr>
        <p:txBody>
          <a:bodyPr>
            <a:normAutofit fontScale="92500" lnSpcReduction="10000"/>
          </a:bodyPr>
          <a:lstStyle/>
          <a:p>
            <a:r>
              <a:rPr lang="en-US"/>
              <a:t>A program that acts as an intermediary between a user of a computer and the computer hardware</a:t>
            </a:r>
          </a:p>
          <a:p>
            <a:r>
              <a:rPr lang="en-US"/>
              <a:t>Operating system goals:</a:t>
            </a:r>
          </a:p>
          <a:p>
            <a:pPr lvl="1"/>
            <a:r>
              <a:rPr lang="en-US"/>
              <a:t>Execute user programs and make solving user problems easier</a:t>
            </a:r>
          </a:p>
          <a:p>
            <a:pPr lvl="1"/>
            <a:r>
              <a:rPr lang="en-US"/>
              <a:t>Make the computer system convenient to use</a:t>
            </a:r>
          </a:p>
          <a:p>
            <a:pPr lvl="1"/>
            <a:r>
              <a:rPr lang="en-US"/>
              <a:t>Use the computer hardware in an efficient manner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a:xfrm>
            <a:off x="835025" y="166688"/>
            <a:ext cx="8229600" cy="576262"/>
          </a:xfrm>
        </p:spPr>
        <p:txBody>
          <a:bodyPr>
            <a:normAutofit fontScale="90000"/>
          </a:bodyPr>
          <a:lstStyle/>
          <a:p>
            <a:r>
              <a:rPr lang="en-US"/>
              <a:t>How a Modern Computer Works</a:t>
            </a:r>
          </a:p>
        </p:txBody>
      </p:sp>
      <p:pic>
        <p:nvPicPr>
          <p:cNvPr id="25603" name="Picture 5" descr="1"/>
          <p:cNvPicPr>
            <a:picLocks noChangeAspect="1" noChangeArrowheads="1"/>
          </p:cNvPicPr>
          <p:nvPr/>
        </p:nvPicPr>
        <p:blipFill>
          <a:blip r:embed="rId3"/>
          <a:srcRect/>
          <a:stretch>
            <a:fillRect/>
          </a:stretch>
        </p:blipFill>
        <p:spPr bwMode="auto">
          <a:xfrm>
            <a:off x="2220913" y="1230313"/>
            <a:ext cx="5132387" cy="4084637"/>
          </a:xfrm>
          <a:prstGeom prst="rect">
            <a:avLst/>
          </a:prstGeom>
          <a:noFill/>
          <a:ln w="9525">
            <a:noFill/>
            <a:miter lim="800000"/>
            <a:headEnd/>
            <a:tailEnd/>
          </a:ln>
        </p:spPr>
      </p:pic>
      <p:sp>
        <p:nvSpPr>
          <p:cNvPr id="25604" name="TextBox 3"/>
          <p:cNvSpPr txBox="1">
            <a:spLocks noChangeArrowheads="1"/>
          </p:cNvSpPr>
          <p:nvPr/>
        </p:nvSpPr>
        <p:spPr bwMode="auto">
          <a:xfrm>
            <a:off x="4787900" y="5637213"/>
            <a:ext cx="2874963" cy="307975"/>
          </a:xfrm>
          <a:prstGeom prst="rect">
            <a:avLst/>
          </a:prstGeom>
          <a:noFill/>
          <a:ln w="9525">
            <a:noFill/>
            <a:miter lim="800000"/>
            <a:headEnd/>
            <a:tailEnd/>
          </a:ln>
        </p:spPr>
        <p:txBody>
          <a:bodyPr>
            <a:spAutoFit/>
          </a:bodyPr>
          <a:lstStyle/>
          <a:p>
            <a:r>
              <a:rPr lang="en-US" sz="1400" i="1"/>
              <a:t>A von Neumann architecture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a:xfrm>
            <a:off x="1100138" y="198438"/>
            <a:ext cx="7586662" cy="576262"/>
          </a:xfrm>
        </p:spPr>
        <p:txBody>
          <a:bodyPr>
            <a:normAutofit fontScale="90000"/>
          </a:bodyPr>
          <a:lstStyle/>
          <a:p>
            <a:r>
              <a:rPr lang="en-US"/>
              <a:t>Computer-System Architecture</a:t>
            </a:r>
          </a:p>
        </p:txBody>
      </p:sp>
      <p:sp>
        <p:nvSpPr>
          <p:cNvPr id="26627" name="Content Placeholder 2"/>
          <p:cNvSpPr>
            <a:spLocks noGrp="1"/>
          </p:cNvSpPr>
          <p:nvPr>
            <p:ph idx="4294967295"/>
          </p:nvPr>
        </p:nvSpPr>
        <p:spPr>
          <a:xfrm>
            <a:off x="304800" y="1233488"/>
            <a:ext cx="8337550" cy="4867275"/>
          </a:xfrm>
        </p:spPr>
        <p:txBody>
          <a:bodyPr>
            <a:normAutofit fontScale="85000" lnSpcReduction="10000"/>
          </a:bodyPr>
          <a:lstStyle/>
          <a:p>
            <a:r>
              <a:rPr lang="en-US" dirty="0"/>
              <a:t>Most systems use a single general-purpose processor</a:t>
            </a:r>
          </a:p>
          <a:p>
            <a:pPr lvl="1"/>
            <a:r>
              <a:rPr lang="en-US" dirty="0"/>
              <a:t>Most systems have special-purpose processors as well</a:t>
            </a:r>
            <a:endParaRPr lang="en-US" sz="800" dirty="0"/>
          </a:p>
          <a:p>
            <a:r>
              <a:rPr lang="en-US" b="1" dirty="0">
                <a:solidFill>
                  <a:srgbClr val="3366FF"/>
                </a:solidFill>
              </a:rPr>
              <a:t>Multiprocessors</a:t>
            </a:r>
            <a:r>
              <a:rPr lang="en-US" dirty="0">
                <a:solidFill>
                  <a:srgbClr val="3366FF"/>
                </a:solidFill>
              </a:rPr>
              <a:t> </a:t>
            </a:r>
            <a:r>
              <a:rPr lang="en-US" dirty="0"/>
              <a:t>systems growing in use and importance</a:t>
            </a:r>
          </a:p>
          <a:p>
            <a:pPr lvl="1"/>
            <a:r>
              <a:rPr lang="en-US" dirty="0"/>
              <a:t>Also known as </a:t>
            </a:r>
            <a:r>
              <a:rPr lang="en-US" b="1" dirty="0">
                <a:solidFill>
                  <a:srgbClr val="3366FF"/>
                </a:solidFill>
              </a:rPr>
              <a:t>parallel systems</a:t>
            </a:r>
            <a:r>
              <a:rPr lang="en-US" dirty="0"/>
              <a:t>, </a:t>
            </a:r>
            <a:r>
              <a:rPr lang="en-US" b="1" dirty="0">
                <a:solidFill>
                  <a:srgbClr val="3366FF"/>
                </a:solidFill>
              </a:rPr>
              <a:t>tightly-coupled systems</a:t>
            </a:r>
          </a:p>
          <a:p>
            <a:pPr lvl="1"/>
            <a:r>
              <a:rPr lang="en-US" dirty="0"/>
              <a:t>Advantages include:</a:t>
            </a:r>
          </a:p>
          <a:p>
            <a:pPr marL="1200150" lvl="2" indent="-342900">
              <a:buFont typeface="Arial" pitchFamily="34" charset="0"/>
              <a:buAutoNum type="arabicPeriod"/>
            </a:pPr>
            <a:r>
              <a:rPr lang="en-US" b="1" dirty="0">
                <a:solidFill>
                  <a:srgbClr val="3366FF"/>
                </a:solidFill>
              </a:rPr>
              <a:t>Increased throughput</a:t>
            </a:r>
          </a:p>
          <a:p>
            <a:pPr marL="1200150" lvl="2" indent="-342900">
              <a:buFont typeface="Arial" pitchFamily="34" charset="0"/>
              <a:buAutoNum type="arabicPeriod"/>
            </a:pPr>
            <a:r>
              <a:rPr lang="en-US" b="1" dirty="0">
                <a:solidFill>
                  <a:srgbClr val="3366FF"/>
                </a:solidFill>
              </a:rPr>
              <a:t>Economy of scale</a:t>
            </a:r>
          </a:p>
          <a:p>
            <a:pPr marL="1200150" lvl="2" indent="-342900">
              <a:buFont typeface="Arial" pitchFamily="34" charset="0"/>
              <a:buAutoNum type="arabicPeriod"/>
            </a:pPr>
            <a:r>
              <a:rPr lang="en-US" b="1" dirty="0">
                <a:solidFill>
                  <a:srgbClr val="3366FF"/>
                </a:solidFill>
              </a:rPr>
              <a:t>Increased reliability </a:t>
            </a:r>
            <a:r>
              <a:rPr lang="en-US" dirty="0"/>
              <a:t>– graceful degradation or fault tolerance</a:t>
            </a:r>
          </a:p>
          <a:p>
            <a:pPr lvl="1"/>
            <a:r>
              <a:rPr lang="en-US" dirty="0"/>
              <a:t>Two types:</a:t>
            </a:r>
          </a:p>
          <a:p>
            <a:pPr marL="1200150" lvl="2" indent="-342900">
              <a:buFont typeface="Arial" pitchFamily="34" charset="0"/>
              <a:buAutoNum type="arabicPeriod"/>
            </a:pPr>
            <a:r>
              <a:rPr lang="en-US" b="1" dirty="0">
                <a:solidFill>
                  <a:srgbClr val="3366FF"/>
                </a:solidFill>
              </a:rPr>
              <a:t>Asymmetric Multiprocessing </a:t>
            </a:r>
            <a:r>
              <a:rPr lang="en-US" dirty="0"/>
              <a:t>– each processor is assigned a special task.</a:t>
            </a:r>
          </a:p>
          <a:p>
            <a:pPr marL="1200150" lvl="2" indent="-342900">
              <a:buFont typeface="Arial" pitchFamily="34" charset="0"/>
              <a:buAutoNum type="arabicPeriod"/>
            </a:pPr>
            <a:r>
              <a:rPr lang="en-US" b="1" dirty="0">
                <a:solidFill>
                  <a:srgbClr val="3366FF"/>
                </a:solidFill>
              </a:rPr>
              <a:t>Symmetric Multiprocessing </a:t>
            </a:r>
            <a:r>
              <a:rPr lang="en-US" dirty="0"/>
              <a:t>– each processor performs all tasks</a:t>
            </a:r>
          </a:p>
          <a:p>
            <a:pPr marL="1200150" lvl="2" indent="-342900">
              <a:buFont typeface="Webdings" pitchFamily="18" charset="2"/>
              <a:buNone/>
            </a:pPr>
            <a:endParaRPr lang="en-US" dirty="0">
              <a:solidFill>
                <a:srgbClr val="3366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a:xfrm>
            <a:off x="939800" y="152400"/>
            <a:ext cx="8229600" cy="576263"/>
          </a:xfrm>
        </p:spPr>
        <p:txBody>
          <a:bodyPr/>
          <a:lstStyle/>
          <a:p>
            <a:r>
              <a:rPr lang="en-US" sz="2800"/>
              <a:t>Symmetric Multiprocessing Architecture</a:t>
            </a:r>
          </a:p>
        </p:txBody>
      </p:sp>
      <p:pic>
        <p:nvPicPr>
          <p:cNvPr id="27651" name="Picture 7" descr="1"/>
          <p:cNvPicPr>
            <a:picLocks noChangeAspect="1" noChangeArrowheads="1"/>
          </p:cNvPicPr>
          <p:nvPr/>
        </p:nvPicPr>
        <p:blipFill>
          <a:blip r:embed="rId3"/>
          <a:srcRect/>
          <a:stretch>
            <a:fillRect/>
          </a:stretch>
        </p:blipFill>
        <p:spPr bwMode="auto">
          <a:xfrm>
            <a:off x="1598613" y="1760538"/>
            <a:ext cx="6319837" cy="303371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214313"/>
            <a:ext cx="8229600" cy="576262"/>
          </a:xfrm>
        </p:spPr>
        <p:txBody>
          <a:bodyPr>
            <a:normAutofit fontScale="90000"/>
          </a:bodyPr>
          <a:lstStyle/>
          <a:p>
            <a:r>
              <a:rPr lang="en-US"/>
              <a:t>A Dual-Core Design</a:t>
            </a:r>
          </a:p>
        </p:txBody>
      </p:sp>
      <p:sp>
        <p:nvSpPr>
          <p:cNvPr id="28675" name="Content Placeholder 1"/>
          <p:cNvSpPr>
            <a:spLocks noGrp="1"/>
          </p:cNvSpPr>
          <p:nvPr>
            <p:ph sz="half" idx="1"/>
          </p:nvPr>
        </p:nvSpPr>
        <p:spPr>
          <a:xfrm>
            <a:off x="854075" y="1108075"/>
            <a:ext cx="7108825" cy="2682875"/>
          </a:xfrm>
        </p:spPr>
        <p:txBody>
          <a:bodyPr/>
          <a:lstStyle/>
          <a:p>
            <a:r>
              <a:rPr lang="en-US" sz="1800"/>
              <a:t>Multi-chip and </a:t>
            </a:r>
            <a:r>
              <a:rPr lang="en-US" sz="1800" b="1">
                <a:solidFill>
                  <a:srgbClr val="3366FF"/>
                </a:solidFill>
              </a:rPr>
              <a:t>multicore</a:t>
            </a:r>
          </a:p>
          <a:p>
            <a:r>
              <a:rPr lang="en-US" sz="1800"/>
              <a:t>Systems containing all  chips</a:t>
            </a:r>
            <a:endParaRPr lang="en-US" sz="1800" b="1">
              <a:solidFill>
                <a:srgbClr val="3366FF"/>
              </a:solidFill>
            </a:endParaRPr>
          </a:p>
          <a:p>
            <a:pPr lvl="1"/>
            <a:r>
              <a:rPr lang="en-US" sz="1800"/>
              <a:t>Chassis containing multiple separate systems</a:t>
            </a:r>
          </a:p>
          <a:p>
            <a:pPr lvl="1"/>
            <a:endParaRPr lang="en-US"/>
          </a:p>
        </p:txBody>
      </p:sp>
      <p:pic>
        <p:nvPicPr>
          <p:cNvPr id="28676" name="Picture 10" descr="1"/>
          <p:cNvPicPr>
            <a:picLocks noChangeAspect="1" noChangeArrowheads="1"/>
          </p:cNvPicPr>
          <p:nvPr/>
        </p:nvPicPr>
        <p:blipFill>
          <a:blip r:embed="rId3"/>
          <a:srcRect/>
          <a:stretch>
            <a:fillRect/>
          </a:stretch>
        </p:blipFill>
        <p:spPr bwMode="auto">
          <a:xfrm>
            <a:off x="2744788" y="2563813"/>
            <a:ext cx="3073400" cy="2265362"/>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a:xfrm>
            <a:off x="457200" y="182563"/>
            <a:ext cx="8229600" cy="576262"/>
          </a:xfrm>
        </p:spPr>
        <p:txBody>
          <a:bodyPr>
            <a:normAutofit fontScale="90000"/>
          </a:bodyPr>
          <a:lstStyle/>
          <a:p>
            <a:r>
              <a:rPr lang="en-US"/>
              <a:t>Clustered Systems</a:t>
            </a:r>
          </a:p>
        </p:txBody>
      </p:sp>
      <p:sp>
        <p:nvSpPr>
          <p:cNvPr id="29699" name="Content Placeholder 2"/>
          <p:cNvSpPr>
            <a:spLocks noGrp="1"/>
          </p:cNvSpPr>
          <p:nvPr>
            <p:ph idx="4294967295"/>
          </p:nvPr>
        </p:nvSpPr>
        <p:spPr/>
        <p:txBody>
          <a:bodyPr>
            <a:normAutofit fontScale="85000" lnSpcReduction="10000"/>
          </a:bodyPr>
          <a:lstStyle/>
          <a:p>
            <a:r>
              <a:rPr lang="en-US" dirty="0"/>
              <a:t>Like multiprocessor systems, but multiple systems working together</a:t>
            </a:r>
          </a:p>
          <a:p>
            <a:pPr lvl="1"/>
            <a:r>
              <a:rPr lang="en-US" dirty="0"/>
              <a:t>Usually sharing storage via a </a:t>
            </a:r>
            <a:r>
              <a:rPr lang="en-US" b="1" dirty="0">
                <a:solidFill>
                  <a:srgbClr val="3366FF"/>
                </a:solidFill>
              </a:rPr>
              <a:t>storage-area network (SAN)</a:t>
            </a:r>
          </a:p>
          <a:p>
            <a:pPr lvl="1"/>
            <a:r>
              <a:rPr lang="en-US" dirty="0"/>
              <a:t>Provides a </a:t>
            </a:r>
            <a:r>
              <a:rPr lang="en-US" b="1" dirty="0">
                <a:solidFill>
                  <a:srgbClr val="3366FF"/>
                </a:solidFill>
              </a:rPr>
              <a:t>high-availability</a:t>
            </a:r>
            <a:r>
              <a:rPr lang="en-US" b="1" dirty="0"/>
              <a:t> </a:t>
            </a:r>
            <a:r>
              <a:rPr lang="en-US" dirty="0"/>
              <a:t>service which survives failures</a:t>
            </a:r>
          </a:p>
          <a:p>
            <a:pPr lvl="2"/>
            <a:r>
              <a:rPr lang="en-US" b="1" dirty="0">
                <a:solidFill>
                  <a:srgbClr val="3366FF"/>
                </a:solidFill>
              </a:rPr>
              <a:t>Asymmetric clustering</a:t>
            </a:r>
            <a:r>
              <a:rPr lang="en-US" dirty="0">
                <a:solidFill>
                  <a:srgbClr val="3366FF"/>
                </a:solidFill>
              </a:rPr>
              <a:t> </a:t>
            </a:r>
            <a:r>
              <a:rPr lang="en-US" dirty="0"/>
              <a:t>has one machine in hot-standby mode</a:t>
            </a:r>
          </a:p>
          <a:p>
            <a:pPr lvl="2"/>
            <a:r>
              <a:rPr lang="en-US" b="1" dirty="0">
                <a:solidFill>
                  <a:srgbClr val="3366FF"/>
                </a:solidFill>
              </a:rPr>
              <a:t>Symmetric clustering</a:t>
            </a:r>
            <a:r>
              <a:rPr lang="en-US" dirty="0">
                <a:solidFill>
                  <a:srgbClr val="3366FF"/>
                </a:solidFill>
              </a:rPr>
              <a:t> </a:t>
            </a:r>
            <a:r>
              <a:rPr lang="en-US" dirty="0"/>
              <a:t>has multiple nodes running applications, monitoring each other</a:t>
            </a:r>
          </a:p>
          <a:p>
            <a:pPr lvl="1"/>
            <a:r>
              <a:rPr lang="en-US" dirty="0"/>
              <a:t>Some clusters are for </a:t>
            </a:r>
            <a:r>
              <a:rPr lang="en-US" b="1" dirty="0">
                <a:solidFill>
                  <a:srgbClr val="3366FF"/>
                </a:solidFill>
              </a:rPr>
              <a:t>high-performance computing (HPC)</a:t>
            </a:r>
          </a:p>
          <a:p>
            <a:pPr lvl="2"/>
            <a:r>
              <a:rPr lang="en-US" dirty="0"/>
              <a:t>Applications must be written to use </a:t>
            </a:r>
            <a:r>
              <a:rPr lang="en-US" b="1" dirty="0">
                <a:solidFill>
                  <a:srgbClr val="3366FF"/>
                </a:solidFill>
              </a:rPr>
              <a:t>parallelization</a:t>
            </a:r>
          </a:p>
          <a:p>
            <a:pPr lvl="1"/>
            <a:r>
              <a:rPr lang="en-US" dirty="0"/>
              <a:t>Some have</a:t>
            </a:r>
            <a:r>
              <a:rPr lang="en-US" b="1" dirty="0">
                <a:solidFill>
                  <a:srgbClr val="3366FF"/>
                </a:solidFill>
              </a:rPr>
              <a:t> distributed lock manager </a:t>
            </a:r>
            <a:r>
              <a:rPr lang="en-US" dirty="0"/>
              <a:t>(</a:t>
            </a:r>
            <a:r>
              <a:rPr lang="en-US" b="1" dirty="0">
                <a:solidFill>
                  <a:srgbClr val="3366FF"/>
                </a:solidFill>
              </a:rPr>
              <a:t>DLM</a:t>
            </a:r>
            <a:r>
              <a:rPr lang="en-US" dirty="0"/>
              <a:t>) to avoid conflicting operations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a:xfrm>
            <a:off x="457200" y="198438"/>
            <a:ext cx="8229600" cy="576262"/>
          </a:xfrm>
        </p:spPr>
        <p:txBody>
          <a:bodyPr>
            <a:normAutofit fontScale="90000"/>
          </a:bodyPr>
          <a:lstStyle/>
          <a:p>
            <a:r>
              <a:rPr lang="en-US"/>
              <a:t>Clustered Systems</a:t>
            </a:r>
          </a:p>
        </p:txBody>
      </p:sp>
      <p:pic>
        <p:nvPicPr>
          <p:cNvPr id="30723" name="Content Placeholder 3" descr="1.08.pdf"/>
          <p:cNvPicPr>
            <a:picLocks noGrp="1" noChangeAspect="1"/>
          </p:cNvPicPr>
          <p:nvPr>
            <p:ph idx="4294967295"/>
          </p:nvPr>
        </p:nvPicPr>
        <p:blipFill>
          <a:blip r:embed="rId2"/>
          <a:srcRect t="-3476" b="-3476"/>
          <a:stretch>
            <a:fillRect/>
          </a:stretch>
        </p:blipFill>
        <p:spPr>
          <a:xfrm>
            <a:off x="1404938" y="1557338"/>
            <a:ext cx="6402387" cy="352425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1069975" y="166688"/>
            <a:ext cx="7616825" cy="576262"/>
          </a:xfrm>
        </p:spPr>
        <p:txBody>
          <a:bodyPr>
            <a:normAutofit fontScale="90000"/>
          </a:bodyPr>
          <a:lstStyle/>
          <a:p>
            <a:pPr eaLnBrk="1" hangingPunct="1"/>
            <a:r>
              <a:rPr lang="en-US"/>
              <a:t>Operating System Structure</a:t>
            </a:r>
          </a:p>
        </p:txBody>
      </p:sp>
      <p:sp>
        <p:nvSpPr>
          <p:cNvPr id="31747" name="Rectangle 3"/>
          <p:cNvSpPr>
            <a:spLocks noGrp="1" noChangeArrowheads="1"/>
          </p:cNvSpPr>
          <p:nvPr>
            <p:ph type="body" idx="4294967295"/>
          </p:nvPr>
        </p:nvSpPr>
        <p:spPr>
          <a:xfrm>
            <a:off x="827088" y="835025"/>
            <a:ext cx="7832725" cy="5462588"/>
          </a:xfrm>
        </p:spPr>
        <p:txBody>
          <a:bodyPr>
            <a:normAutofit fontScale="92500" lnSpcReduction="10000"/>
          </a:bodyPr>
          <a:lstStyle/>
          <a:p>
            <a:pPr>
              <a:lnSpc>
                <a:spcPct val="90000"/>
              </a:lnSpc>
              <a:buFont typeface="Monotype Sorts" pitchFamily="-84" charset="2"/>
              <a:buNone/>
            </a:pPr>
            <a:endParaRPr lang="en-US" sz="1600" dirty="0"/>
          </a:p>
          <a:p>
            <a:pPr>
              <a:lnSpc>
                <a:spcPct val="90000"/>
              </a:lnSpc>
            </a:pPr>
            <a:r>
              <a:rPr lang="en-US" b="1" dirty="0">
                <a:solidFill>
                  <a:srgbClr val="3366FF"/>
                </a:solidFill>
              </a:rPr>
              <a:t>Multiprogramming</a:t>
            </a:r>
            <a:r>
              <a:rPr lang="en-US" sz="1600" dirty="0"/>
              <a:t> (</a:t>
            </a:r>
            <a:r>
              <a:rPr lang="en-US" b="1" dirty="0">
                <a:solidFill>
                  <a:srgbClr val="3366FF"/>
                </a:solidFill>
              </a:rPr>
              <a:t>Batch system</a:t>
            </a:r>
            <a:r>
              <a:rPr lang="en-US" sz="1600" dirty="0"/>
              <a:t>) needed for efficiency</a:t>
            </a:r>
          </a:p>
          <a:p>
            <a:pPr lvl="1">
              <a:lnSpc>
                <a:spcPct val="90000"/>
              </a:lnSpc>
            </a:pPr>
            <a:r>
              <a:rPr lang="en-US" sz="1600" dirty="0"/>
              <a:t>Single user cannot keep CPU and I/O devices busy at all times</a:t>
            </a:r>
          </a:p>
          <a:p>
            <a:pPr lvl="1">
              <a:lnSpc>
                <a:spcPct val="90000"/>
              </a:lnSpc>
            </a:pPr>
            <a:r>
              <a:rPr lang="en-US" sz="1600" dirty="0"/>
              <a:t>Multiprogramming organizes jobs (code and data) so CPU always has one to execute</a:t>
            </a:r>
          </a:p>
          <a:p>
            <a:pPr lvl="1">
              <a:lnSpc>
                <a:spcPct val="90000"/>
              </a:lnSpc>
            </a:pPr>
            <a:r>
              <a:rPr lang="en-US" sz="1600" dirty="0"/>
              <a:t>A subset of total jobs in system is kept in memory</a:t>
            </a:r>
          </a:p>
          <a:p>
            <a:pPr lvl="1">
              <a:lnSpc>
                <a:spcPct val="90000"/>
              </a:lnSpc>
            </a:pPr>
            <a:r>
              <a:rPr lang="en-US" sz="1600" dirty="0"/>
              <a:t>One job selected and run via </a:t>
            </a:r>
            <a:r>
              <a:rPr lang="en-US" b="1" dirty="0">
                <a:solidFill>
                  <a:srgbClr val="3366FF"/>
                </a:solidFill>
              </a:rPr>
              <a:t>job scheduling</a:t>
            </a:r>
          </a:p>
          <a:p>
            <a:pPr lvl="1">
              <a:lnSpc>
                <a:spcPct val="90000"/>
              </a:lnSpc>
            </a:pPr>
            <a:r>
              <a:rPr lang="en-US" sz="1600" dirty="0"/>
              <a:t>When it has to wait (for I/O for example), OS switches to another job</a:t>
            </a:r>
          </a:p>
          <a:p>
            <a:pPr lvl="1">
              <a:lnSpc>
                <a:spcPct val="90000"/>
              </a:lnSpc>
            </a:pPr>
            <a:endParaRPr lang="en-US" sz="800" dirty="0"/>
          </a:p>
          <a:p>
            <a:pPr>
              <a:lnSpc>
                <a:spcPct val="90000"/>
              </a:lnSpc>
            </a:pPr>
            <a:r>
              <a:rPr lang="en-US" b="1" dirty="0">
                <a:solidFill>
                  <a:srgbClr val="3366FF"/>
                </a:solidFill>
              </a:rPr>
              <a:t>Timesharing </a:t>
            </a:r>
            <a:r>
              <a:rPr lang="en-US" sz="1600" dirty="0"/>
              <a:t>(</a:t>
            </a:r>
            <a:r>
              <a:rPr lang="en-US" b="1" dirty="0">
                <a:solidFill>
                  <a:srgbClr val="3366FF"/>
                </a:solidFill>
              </a:rPr>
              <a:t>multitasking</a:t>
            </a:r>
            <a:r>
              <a:rPr lang="en-US" sz="1600" dirty="0"/>
              <a:t>)</a:t>
            </a:r>
            <a:r>
              <a:rPr lang="en-US" b="1" dirty="0">
                <a:solidFill>
                  <a:srgbClr val="3366FF"/>
                </a:solidFill>
              </a:rPr>
              <a:t> </a:t>
            </a:r>
            <a:r>
              <a:rPr lang="en-US" sz="1600" dirty="0"/>
              <a:t>is logical extension in which CPU switches jobs so frequently that users can interact with each job while it is running, creating </a:t>
            </a:r>
            <a:r>
              <a:rPr lang="en-US" b="1" dirty="0">
                <a:solidFill>
                  <a:srgbClr val="3366FF"/>
                </a:solidFill>
              </a:rPr>
              <a:t>interactive</a:t>
            </a:r>
            <a:r>
              <a:rPr lang="en-US" sz="1600" dirty="0"/>
              <a:t> computing</a:t>
            </a:r>
          </a:p>
          <a:p>
            <a:pPr lvl="1">
              <a:lnSpc>
                <a:spcPct val="90000"/>
              </a:lnSpc>
            </a:pPr>
            <a:r>
              <a:rPr lang="en-US" b="1" dirty="0">
                <a:solidFill>
                  <a:srgbClr val="3366FF"/>
                </a:solidFill>
              </a:rPr>
              <a:t>Response time </a:t>
            </a:r>
            <a:r>
              <a:rPr lang="en-US" sz="1600" dirty="0"/>
              <a:t>should be &lt; 1 second</a:t>
            </a:r>
          </a:p>
          <a:p>
            <a:pPr lvl="1">
              <a:lnSpc>
                <a:spcPct val="90000"/>
              </a:lnSpc>
            </a:pPr>
            <a:r>
              <a:rPr lang="en-US" sz="1600" dirty="0"/>
              <a:t>Each user has at least one program executing in memory </a:t>
            </a:r>
            <a:r>
              <a:rPr lang="en-US" sz="1600" dirty="0">
                <a:sym typeface="Wingdings 3" pitchFamily="18" charset="2"/>
              </a:rPr>
              <a:t></a:t>
            </a:r>
            <a:r>
              <a:rPr lang="en-US" b="1" dirty="0">
                <a:solidFill>
                  <a:srgbClr val="3366FF"/>
                </a:solidFill>
                <a:sym typeface="Wingdings 3" pitchFamily="18" charset="2"/>
              </a:rPr>
              <a:t>process</a:t>
            </a:r>
          </a:p>
          <a:p>
            <a:pPr lvl="1">
              <a:lnSpc>
                <a:spcPct val="90000"/>
              </a:lnSpc>
            </a:pPr>
            <a:r>
              <a:rPr lang="en-US" sz="1600" dirty="0">
                <a:sym typeface="Wingdings 3" pitchFamily="18" charset="2"/>
              </a:rPr>
              <a:t>If several jobs ready to run at the same time  </a:t>
            </a:r>
            <a:r>
              <a:rPr lang="en-US" b="1" dirty="0">
                <a:solidFill>
                  <a:srgbClr val="3366FF"/>
                </a:solidFill>
                <a:sym typeface="Wingdings 3" pitchFamily="18" charset="2"/>
              </a:rPr>
              <a:t>CPU scheduling</a:t>
            </a:r>
          </a:p>
          <a:p>
            <a:pPr lvl="1">
              <a:lnSpc>
                <a:spcPct val="90000"/>
              </a:lnSpc>
            </a:pPr>
            <a:r>
              <a:rPr lang="en-US" sz="1600" dirty="0">
                <a:sym typeface="Wingdings 3" pitchFamily="18" charset="2"/>
              </a:rPr>
              <a:t>If processes don</a:t>
            </a:r>
            <a:r>
              <a:rPr lang="ja-JP" altLang="en-US" sz="1600">
                <a:sym typeface="Wingdings 3" pitchFamily="18" charset="2"/>
              </a:rPr>
              <a:t>’</a:t>
            </a:r>
            <a:r>
              <a:rPr lang="en-US" altLang="ja-JP" sz="1600" dirty="0">
                <a:sym typeface="Wingdings 3" pitchFamily="18" charset="2"/>
              </a:rPr>
              <a:t>t fit in memory, </a:t>
            </a:r>
            <a:r>
              <a:rPr lang="en-US" altLang="ja-JP" b="1" dirty="0">
                <a:solidFill>
                  <a:srgbClr val="3366FF"/>
                </a:solidFill>
                <a:sym typeface="Wingdings 3" pitchFamily="18" charset="2"/>
              </a:rPr>
              <a:t>swapping</a:t>
            </a:r>
            <a:r>
              <a:rPr lang="en-US" altLang="ja-JP" sz="1600" dirty="0">
                <a:sym typeface="Wingdings 3" pitchFamily="18" charset="2"/>
              </a:rPr>
              <a:t> moves them in and out to run</a:t>
            </a:r>
          </a:p>
          <a:p>
            <a:pPr lvl="1">
              <a:lnSpc>
                <a:spcPct val="90000"/>
              </a:lnSpc>
            </a:pPr>
            <a:r>
              <a:rPr lang="en-US" b="1" dirty="0">
                <a:solidFill>
                  <a:srgbClr val="3366FF"/>
                </a:solidFill>
                <a:sym typeface="Wingdings 3" pitchFamily="18" charset="2"/>
              </a:rPr>
              <a:t>Virtual memory </a:t>
            </a:r>
            <a:r>
              <a:rPr lang="en-US" sz="1600" dirty="0">
                <a:sym typeface="Wingdings 3" pitchFamily="18" charset="2"/>
              </a:rPr>
              <a:t>allows execution of processes not completely in memory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1033463" y="198438"/>
            <a:ext cx="8229600" cy="576262"/>
          </a:xfrm>
        </p:spPr>
        <p:txBody>
          <a:bodyPr/>
          <a:lstStyle/>
          <a:p>
            <a:pPr eaLnBrk="1" hangingPunct="1"/>
            <a:r>
              <a:rPr lang="en-US" sz="2800"/>
              <a:t>Memory Layout for Multiprogrammed System</a:t>
            </a:r>
          </a:p>
        </p:txBody>
      </p:sp>
      <p:pic>
        <p:nvPicPr>
          <p:cNvPr id="32771" name="Picture 4"/>
          <p:cNvPicPr>
            <a:picLocks noChangeAspect="1" noChangeArrowheads="1"/>
          </p:cNvPicPr>
          <p:nvPr/>
        </p:nvPicPr>
        <p:blipFill>
          <a:blip r:embed="rId3"/>
          <a:srcRect/>
          <a:stretch>
            <a:fillRect/>
          </a:stretch>
        </p:blipFill>
        <p:spPr bwMode="auto">
          <a:xfrm>
            <a:off x="2887663" y="1230313"/>
            <a:ext cx="2814637" cy="4332287"/>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895350" y="166688"/>
            <a:ext cx="7791450" cy="576262"/>
          </a:xfrm>
        </p:spPr>
        <p:txBody>
          <a:bodyPr>
            <a:normAutofit fontScale="90000"/>
          </a:bodyPr>
          <a:lstStyle/>
          <a:p>
            <a:pPr eaLnBrk="1" hangingPunct="1"/>
            <a:r>
              <a:rPr lang="en-US"/>
              <a:t>Operating-System Operations</a:t>
            </a:r>
          </a:p>
        </p:txBody>
      </p:sp>
      <p:sp>
        <p:nvSpPr>
          <p:cNvPr id="33795" name="Rectangle 3"/>
          <p:cNvSpPr>
            <a:spLocks noGrp="1" noChangeArrowheads="1"/>
          </p:cNvSpPr>
          <p:nvPr>
            <p:ph type="body" idx="4294967295"/>
          </p:nvPr>
        </p:nvSpPr>
        <p:spPr>
          <a:xfrm>
            <a:off x="838200" y="1154113"/>
            <a:ext cx="6886575" cy="4938712"/>
          </a:xfrm>
        </p:spPr>
        <p:txBody>
          <a:bodyPr/>
          <a:lstStyle/>
          <a:p>
            <a:pPr>
              <a:lnSpc>
                <a:spcPct val="90000"/>
              </a:lnSpc>
            </a:pPr>
            <a:r>
              <a:rPr lang="en-US" b="1">
                <a:solidFill>
                  <a:srgbClr val="3366FF"/>
                </a:solidFill>
              </a:rPr>
              <a:t>Interrupt driven </a:t>
            </a:r>
            <a:r>
              <a:rPr lang="en-US"/>
              <a:t>(hardware and software)</a:t>
            </a:r>
          </a:p>
          <a:p>
            <a:pPr lvl="1">
              <a:lnSpc>
                <a:spcPct val="90000"/>
              </a:lnSpc>
            </a:pPr>
            <a:r>
              <a:rPr lang="en-US"/>
              <a:t>Hardware interrupt by one of the devices </a:t>
            </a:r>
          </a:p>
          <a:p>
            <a:pPr lvl="1">
              <a:lnSpc>
                <a:spcPct val="90000"/>
              </a:lnSpc>
            </a:pPr>
            <a:r>
              <a:rPr lang="en-US"/>
              <a:t>Software interrupt (</a:t>
            </a:r>
            <a:r>
              <a:rPr lang="en-US" b="1">
                <a:solidFill>
                  <a:srgbClr val="3366FF"/>
                </a:solidFill>
              </a:rPr>
              <a:t>exception </a:t>
            </a:r>
            <a:r>
              <a:rPr lang="en-US"/>
              <a:t>or </a:t>
            </a:r>
            <a:r>
              <a:rPr lang="en-US" b="1">
                <a:solidFill>
                  <a:srgbClr val="3366FF"/>
                </a:solidFill>
              </a:rPr>
              <a:t>trap):</a:t>
            </a:r>
          </a:p>
          <a:p>
            <a:pPr lvl="2">
              <a:lnSpc>
                <a:spcPct val="90000"/>
              </a:lnSpc>
            </a:pPr>
            <a:r>
              <a:rPr lang="en-US"/>
              <a:t>Software error (e.g., division by zero)</a:t>
            </a:r>
            <a:endParaRPr lang="en-US" b="1">
              <a:solidFill>
                <a:srgbClr val="3366FF"/>
              </a:solidFill>
            </a:endParaRPr>
          </a:p>
          <a:p>
            <a:pPr lvl="2">
              <a:lnSpc>
                <a:spcPct val="90000"/>
              </a:lnSpc>
            </a:pPr>
            <a:r>
              <a:rPr lang="en-US"/>
              <a:t>Request for operating system service</a:t>
            </a:r>
          </a:p>
          <a:p>
            <a:pPr lvl="2">
              <a:lnSpc>
                <a:spcPct val="90000"/>
              </a:lnSpc>
            </a:pPr>
            <a:r>
              <a:rPr lang="en-US"/>
              <a:t>Other process problems include infinite loop, processes modifying each other or the operating system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1179513" y="198438"/>
            <a:ext cx="7791450" cy="576262"/>
          </a:xfrm>
        </p:spPr>
        <p:txBody>
          <a:bodyPr>
            <a:normAutofit fontScale="90000"/>
          </a:bodyPr>
          <a:lstStyle/>
          <a:p>
            <a:pPr eaLnBrk="1" hangingPunct="1"/>
            <a:r>
              <a:rPr lang="en-US"/>
              <a:t>Operating-System Operations (cont.)</a:t>
            </a:r>
          </a:p>
        </p:txBody>
      </p:sp>
      <p:sp>
        <p:nvSpPr>
          <p:cNvPr id="34819" name="Rectangle 3"/>
          <p:cNvSpPr>
            <a:spLocks noGrp="1" noChangeArrowheads="1"/>
          </p:cNvSpPr>
          <p:nvPr>
            <p:ph type="body" idx="4294967295"/>
          </p:nvPr>
        </p:nvSpPr>
        <p:spPr>
          <a:xfrm>
            <a:off x="806450" y="1233488"/>
            <a:ext cx="7297738" cy="4938712"/>
          </a:xfrm>
        </p:spPr>
        <p:txBody>
          <a:bodyPr>
            <a:normAutofit fontScale="92500" lnSpcReduction="20000"/>
          </a:bodyPr>
          <a:lstStyle/>
          <a:p>
            <a:pPr>
              <a:lnSpc>
                <a:spcPct val="90000"/>
              </a:lnSpc>
            </a:pPr>
            <a:r>
              <a:rPr lang="en-US" b="1" dirty="0">
                <a:solidFill>
                  <a:srgbClr val="3366FF"/>
                </a:solidFill>
              </a:rPr>
              <a:t>Dual-mode </a:t>
            </a:r>
            <a:r>
              <a:rPr lang="en-US" dirty="0"/>
              <a:t>operation allows OS to protect itself and other system components</a:t>
            </a:r>
          </a:p>
          <a:p>
            <a:pPr lvl="1">
              <a:lnSpc>
                <a:spcPct val="90000"/>
              </a:lnSpc>
            </a:pPr>
            <a:r>
              <a:rPr lang="en-US" b="1" dirty="0">
                <a:solidFill>
                  <a:srgbClr val="3366FF"/>
                </a:solidFill>
              </a:rPr>
              <a:t>User mode </a:t>
            </a:r>
            <a:r>
              <a:rPr lang="en-US" dirty="0"/>
              <a:t>and </a:t>
            </a:r>
            <a:r>
              <a:rPr lang="en-US" b="1" dirty="0">
                <a:solidFill>
                  <a:srgbClr val="3366FF"/>
                </a:solidFill>
              </a:rPr>
              <a:t>kernel mode </a:t>
            </a:r>
          </a:p>
          <a:p>
            <a:pPr lvl="1">
              <a:lnSpc>
                <a:spcPct val="90000"/>
              </a:lnSpc>
            </a:pPr>
            <a:r>
              <a:rPr lang="en-US" b="1" dirty="0">
                <a:solidFill>
                  <a:srgbClr val="3366FF"/>
                </a:solidFill>
              </a:rPr>
              <a:t>Mode bit </a:t>
            </a:r>
            <a:r>
              <a:rPr lang="en-US" dirty="0"/>
              <a:t>provided by hardware</a:t>
            </a:r>
          </a:p>
          <a:p>
            <a:pPr lvl="2">
              <a:lnSpc>
                <a:spcPct val="90000"/>
              </a:lnSpc>
            </a:pPr>
            <a:r>
              <a:rPr lang="en-US" dirty="0"/>
              <a:t>Provides ability to distinguish when system is running user code or kernel code</a:t>
            </a:r>
          </a:p>
          <a:p>
            <a:pPr lvl="2">
              <a:lnSpc>
                <a:spcPct val="90000"/>
              </a:lnSpc>
            </a:pPr>
            <a:r>
              <a:rPr lang="en-US" dirty="0"/>
              <a:t>Some instructions designated as </a:t>
            </a:r>
            <a:r>
              <a:rPr lang="en-US" b="1" dirty="0">
                <a:solidFill>
                  <a:srgbClr val="3366FF"/>
                </a:solidFill>
              </a:rPr>
              <a:t>privileged</a:t>
            </a:r>
            <a:r>
              <a:rPr lang="en-US" dirty="0"/>
              <a:t>, only executable in kernel mode</a:t>
            </a:r>
          </a:p>
          <a:p>
            <a:pPr lvl="2">
              <a:lnSpc>
                <a:spcPct val="90000"/>
              </a:lnSpc>
            </a:pPr>
            <a:r>
              <a:rPr lang="en-US" dirty="0"/>
              <a:t>System call changes mode to kernel, return from call resets it to user</a:t>
            </a:r>
          </a:p>
          <a:p>
            <a:pPr>
              <a:lnSpc>
                <a:spcPct val="90000"/>
              </a:lnSpc>
            </a:pPr>
            <a:r>
              <a:rPr lang="en-US" dirty="0"/>
              <a:t>Increasingly CPUs support multi-mode operations</a:t>
            </a:r>
          </a:p>
          <a:p>
            <a:pPr lvl="1">
              <a:lnSpc>
                <a:spcPct val="90000"/>
              </a:lnSpc>
            </a:pPr>
            <a:r>
              <a:rPr lang="en-US" dirty="0"/>
              <a:t>i.e. </a:t>
            </a:r>
            <a:r>
              <a:rPr lang="en-US" b="1" dirty="0">
                <a:solidFill>
                  <a:srgbClr val="3366FF"/>
                </a:solidFill>
              </a:rPr>
              <a:t>virtual machine manager </a:t>
            </a:r>
            <a:r>
              <a:rPr lang="en-US" dirty="0"/>
              <a:t>(</a:t>
            </a:r>
            <a:r>
              <a:rPr lang="en-US" b="1" dirty="0">
                <a:solidFill>
                  <a:srgbClr val="3366FF"/>
                </a:solidFill>
              </a:rPr>
              <a:t>VMM</a:t>
            </a:r>
            <a:r>
              <a:rPr lang="en-US" dirty="0"/>
              <a:t>) mode for guest </a:t>
            </a:r>
            <a:r>
              <a:rPr lang="en-US" b="1" dirty="0">
                <a:solidFill>
                  <a:srgbClr val="3366FF"/>
                </a:solidFill>
              </a:rPr>
              <a:t>VMs</a:t>
            </a:r>
          </a:p>
          <a:p>
            <a:pPr lvl="1">
              <a:lnSpc>
                <a:spcPct val="90000"/>
              </a:lnSpc>
            </a:pP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041400" y="182563"/>
            <a:ext cx="7645400" cy="576262"/>
          </a:xfrm>
        </p:spPr>
        <p:txBody>
          <a:bodyPr>
            <a:normAutofit fontScale="90000"/>
          </a:bodyPr>
          <a:lstStyle/>
          <a:p>
            <a:pPr eaLnBrk="1" hangingPunct="1"/>
            <a:r>
              <a:rPr lang="en-US"/>
              <a:t>Computer System Structure</a:t>
            </a:r>
          </a:p>
        </p:txBody>
      </p:sp>
      <p:sp>
        <p:nvSpPr>
          <p:cNvPr id="7171" name="Rectangle 3"/>
          <p:cNvSpPr>
            <a:spLocks noGrp="1" noChangeArrowheads="1"/>
          </p:cNvSpPr>
          <p:nvPr>
            <p:ph type="body" idx="4294967295"/>
          </p:nvPr>
        </p:nvSpPr>
        <p:spPr>
          <a:xfrm>
            <a:off x="890588" y="1204913"/>
            <a:ext cx="7351712" cy="4483100"/>
          </a:xfrm>
        </p:spPr>
        <p:txBody>
          <a:bodyPr>
            <a:normAutofit fontScale="77500" lnSpcReduction="20000"/>
          </a:bodyPr>
          <a:lstStyle/>
          <a:p>
            <a:r>
              <a:rPr lang="en-US"/>
              <a:t>Computer system can be divided into four components:</a:t>
            </a:r>
          </a:p>
          <a:p>
            <a:pPr lvl="1"/>
            <a:r>
              <a:rPr lang="en-US"/>
              <a:t>Hardware – provides basic computing resources</a:t>
            </a:r>
          </a:p>
          <a:p>
            <a:pPr lvl="2"/>
            <a:r>
              <a:rPr lang="en-US"/>
              <a:t>CPU, memory, I/O devices</a:t>
            </a:r>
          </a:p>
          <a:p>
            <a:pPr lvl="1"/>
            <a:r>
              <a:rPr lang="en-US"/>
              <a:t>Operating system</a:t>
            </a:r>
          </a:p>
          <a:p>
            <a:pPr lvl="2"/>
            <a:r>
              <a:rPr lang="en-US"/>
              <a:t>Controls and coordinates use of hardware among various applications and users</a:t>
            </a:r>
          </a:p>
          <a:p>
            <a:pPr lvl="1"/>
            <a:r>
              <a:rPr lang="en-US"/>
              <a:t>Application programs – define the ways in which the system resources are used to solve the computing problems of the users</a:t>
            </a:r>
          </a:p>
          <a:p>
            <a:pPr lvl="2"/>
            <a:r>
              <a:rPr lang="en-US"/>
              <a:t>Word processors, compilers, web browsers, database systems, video games</a:t>
            </a:r>
          </a:p>
          <a:p>
            <a:pPr lvl="1"/>
            <a:r>
              <a:rPr lang="en-US"/>
              <a:t>Users</a:t>
            </a:r>
          </a:p>
          <a:p>
            <a:pPr lvl="2"/>
            <a:r>
              <a:rPr lang="en-US"/>
              <a:t>People, machines, other computers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882650" y="136525"/>
            <a:ext cx="8415338" cy="576263"/>
          </a:xfrm>
        </p:spPr>
        <p:txBody>
          <a:bodyPr>
            <a:normAutofit fontScale="90000"/>
          </a:bodyPr>
          <a:lstStyle/>
          <a:p>
            <a:pPr eaLnBrk="1" hangingPunct="1"/>
            <a:r>
              <a:rPr lang="en-US"/>
              <a:t>Transition from User to Kernel Mode</a:t>
            </a:r>
          </a:p>
        </p:txBody>
      </p:sp>
      <p:sp>
        <p:nvSpPr>
          <p:cNvPr id="35843" name="Rectangle 4"/>
          <p:cNvSpPr>
            <a:spLocks noGrp="1" noChangeArrowheads="1"/>
          </p:cNvSpPr>
          <p:nvPr>
            <p:ph type="body" idx="4294967295"/>
          </p:nvPr>
        </p:nvSpPr>
        <p:spPr>
          <a:xfrm>
            <a:off x="822325" y="1060450"/>
            <a:ext cx="7753350" cy="2817813"/>
          </a:xfrm>
        </p:spPr>
        <p:txBody>
          <a:bodyPr>
            <a:normAutofit fontScale="70000" lnSpcReduction="20000"/>
          </a:bodyPr>
          <a:lstStyle/>
          <a:p>
            <a:r>
              <a:rPr lang="en-US"/>
              <a:t>Timer to prevent infinite loop / process hogging resources</a:t>
            </a:r>
          </a:p>
          <a:p>
            <a:pPr lvl="1"/>
            <a:r>
              <a:rPr lang="en-US"/>
              <a:t>Timer is set to interrupt the computer after some time period</a:t>
            </a:r>
          </a:p>
          <a:p>
            <a:pPr lvl="1"/>
            <a:r>
              <a:rPr lang="en-US"/>
              <a:t>Keep a counter that is decremented by the physical clock.</a:t>
            </a:r>
          </a:p>
          <a:p>
            <a:pPr lvl="1"/>
            <a:r>
              <a:rPr lang="en-US"/>
              <a:t>Operating system set the counter (privileged instruction)</a:t>
            </a:r>
          </a:p>
          <a:p>
            <a:pPr lvl="1"/>
            <a:r>
              <a:rPr lang="en-US"/>
              <a:t>When counter zero generate an interrupt</a:t>
            </a:r>
          </a:p>
          <a:p>
            <a:pPr lvl="1"/>
            <a:r>
              <a:rPr lang="en-US"/>
              <a:t>Set up before scheduling process to regain control or terminate program that exceeds allotted time</a:t>
            </a:r>
          </a:p>
        </p:txBody>
      </p:sp>
      <p:pic>
        <p:nvPicPr>
          <p:cNvPr id="35844" name="Picture 5"/>
          <p:cNvPicPr>
            <a:picLocks noChangeAspect="1" noChangeArrowheads="1"/>
          </p:cNvPicPr>
          <p:nvPr/>
        </p:nvPicPr>
        <p:blipFill>
          <a:blip r:embed="rId3"/>
          <a:srcRect/>
          <a:stretch>
            <a:fillRect/>
          </a:stretch>
        </p:blipFill>
        <p:spPr bwMode="auto">
          <a:xfrm>
            <a:off x="768350" y="3895725"/>
            <a:ext cx="7602538" cy="23463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1089025" y="198438"/>
            <a:ext cx="7597775" cy="576262"/>
          </a:xfrm>
        </p:spPr>
        <p:txBody>
          <a:bodyPr>
            <a:normAutofit fontScale="90000"/>
          </a:bodyPr>
          <a:lstStyle/>
          <a:p>
            <a:pPr eaLnBrk="1" hangingPunct="1"/>
            <a:r>
              <a:rPr lang="en-US"/>
              <a:t>Process Management</a:t>
            </a:r>
          </a:p>
        </p:txBody>
      </p:sp>
      <p:sp>
        <p:nvSpPr>
          <p:cNvPr id="36867" name="Rectangle 3"/>
          <p:cNvSpPr>
            <a:spLocks noGrp="1" noChangeArrowheads="1"/>
          </p:cNvSpPr>
          <p:nvPr>
            <p:ph type="body" idx="4294967295"/>
          </p:nvPr>
        </p:nvSpPr>
        <p:spPr>
          <a:xfrm>
            <a:off x="890588" y="809624"/>
            <a:ext cx="7197725" cy="5667375"/>
          </a:xfrm>
        </p:spPr>
        <p:txBody>
          <a:bodyPr>
            <a:normAutofit fontScale="70000" lnSpcReduction="20000"/>
          </a:bodyPr>
          <a:lstStyle/>
          <a:p>
            <a:pPr>
              <a:lnSpc>
                <a:spcPct val="90000"/>
              </a:lnSpc>
            </a:pPr>
            <a:endParaRPr lang="en-US" dirty="0"/>
          </a:p>
          <a:p>
            <a:pPr>
              <a:lnSpc>
                <a:spcPct val="90000"/>
              </a:lnSpc>
            </a:pPr>
            <a:r>
              <a:rPr lang="en-US" dirty="0"/>
              <a:t>A process is a program in execution. It is a unit of work within the system. Program is a </a:t>
            </a:r>
            <a:r>
              <a:rPr lang="en-US" b="1" i="1" dirty="0"/>
              <a:t>passive entity</a:t>
            </a:r>
            <a:r>
              <a:rPr lang="en-US" dirty="0"/>
              <a:t>, process is </a:t>
            </a:r>
            <a:r>
              <a:rPr lang="en-US" dirty="0">
                <a:solidFill>
                  <a:srgbClr val="000000"/>
                </a:solidFill>
              </a:rPr>
              <a:t>an </a:t>
            </a:r>
            <a:r>
              <a:rPr lang="en-US" b="1" i="1" dirty="0">
                <a:solidFill>
                  <a:srgbClr val="000000"/>
                </a:solidFill>
              </a:rPr>
              <a:t>active entity</a:t>
            </a:r>
            <a:r>
              <a:rPr lang="en-US" dirty="0"/>
              <a:t>.</a:t>
            </a:r>
          </a:p>
          <a:p>
            <a:pPr>
              <a:lnSpc>
                <a:spcPct val="90000"/>
              </a:lnSpc>
            </a:pPr>
            <a:r>
              <a:rPr lang="en-US" dirty="0"/>
              <a:t>Process needs resources to accomplish its task</a:t>
            </a:r>
          </a:p>
          <a:p>
            <a:pPr lvl="1">
              <a:lnSpc>
                <a:spcPct val="90000"/>
              </a:lnSpc>
            </a:pPr>
            <a:r>
              <a:rPr lang="en-US" dirty="0"/>
              <a:t>CPU, memory, I/O, files</a:t>
            </a:r>
          </a:p>
          <a:p>
            <a:pPr lvl="1">
              <a:lnSpc>
                <a:spcPct val="90000"/>
              </a:lnSpc>
            </a:pPr>
            <a:r>
              <a:rPr lang="en-US" dirty="0"/>
              <a:t>Initialization data</a:t>
            </a:r>
          </a:p>
          <a:p>
            <a:pPr>
              <a:lnSpc>
                <a:spcPct val="90000"/>
              </a:lnSpc>
            </a:pPr>
            <a:r>
              <a:rPr lang="en-US" dirty="0"/>
              <a:t>Process termination requires reclaim of any reusable resources</a:t>
            </a:r>
          </a:p>
          <a:p>
            <a:pPr>
              <a:lnSpc>
                <a:spcPct val="90000"/>
              </a:lnSpc>
            </a:pPr>
            <a:r>
              <a:rPr lang="en-US" dirty="0"/>
              <a:t>Single-threaded process has one </a:t>
            </a:r>
            <a:r>
              <a:rPr lang="en-US" b="1" dirty="0">
                <a:solidFill>
                  <a:srgbClr val="3366FF"/>
                </a:solidFill>
              </a:rPr>
              <a:t>program counter</a:t>
            </a:r>
            <a:r>
              <a:rPr lang="en-US" sz="2000" b="1" dirty="0">
                <a:solidFill>
                  <a:srgbClr val="3366FF"/>
                </a:solidFill>
              </a:rPr>
              <a:t> </a:t>
            </a:r>
            <a:r>
              <a:rPr lang="en-US" dirty="0"/>
              <a:t>specifying location of next instruction to execute</a:t>
            </a:r>
          </a:p>
          <a:p>
            <a:pPr lvl="1">
              <a:lnSpc>
                <a:spcPct val="90000"/>
              </a:lnSpc>
            </a:pPr>
            <a:r>
              <a:rPr lang="en-US" dirty="0"/>
              <a:t>Process executes instructions sequentially, one at a time, until completion</a:t>
            </a:r>
          </a:p>
          <a:p>
            <a:pPr>
              <a:lnSpc>
                <a:spcPct val="90000"/>
              </a:lnSpc>
            </a:pPr>
            <a:r>
              <a:rPr lang="en-US" dirty="0"/>
              <a:t>Multi-threaded process has one program counter per thread</a:t>
            </a:r>
          </a:p>
          <a:p>
            <a:pPr>
              <a:lnSpc>
                <a:spcPct val="90000"/>
              </a:lnSpc>
            </a:pPr>
            <a:r>
              <a:rPr lang="en-US" dirty="0"/>
              <a:t>Typically system has many processes, some user, some operating system running concurrently on one or more CPUs</a:t>
            </a:r>
          </a:p>
          <a:p>
            <a:pPr lvl="1">
              <a:lnSpc>
                <a:spcPct val="90000"/>
              </a:lnSpc>
            </a:pPr>
            <a:r>
              <a:rPr lang="en-US" dirty="0"/>
              <a:t>Concurrency by multiplexing the CPUs among the processes / threads</a:t>
            </a:r>
          </a:p>
          <a:p>
            <a:pPr>
              <a:lnSpc>
                <a:spcPct val="90000"/>
              </a:lnSpc>
              <a:buFont typeface="Monotype Sorts" pitchFamily="-84" charset="2"/>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1128713" y="152400"/>
            <a:ext cx="7558087" cy="576263"/>
          </a:xfrm>
        </p:spPr>
        <p:txBody>
          <a:bodyPr>
            <a:normAutofit fontScale="90000"/>
          </a:bodyPr>
          <a:lstStyle/>
          <a:p>
            <a:pPr eaLnBrk="1" hangingPunct="1"/>
            <a:r>
              <a:rPr lang="en-US"/>
              <a:t>Process Management Activities</a:t>
            </a:r>
          </a:p>
        </p:txBody>
      </p:sp>
      <p:sp>
        <p:nvSpPr>
          <p:cNvPr id="37891" name="Rectangle 3"/>
          <p:cNvSpPr>
            <a:spLocks noGrp="1" noChangeArrowheads="1"/>
          </p:cNvSpPr>
          <p:nvPr>
            <p:ph type="body" idx="4294967295"/>
          </p:nvPr>
        </p:nvSpPr>
        <p:spPr>
          <a:xfrm>
            <a:off x="1125538" y="1587500"/>
            <a:ext cx="7958137" cy="4035425"/>
          </a:xfrm>
        </p:spPr>
        <p:txBody>
          <a:bodyPr>
            <a:normAutofit fontScale="92500" lnSpcReduction="20000"/>
          </a:bodyPr>
          <a:lstStyle/>
          <a:p>
            <a:pPr>
              <a:buFont typeface="Monotype Sorts" pitchFamily="-84" charset="2"/>
              <a:buNone/>
            </a:pPr>
            <a:r>
              <a:rPr lang="en-US"/>
              <a:t>     </a:t>
            </a:r>
          </a:p>
          <a:p>
            <a:r>
              <a:rPr lang="en-US"/>
              <a:t>Creating and deleting both user and system processes</a:t>
            </a:r>
          </a:p>
          <a:p>
            <a:r>
              <a:rPr lang="en-US"/>
              <a:t>Suspending and resuming processes</a:t>
            </a:r>
          </a:p>
          <a:p>
            <a:r>
              <a:rPr lang="en-US"/>
              <a:t>Providing mechanisms for process synchronization</a:t>
            </a:r>
          </a:p>
          <a:p>
            <a:r>
              <a:rPr lang="en-US"/>
              <a:t>Providing mechanisms for process communication</a:t>
            </a:r>
          </a:p>
          <a:p>
            <a:r>
              <a:rPr lang="en-US"/>
              <a:t>Providing mechanisms for deadlock handling</a:t>
            </a:r>
          </a:p>
        </p:txBody>
      </p:sp>
      <p:sp>
        <p:nvSpPr>
          <p:cNvPr id="37892" name="Text Box 4"/>
          <p:cNvSpPr txBox="1">
            <a:spLocks noChangeArrowheads="1"/>
          </p:cNvSpPr>
          <p:nvPr/>
        </p:nvSpPr>
        <p:spPr bwMode="auto">
          <a:xfrm>
            <a:off x="885825" y="1238250"/>
            <a:ext cx="7586663" cy="641350"/>
          </a:xfrm>
          <a:prstGeom prst="rect">
            <a:avLst/>
          </a:prstGeom>
          <a:noFill/>
          <a:ln w="9525">
            <a:noFill/>
            <a:miter lim="800000"/>
            <a:headEnd/>
            <a:tailEnd/>
          </a:ln>
        </p:spPr>
        <p:txBody>
          <a:bodyPr>
            <a:spAutoFit/>
          </a:bodyPr>
          <a:lstStyle/>
          <a:p>
            <a:pPr>
              <a:spcBef>
                <a:spcPct val="50000"/>
              </a:spcBef>
            </a:pPr>
            <a:r>
              <a:rPr lang="en-US">
                <a:latin typeface="Helvetica" pitchFamily="-84" charset="0"/>
              </a:rPr>
              <a:t>The operating system is responsible for the following activities in connection with process management: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1090613" y="166688"/>
            <a:ext cx="7596187" cy="576262"/>
          </a:xfrm>
        </p:spPr>
        <p:txBody>
          <a:bodyPr>
            <a:normAutofit fontScale="90000"/>
          </a:bodyPr>
          <a:lstStyle/>
          <a:p>
            <a:pPr eaLnBrk="1" hangingPunct="1"/>
            <a:r>
              <a:rPr lang="en-US"/>
              <a:t>Memory Management</a:t>
            </a:r>
          </a:p>
        </p:txBody>
      </p:sp>
      <p:sp>
        <p:nvSpPr>
          <p:cNvPr id="38915" name="Rectangle 3"/>
          <p:cNvSpPr>
            <a:spLocks noGrp="1" noChangeArrowheads="1"/>
          </p:cNvSpPr>
          <p:nvPr>
            <p:ph type="body" idx="4294967295"/>
          </p:nvPr>
        </p:nvSpPr>
        <p:spPr>
          <a:xfrm>
            <a:off x="806450" y="1233488"/>
            <a:ext cx="7107238" cy="4530725"/>
          </a:xfrm>
        </p:spPr>
        <p:txBody>
          <a:bodyPr>
            <a:normAutofit fontScale="70000" lnSpcReduction="20000"/>
          </a:bodyPr>
          <a:lstStyle/>
          <a:p>
            <a:r>
              <a:rPr lang="en-US"/>
              <a:t>To execute a program all (or part) of the instructions must be in memory</a:t>
            </a:r>
          </a:p>
          <a:p>
            <a:r>
              <a:rPr lang="en-US"/>
              <a:t>All  (or part) of the data that is needed by the program must be in memory.</a:t>
            </a:r>
            <a:endParaRPr lang="en-US" sz="800"/>
          </a:p>
          <a:p>
            <a:r>
              <a:rPr lang="en-US"/>
              <a:t>Memory management determines what is in memory and when</a:t>
            </a:r>
          </a:p>
          <a:p>
            <a:pPr lvl="1"/>
            <a:r>
              <a:rPr lang="en-US"/>
              <a:t>Optimizing CPU utilization and computer response to users</a:t>
            </a:r>
            <a:endParaRPr lang="en-US" sz="800"/>
          </a:p>
          <a:p>
            <a:r>
              <a:rPr lang="en-US"/>
              <a:t>Memory management activities</a:t>
            </a:r>
          </a:p>
          <a:p>
            <a:pPr lvl="1"/>
            <a:r>
              <a:rPr lang="en-US"/>
              <a:t>Keeping track of which parts of memory are currently being used and by whom</a:t>
            </a:r>
          </a:p>
          <a:p>
            <a:pPr lvl="1"/>
            <a:r>
              <a:rPr lang="en-US"/>
              <a:t>Deciding which processes (or parts thereof) and data to move into and out of memory</a:t>
            </a:r>
          </a:p>
          <a:p>
            <a:pPr lvl="1"/>
            <a:r>
              <a:rPr lang="en-US"/>
              <a:t>Allocating and deallocating memory space as needed</a:t>
            </a:r>
          </a:p>
          <a:p>
            <a:pPr lvl="1">
              <a:buFont typeface="Monotype Sorts" pitchFamily="-84" charset="2"/>
              <a:buNone/>
            </a:pP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1128713" y="182563"/>
            <a:ext cx="7558087" cy="576262"/>
          </a:xfrm>
        </p:spPr>
        <p:txBody>
          <a:bodyPr>
            <a:normAutofit fontScale="90000"/>
          </a:bodyPr>
          <a:lstStyle/>
          <a:p>
            <a:pPr eaLnBrk="1" hangingPunct="1"/>
            <a:r>
              <a:rPr lang="en-US"/>
              <a:t>Storage Management</a:t>
            </a:r>
          </a:p>
        </p:txBody>
      </p:sp>
      <p:sp>
        <p:nvSpPr>
          <p:cNvPr id="39939" name="Rectangle 3"/>
          <p:cNvSpPr>
            <a:spLocks noGrp="1" noChangeArrowheads="1"/>
          </p:cNvSpPr>
          <p:nvPr>
            <p:ph type="body" idx="4294967295"/>
          </p:nvPr>
        </p:nvSpPr>
        <p:spPr>
          <a:xfrm>
            <a:off x="920750" y="1104900"/>
            <a:ext cx="7434263" cy="4992688"/>
          </a:xfrm>
        </p:spPr>
        <p:txBody>
          <a:bodyPr>
            <a:normAutofit fontScale="77500" lnSpcReduction="20000"/>
          </a:bodyPr>
          <a:lstStyle/>
          <a:p>
            <a:pPr>
              <a:lnSpc>
                <a:spcPct val="90000"/>
              </a:lnSpc>
            </a:pPr>
            <a:r>
              <a:rPr lang="en-US"/>
              <a:t>OS provides uniform, logical view of information storage</a:t>
            </a:r>
          </a:p>
          <a:p>
            <a:pPr lvl="1">
              <a:lnSpc>
                <a:spcPct val="90000"/>
              </a:lnSpc>
            </a:pPr>
            <a:r>
              <a:rPr lang="en-US"/>
              <a:t>Abstracts physical properties to logical storage unit  - </a:t>
            </a:r>
            <a:r>
              <a:rPr lang="en-US" b="1">
                <a:solidFill>
                  <a:srgbClr val="3366FF"/>
                </a:solidFill>
              </a:rPr>
              <a:t>file</a:t>
            </a:r>
          </a:p>
          <a:p>
            <a:pPr lvl="1">
              <a:lnSpc>
                <a:spcPct val="90000"/>
              </a:lnSpc>
            </a:pPr>
            <a:r>
              <a:rPr lang="en-US"/>
              <a:t>Each medium is controlled by device (i.e., disk drive, tape drive)</a:t>
            </a:r>
          </a:p>
          <a:p>
            <a:pPr lvl="2">
              <a:lnSpc>
                <a:spcPct val="90000"/>
              </a:lnSpc>
            </a:pPr>
            <a:r>
              <a:rPr lang="en-US"/>
              <a:t>Varying properties include access speed, capacity, data-transfer rate, access method (sequential or random)</a:t>
            </a:r>
          </a:p>
          <a:p>
            <a:pPr lvl="2">
              <a:lnSpc>
                <a:spcPct val="90000"/>
              </a:lnSpc>
            </a:pPr>
            <a:endParaRPr lang="en-US" sz="800"/>
          </a:p>
          <a:p>
            <a:pPr>
              <a:lnSpc>
                <a:spcPct val="90000"/>
              </a:lnSpc>
            </a:pPr>
            <a:r>
              <a:rPr lang="en-US"/>
              <a:t>File-System management</a:t>
            </a:r>
          </a:p>
          <a:p>
            <a:pPr lvl="1">
              <a:lnSpc>
                <a:spcPct val="90000"/>
              </a:lnSpc>
            </a:pPr>
            <a:r>
              <a:rPr lang="en-US"/>
              <a:t>Files usually organized into directories</a:t>
            </a:r>
          </a:p>
          <a:p>
            <a:pPr lvl="1">
              <a:lnSpc>
                <a:spcPct val="90000"/>
              </a:lnSpc>
            </a:pPr>
            <a:r>
              <a:rPr lang="en-US"/>
              <a:t>Access control on most systems to determine who can access what</a:t>
            </a:r>
          </a:p>
          <a:p>
            <a:pPr lvl="1">
              <a:lnSpc>
                <a:spcPct val="90000"/>
              </a:lnSpc>
            </a:pPr>
            <a:r>
              <a:rPr lang="en-US"/>
              <a:t>OS activities include</a:t>
            </a:r>
          </a:p>
          <a:p>
            <a:pPr lvl="2">
              <a:lnSpc>
                <a:spcPct val="90000"/>
              </a:lnSpc>
            </a:pPr>
            <a:r>
              <a:rPr lang="en-US"/>
              <a:t>Creating and deleting files and directories</a:t>
            </a:r>
          </a:p>
          <a:p>
            <a:pPr lvl="2">
              <a:lnSpc>
                <a:spcPct val="90000"/>
              </a:lnSpc>
            </a:pPr>
            <a:r>
              <a:rPr lang="en-US"/>
              <a:t>Primitives to manipulate files and directories</a:t>
            </a:r>
          </a:p>
          <a:p>
            <a:pPr lvl="2">
              <a:lnSpc>
                <a:spcPct val="90000"/>
              </a:lnSpc>
            </a:pPr>
            <a:r>
              <a:rPr lang="en-US"/>
              <a:t>Mapping files onto secondary storage</a:t>
            </a:r>
          </a:p>
          <a:p>
            <a:pPr lvl="2">
              <a:lnSpc>
                <a:spcPct val="90000"/>
              </a:lnSpc>
            </a:pPr>
            <a:r>
              <a:rPr lang="en-US"/>
              <a:t>Backup files onto stable (non-volatile) storage media</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1331913" y="277813"/>
            <a:ext cx="7354887" cy="576262"/>
          </a:xfrm>
        </p:spPr>
        <p:txBody>
          <a:bodyPr>
            <a:normAutofit fontScale="90000"/>
          </a:bodyPr>
          <a:lstStyle/>
          <a:p>
            <a:pPr eaLnBrk="1" hangingPunct="1"/>
            <a:r>
              <a:rPr lang="en-US"/>
              <a:t>Mass-Storage Management</a:t>
            </a:r>
          </a:p>
        </p:txBody>
      </p:sp>
      <p:sp>
        <p:nvSpPr>
          <p:cNvPr id="40963" name="Rectangle 3"/>
          <p:cNvSpPr>
            <a:spLocks noGrp="1" noChangeArrowheads="1"/>
          </p:cNvSpPr>
          <p:nvPr>
            <p:ph type="body" idx="4294967295"/>
          </p:nvPr>
        </p:nvSpPr>
        <p:spPr>
          <a:xfrm>
            <a:off x="806450" y="1233488"/>
            <a:ext cx="7575550" cy="4938712"/>
          </a:xfrm>
        </p:spPr>
        <p:txBody>
          <a:bodyPr>
            <a:normAutofit fontScale="70000" lnSpcReduction="20000"/>
          </a:bodyPr>
          <a:lstStyle/>
          <a:p>
            <a:r>
              <a:rPr lang="en-US" dirty="0"/>
              <a:t>Usually disks used to store data that does not fit in main memory or data that must be kept for a </a:t>
            </a:r>
            <a:r>
              <a:rPr lang="ja-JP" altLang="en-US"/>
              <a:t>“</a:t>
            </a:r>
            <a:r>
              <a:rPr lang="en-US" altLang="ja-JP" dirty="0"/>
              <a:t>long</a:t>
            </a:r>
            <a:r>
              <a:rPr lang="ja-JP" altLang="en-US"/>
              <a:t>”</a:t>
            </a:r>
            <a:r>
              <a:rPr lang="en-US" altLang="ja-JP" dirty="0"/>
              <a:t> period of time</a:t>
            </a:r>
          </a:p>
          <a:p>
            <a:r>
              <a:rPr lang="en-US" dirty="0"/>
              <a:t>Proper management is of central importance</a:t>
            </a:r>
          </a:p>
          <a:p>
            <a:r>
              <a:rPr lang="en-US" dirty="0"/>
              <a:t>Entire speed of computer operation hinges on disk subsystem and its algorithms</a:t>
            </a:r>
          </a:p>
          <a:p>
            <a:r>
              <a:rPr lang="en-US" dirty="0"/>
              <a:t>OS activities</a:t>
            </a:r>
          </a:p>
          <a:p>
            <a:pPr lvl="1"/>
            <a:r>
              <a:rPr lang="en-US" dirty="0"/>
              <a:t>Free-space management</a:t>
            </a:r>
          </a:p>
          <a:p>
            <a:pPr lvl="1"/>
            <a:r>
              <a:rPr lang="en-US" dirty="0"/>
              <a:t>Storage allocation</a:t>
            </a:r>
          </a:p>
          <a:p>
            <a:pPr lvl="1"/>
            <a:r>
              <a:rPr lang="en-US" dirty="0"/>
              <a:t>Disk scheduling</a:t>
            </a:r>
          </a:p>
          <a:p>
            <a:r>
              <a:rPr lang="en-US" dirty="0"/>
              <a:t>Some storage need not be fast</a:t>
            </a:r>
          </a:p>
          <a:p>
            <a:pPr lvl="1"/>
            <a:r>
              <a:rPr lang="en-US" dirty="0"/>
              <a:t>Tertiary storage includes optical storage, magnetic tape</a:t>
            </a:r>
          </a:p>
          <a:p>
            <a:pPr lvl="1"/>
            <a:r>
              <a:rPr lang="en-US" dirty="0"/>
              <a:t>Still must be managed – by OS or applications</a:t>
            </a:r>
          </a:p>
          <a:p>
            <a:pPr lvl="1"/>
            <a:r>
              <a:rPr lang="en-US" dirty="0"/>
              <a:t>Varies between WORM (write-once, read-many-times) and RW (read-write)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833438" y="182563"/>
            <a:ext cx="8531225" cy="576262"/>
          </a:xfrm>
        </p:spPr>
        <p:txBody>
          <a:bodyPr/>
          <a:lstStyle/>
          <a:p>
            <a:pPr eaLnBrk="1" hangingPunct="1"/>
            <a:r>
              <a:rPr lang="en-US" sz="2800"/>
              <a:t>Performance of Various Levels of Storage</a:t>
            </a:r>
          </a:p>
        </p:txBody>
      </p:sp>
      <p:sp>
        <p:nvSpPr>
          <p:cNvPr id="39939" name="Rectangle 3"/>
          <p:cNvSpPr>
            <a:spLocks noGrp="1" noChangeArrowheads="1"/>
          </p:cNvSpPr>
          <p:nvPr>
            <p:ph type="body" idx="4294967295"/>
          </p:nvPr>
        </p:nvSpPr>
        <p:spPr>
          <a:xfrm>
            <a:off x="806450" y="1233488"/>
            <a:ext cx="7707313" cy="4521200"/>
          </a:xfrm>
        </p:spPr>
        <p:txBody>
          <a:bodyPr>
            <a:normAutofit fontScale="85000" lnSpcReduction="20000"/>
          </a:bodyPr>
          <a:lstStyle/>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marL="0" indent="0">
              <a:buFont typeface="Monotype Sorts" charset="0"/>
              <a:buNone/>
              <a:defRPr/>
            </a:pPr>
            <a:endParaRPr lang="en-US" dirty="0">
              <a:ea typeface="ＭＳ Ｐゴシック" charset="0"/>
              <a:cs typeface="ＭＳ Ｐゴシック" charset="0"/>
            </a:endParaRPr>
          </a:p>
          <a:p>
            <a:pPr>
              <a:buFont typeface="Monotype Sorts" pitchFamily="-84" charset="2"/>
              <a:buNone/>
              <a:defRPr/>
            </a:pPr>
            <a:r>
              <a:rPr lang="en-US" dirty="0">
                <a:ea typeface="ＭＳ Ｐゴシック" charset="0"/>
                <a:cs typeface="ＭＳ Ｐゴシック" charset="0"/>
              </a:rPr>
              <a:t>    Movement between levels of storage hierarchy can be explicit or implicit</a:t>
            </a:r>
          </a:p>
        </p:txBody>
      </p:sp>
      <p:pic>
        <p:nvPicPr>
          <p:cNvPr id="41988" name="Picture 1" descr="1_11.pdf"/>
          <p:cNvPicPr>
            <a:picLocks noChangeAspect="1"/>
          </p:cNvPicPr>
          <p:nvPr/>
        </p:nvPicPr>
        <p:blipFill>
          <a:blip r:embed="rId3"/>
          <a:srcRect/>
          <a:stretch>
            <a:fillRect/>
          </a:stretch>
        </p:blipFill>
        <p:spPr bwMode="auto">
          <a:xfrm>
            <a:off x="1387475" y="1349375"/>
            <a:ext cx="6877050" cy="28702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1135063" y="136525"/>
            <a:ext cx="8229600" cy="576263"/>
          </a:xfrm>
        </p:spPr>
        <p:txBody>
          <a:bodyPr/>
          <a:lstStyle/>
          <a:p>
            <a:pPr eaLnBrk="1" hangingPunct="1"/>
            <a:r>
              <a:rPr lang="en-US" sz="2800"/>
              <a:t>Migration of data “A” from Disk to Register</a:t>
            </a:r>
          </a:p>
        </p:txBody>
      </p:sp>
      <p:sp>
        <p:nvSpPr>
          <p:cNvPr id="43011" name="Rectangle 3"/>
          <p:cNvSpPr>
            <a:spLocks noGrp="1" noChangeArrowheads="1"/>
          </p:cNvSpPr>
          <p:nvPr>
            <p:ph type="body" idx="4294967295"/>
          </p:nvPr>
        </p:nvSpPr>
        <p:spPr>
          <a:xfrm>
            <a:off x="806450" y="1233488"/>
            <a:ext cx="7391400" cy="4530725"/>
          </a:xfrm>
        </p:spPr>
        <p:txBody>
          <a:bodyPr>
            <a:normAutofit fontScale="70000" lnSpcReduction="20000"/>
          </a:bodyPr>
          <a:lstStyle/>
          <a:p>
            <a:r>
              <a:rPr lang="en-US" dirty="0"/>
              <a:t>Multitasking environments must be careful to use most recent value, no matter where it is stored in the storage hierarchy</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dirty="0"/>
              <a:t>Multiprocessor environment must provide </a:t>
            </a:r>
            <a:r>
              <a:rPr lang="en-US" b="1" dirty="0">
                <a:solidFill>
                  <a:srgbClr val="3366FF"/>
                </a:solidFill>
              </a:rPr>
              <a:t>cache coherency </a:t>
            </a:r>
            <a:r>
              <a:rPr lang="en-US" dirty="0"/>
              <a:t>in hardware such that all CPUs have the most recent value in their cache</a:t>
            </a:r>
            <a:endParaRPr lang="en-US" sz="800" dirty="0"/>
          </a:p>
          <a:p>
            <a:r>
              <a:rPr lang="en-US" dirty="0"/>
              <a:t>Distributed environment situation even more complex</a:t>
            </a:r>
          </a:p>
          <a:p>
            <a:pPr lvl="1"/>
            <a:r>
              <a:rPr lang="en-US" dirty="0"/>
              <a:t>Several copies of a datum can exist</a:t>
            </a:r>
          </a:p>
        </p:txBody>
      </p:sp>
      <p:pic>
        <p:nvPicPr>
          <p:cNvPr id="43012" name="Picture 5" descr="C:\Users\as668\Desktop\1_12.jpg"/>
          <p:cNvPicPr>
            <a:picLocks noChangeAspect="1" noChangeArrowheads="1"/>
          </p:cNvPicPr>
          <p:nvPr/>
        </p:nvPicPr>
        <p:blipFill>
          <a:blip r:embed="rId3"/>
          <a:srcRect/>
          <a:stretch>
            <a:fillRect/>
          </a:stretch>
        </p:blipFill>
        <p:spPr bwMode="auto">
          <a:xfrm>
            <a:off x="1492250" y="2211388"/>
            <a:ext cx="6559550" cy="81915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457200" y="214313"/>
            <a:ext cx="8229600" cy="576262"/>
          </a:xfrm>
        </p:spPr>
        <p:txBody>
          <a:bodyPr>
            <a:normAutofit fontScale="90000"/>
          </a:bodyPr>
          <a:lstStyle/>
          <a:p>
            <a:pPr eaLnBrk="1" hangingPunct="1"/>
            <a:r>
              <a:rPr lang="en-US"/>
              <a:t>I/O Subsystem</a:t>
            </a:r>
          </a:p>
        </p:txBody>
      </p:sp>
      <p:sp>
        <p:nvSpPr>
          <p:cNvPr id="44035" name="Rectangle 3"/>
          <p:cNvSpPr>
            <a:spLocks noGrp="1" noChangeArrowheads="1"/>
          </p:cNvSpPr>
          <p:nvPr>
            <p:ph type="body" idx="4294967295"/>
          </p:nvPr>
        </p:nvSpPr>
        <p:spPr>
          <a:xfrm>
            <a:off x="822325" y="1169988"/>
            <a:ext cx="7265988" cy="4530725"/>
          </a:xfrm>
        </p:spPr>
        <p:txBody>
          <a:bodyPr>
            <a:normAutofit fontScale="92500" lnSpcReduction="10000"/>
          </a:bodyPr>
          <a:lstStyle/>
          <a:p>
            <a:r>
              <a:rPr lang="en-US" dirty="0"/>
              <a:t>One purpose of OS is to hide peculiarities of hardware devices from the user</a:t>
            </a:r>
          </a:p>
          <a:p>
            <a:r>
              <a:rPr lang="en-US" dirty="0"/>
              <a:t>I/O subsystem responsible for</a:t>
            </a:r>
          </a:p>
          <a:p>
            <a:pPr lvl="1"/>
            <a:r>
              <a:rPr lang="en-US" dirty="0"/>
              <a:t>Memory management of I/O including buffering (storing data temporarily while it is being transferred), caching (storing parts of data in faster storage for performance), spooling (the overlapping of output of one job with input of other jobs)</a:t>
            </a:r>
          </a:p>
          <a:p>
            <a:pPr lvl="1"/>
            <a:r>
              <a:rPr lang="en-US" dirty="0"/>
              <a:t>General device-driver interface</a:t>
            </a:r>
          </a:p>
          <a:p>
            <a:pPr lvl="1"/>
            <a:r>
              <a:rPr lang="en-US" dirty="0"/>
              <a:t>Drivers for specific hardware devices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1022350" y="182563"/>
            <a:ext cx="7664450" cy="576262"/>
          </a:xfrm>
        </p:spPr>
        <p:txBody>
          <a:bodyPr>
            <a:normAutofit fontScale="90000"/>
          </a:bodyPr>
          <a:lstStyle/>
          <a:p>
            <a:pPr eaLnBrk="1" hangingPunct="1"/>
            <a:r>
              <a:rPr lang="en-US"/>
              <a:t>Protection and Security</a:t>
            </a:r>
          </a:p>
        </p:txBody>
      </p:sp>
      <p:sp>
        <p:nvSpPr>
          <p:cNvPr id="45059" name="Rectangle 3"/>
          <p:cNvSpPr>
            <a:spLocks noGrp="1" noChangeArrowheads="1"/>
          </p:cNvSpPr>
          <p:nvPr>
            <p:ph type="body" idx="4294967295"/>
          </p:nvPr>
        </p:nvSpPr>
        <p:spPr>
          <a:xfrm>
            <a:off x="806450" y="1233488"/>
            <a:ext cx="7648575" cy="5183187"/>
          </a:xfrm>
        </p:spPr>
        <p:txBody>
          <a:bodyPr>
            <a:normAutofit fontScale="77500" lnSpcReduction="20000"/>
          </a:bodyPr>
          <a:lstStyle/>
          <a:p>
            <a:pPr>
              <a:lnSpc>
                <a:spcPct val="90000"/>
              </a:lnSpc>
            </a:pPr>
            <a:r>
              <a:rPr lang="en-US" b="1" dirty="0">
                <a:solidFill>
                  <a:srgbClr val="3366FF"/>
                </a:solidFill>
              </a:rPr>
              <a:t>Protection </a:t>
            </a:r>
            <a:r>
              <a:rPr lang="en-US" dirty="0"/>
              <a:t>– any mechanism for controlling access of processes or users to resources defined by the OS</a:t>
            </a:r>
            <a:endParaRPr lang="en-US" sz="800" dirty="0"/>
          </a:p>
          <a:p>
            <a:pPr>
              <a:lnSpc>
                <a:spcPct val="90000"/>
              </a:lnSpc>
            </a:pPr>
            <a:r>
              <a:rPr lang="en-US" b="1" dirty="0">
                <a:solidFill>
                  <a:srgbClr val="3366FF"/>
                </a:solidFill>
              </a:rPr>
              <a:t>Security </a:t>
            </a:r>
            <a:r>
              <a:rPr lang="en-US" dirty="0"/>
              <a:t>– defense of the system against internal and external attacks</a:t>
            </a:r>
          </a:p>
          <a:p>
            <a:pPr lvl="1">
              <a:lnSpc>
                <a:spcPct val="90000"/>
              </a:lnSpc>
            </a:pPr>
            <a:r>
              <a:rPr lang="en-US" dirty="0"/>
              <a:t>Huge range, including denial-of-service, worms, viruses, identity theft, theft of service</a:t>
            </a:r>
            <a:endParaRPr lang="en-US" sz="800" dirty="0"/>
          </a:p>
          <a:p>
            <a:pPr>
              <a:lnSpc>
                <a:spcPct val="90000"/>
              </a:lnSpc>
            </a:pPr>
            <a:r>
              <a:rPr lang="en-US" dirty="0"/>
              <a:t>Systems generally first distinguish among users, to determine who can do what</a:t>
            </a:r>
          </a:p>
          <a:p>
            <a:pPr lvl="1">
              <a:lnSpc>
                <a:spcPct val="90000"/>
              </a:lnSpc>
            </a:pPr>
            <a:r>
              <a:rPr lang="en-US" dirty="0"/>
              <a:t>User identities (</a:t>
            </a:r>
            <a:r>
              <a:rPr lang="en-US" b="1" dirty="0">
                <a:solidFill>
                  <a:srgbClr val="3366FF"/>
                </a:solidFill>
              </a:rPr>
              <a:t>user IDs</a:t>
            </a:r>
            <a:r>
              <a:rPr lang="en-US" dirty="0"/>
              <a:t>, security IDs) include name and associated number, one per user</a:t>
            </a:r>
          </a:p>
          <a:p>
            <a:pPr lvl="1">
              <a:lnSpc>
                <a:spcPct val="90000"/>
              </a:lnSpc>
            </a:pPr>
            <a:r>
              <a:rPr lang="en-US" dirty="0"/>
              <a:t>User ID then associated with all files, processes of that user to determine access control</a:t>
            </a:r>
          </a:p>
          <a:p>
            <a:pPr lvl="1">
              <a:lnSpc>
                <a:spcPct val="90000"/>
              </a:lnSpc>
            </a:pPr>
            <a:r>
              <a:rPr lang="en-US" dirty="0"/>
              <a:t>Group identifier (</a:t>
            </a:r>
            <a:r>
              <a:rPr lang="en-US" b="1" dirty="0">
                <a:solidFill>
                  <a:srgbClr val="3366FF"/>
                </a:solidFill>
              </a:rPr>
              <a:t>group ID</a:t>
            </a:r>
            <a:r>
              <a:rPr lang="en-US" dirty="0"/>
              <a:t>) allows set of users to be defined and controls managed, then also associated with each process, file</a:t>
            </a:r>
          </a:p>
          <a:p>
            <a:pPr lvl="1">
              <a:lnSpc>
                <a:spcPct val="90000"/>
              </a:lnSpc>
            </a:pPr>
            <a:r>
              <a:rPr lang="en-US" b="1" dirty="0">
                <a:solidFill>
                  <a:srgbClr val="3366FF"/>
                </a:solidFill>
              </a:rPr>
              <a:t>Privilege escalation </a:t>
            </a:r>
            <a:r>
              <a:rPr lang="en-US" dirty="0"/>
              <a:t>allows user to change to effective ID with more rights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844550" y="120650"/>
            <a:ext cx="8229600" cy="576263"/>
          </a:xfrm>
        </p:spPr>
        <p:txBody>
          <a:bodyPr/>
          <a:lstStyle/>
          <a:p>
            <a:pPr eaLnBrk="1" hangingPunct="1"/>
            <a:r>
              <a:rPr lang="en-US" sz="2800"/>
              <a:t>Four Components of a Computer System</a:t>
            </a:r>
          </a:p>
        </p:txBody>
      </p:sp>
      <p:pic>
        <p:nvPicPr>
          <p:cNvPr id="8195" name="Picture 4"/>
          <p:cNvPicPr>
            <a:picLocks noChangeAspect="1" noChangeArrowheads="1"/>
          </p:cNvPicPr>
          <p:nvPr/>
        </p:nvPicPr>
        <p:blipFill>
          <a:blip r:embed="rId3"/>
          <a:srcRect/>
          <a:stretch>
            <a:fillRect/>
          </a:stretch>
        </p:blipFill>
        <p:spPr bwMode="auto">
          <a:xfrm>
            <a:off x="1952625" y="1533525"/>
            <a:ext cx="5448300" cy="4340225"/>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182563"/>
            <a:ext cx="8229600" cy="576262"/>
          </a:xfrm>
        </p:spPr>
        <p:txBody>
          <a:bodyPr>
            <a:normAutofit fontScale="90000"/>
          </a:bodyPr>
          <a:lstStyle/>
          <a:p>
            <a:r>
              <a:rPr lang="en-US"/>
              <a:t>Kernel Data Structures</a:t>
            </a:r>
          </a:p>
        </p:txBody>
      </p:sp>
      <p:sp>
        <p:nvSpPr>
          <p:cNvPr id="3" name="Content Placeholder 2"/>
          <p:cNvSpPr>
            <a:spLocks noGrp="1"/>
          </p:cNvSpPr>
          <p:nvPr>
            <p:ph idx="1"/>
          </p:nvPr>
        </p:nvSpPr>
        <p:spPr/>
        <p:txBody>
          <a:bodyPr>
            <a:normAutofit fontScale="85000" lnSpcReduction="20000"/>
          </a:bodyPr>
          <a:lstStyle/>
          <a:p>
            <a:pPr>
              <a:buFont typeface="Monotype Sorts" charset="0"/>
              <a:buChar char="n"/>
              <a:defRPr/>
            </a:pPr>
            <a:r>
              <a:rPr lang="en-US" dirty="0">
                <a:ea typeface="ＭＳ Ｐゴシック" charset="-128"/>
              </a:rPr>
              <a:t>Many similar to standard programming data structures</a:t>
            </a:r>
          </a:p>
          <a:p>
            <a:pPr>
              <a:buFont typeface="Monotype Sorts" charset="0"/>
              <a:buChar char="n"/>
              <a:defRPr/>
            </a:pPr>
            <a:r>
              <a:rPr lang="en-US" b="1" i="1" dirty="0">
                <a:ea typeface="ＭＳ Ｐゴシック" charset="-128"/>
              </a:rPr>
              <a:t>Singly linked list</a:t>
            </a: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r>
              <a:rPr lang="en-US" b="1" i="1" dirty="0">
                <a:ea typeface="ＭＳ Ｐゴシック" charset="-128"/>
              </a:rPr>
              <a:t>Doubly linked list</a:t>
            </a: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r>
              <a:rPr lang="en-US" b="1" i="1" dirty="0">
                <a:ea typeface="ＭＳ Ｐゴシック" charset="-128"/>
              </a:rPr>
              <a:t>Circular linked list</a:t>
            </a: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marL="0" indent="0">
              <a:buFont typeface="Monotype Sorts" charset="0"/>
              <a:buNone/>
              <a:defRPr/>
            </a:pPr>
            <a:endParaRPr lang="en-US" dirty="0">
              <a:ea typeface="ＭＳ Ｐゴシック" charset="-128"/>
            </a:endParaRPr>
          </a:p>
          <a:p>
            <a:pPr>
              <a:buFont typeface="Monotype Sorts" charset="0"/>
              <a:buChar char="n"/>
              <a:defRPr/>
            </a:pPr>
            <a:endParaRPr lang="en-US" dirty="0">
              <a:ea typeface="ＭＳ Ｐゴシック" charset="-128"/>
            </a:endParaRPr>
          </a:p>
        </p:txBody>
      </p:sp>
      <p:pic>
        <p:nvPicPr>
          <p:cNvPr id="46084" name="Picture 3" descr="1_13.pdf"/>
          <p:cNvPicPr>
            <a:picLocks noChangeAspect="1"/>
          </p:cNvPicPr>
          <p:nvPr/>
        </p:nvPicPr>
        <p:blipFill>
          <a:blip r:embed="rId2"/>
          <a:srcRect/>
          <a:stretch>
            <a:fillRect/>
          </a:stretch>
        </p:blipFill>
        <p:spPr bwMode="auto">
          <a:xfrm>
            <a:off x="1327150" y="2573338"/>
            <a:ext cx="6932613" cy="779462"/>
          </a:xfrm>
          <a:prstGeom prst="rect">
            <a:avLst/>
          </a:prstGeom>
          <a:noFill/>
          <a:ln w="9525">
            <a:noFill/>
            <a:miter lim="800000"/>
            <a:headEnd/>
            <a:tailEnd/>
          </a:ln>
        </p:spPr>
      </p:pic>
      <p:pic>
        <p:nvPicPr>
          <p:cNvPr id="46085" name="Picture 4" descr="1_14.pdf"/>
          <p:cNvPicPr>
            <a:picLocks noChangeAspect="1"/>
          </p:cNvPicPr>
          <p:nvPr/>
        </p:nvPicPr>
        <p:blipFill>
          <a:blip r:embed="rId3"/>
          <a:srcRect/>
          <a:stretch>
            <a:fillRect/>
          </a:stretch>
        </p:blipFill>
        <p:spPr bwMode="auto">
          <a:xfrm>
            <a:off x="1287463" y="4003675"/>
            <a:ext cx="7026275" cy="949325"/>
          </a:xfrm>
          <a:prstGeom prst="rect">
            <a:avLst/>
          </a:prstGeom>
          <a:noFill/>
          <a:ln w="9525">
            <a:noFill/>
            <a:miter lim="800000"/>
            <a:headEnd/>
            <a:tailEnd/>
          </a:ln>
        </p:spPr>
      </p:pic>
      <p:pic>
        <p:nvPicPr>
          <p:cNvPr id="46086" name="Picture 5" descr="1_15.pdf"/>
          <p:cNvPicPr>
            <a:picLocks noChangeAspect="1"/>
          </p:cNvPicPr>
          <p:nvPr/>
        </p:nvPicPr>
        <p:blipFill>
          <a:blip r:embed="rId4"/>
          <a:srcRect/>
          <a:stretch>
            <a:fillRect/>
          </a:stretch>
        </p:blipFill>
        <p:spPr bwMode="auto">
          <a:xfrm>
            <a:off x="1231900" y="5657850"/>
            <a:ext cx="6842125" cy="112395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198438"/>
            <a:ext cx="8229600" cy="576262"/>
          </a:xfrm>
        </p:spPr>
        <p:txBody>
          <a:bodyPr>
            <a:normAutofit fontScale="90000"/>
          </a:bodyPr>
          <a:lstStyle/>
          <a:p>
            <a:r>
              <a:rPr lang="en-US"/>
              <a:t>Kernel Data Structures</a:t>
            </a:r>
          </a:p>
        </p:txBody>
      </p:sp>
      <p:sp>
        <p:nvSpPr>
          <p:cNvPr id="47107" name="Content Placeholder 2"/>
          <p:cNvSpPr>
            <a:spLocks noGrp="1"/>
          </p:cNvSpPr>
          <p:nvPr>
            <p:ph sz="half" idx="1"/>
          </p:nvPr>
        </p:nvSpPr>
        <p:spPr>
          <a:xfrm>
            <a:off x="806450" y="1233488"/>
            <a:ext cx="5468938" cy="1604962"/>
          </a:xfrm>
        </p:spPr>
        <p:txBody>
          <a:bodyPr/>
          <a:lstStyle/>
          <a:p>
            <a:r>
              <a:rPr lang="en-US" sz="1800" b="1">
                <a:solidFill>
                  <a:srgbClr val="3366FF"/>
                </a:solidFill>
              </a:rPr>
              <a:t>Binary search tree</a:t>
            </a:r>
            <a:r>
              <a:rPr lang="en-US" sz="1800"/>
              <a:t/>
            </a:r>
            <a:br>
              <a:rPr lang="en-US" sz="1800"/>
            </a:br>
            <a:r>
              <a:rPr lang="en-US" sz="1800"/>
              <a:t>left &lt;= right</a:t>
            </a:r>
          </a:p>
          <a:p>
            <a:pPr lvl="1"/>
            <a:r>
              <a:rPr lang="en-US" sz="1800"/>
              <a:t>Search performance is </a:t>
            </a:r>
            <a:r>
              <a:rPr lang="en-US" sz="1800" i="1"/>
              <a:t>O(n)</a:t>
            </a:r>
          </a:p>
          <a:p>
            <a:pPr lvl="1"/>
            <a:r>
              <a:rPr lang="en-US" sz="1800" b="1">
                <a:solidFill>
                  <a:srgbClr val="3366FF"/>
                </a:solidFill>
              </a:rPr>
              <a:t>Balanced binary search tree </a:t>
            </a:r>
            <a:r>
              <a:rPr lang="en-US" sz="1800"/>
              <a:t>is </a:t>
            </a:r>
            <a:r>
              <a:rPr lang="en-US" sz="1800" i="1"/>
              <a:t>O(lg n)</a:t>
            </a:r>
          </a:p>
          <a:p>
            <a:endParaRPr lang="en-US"/>
          </a:p>
          <a:p>
            <a:endParaRPr lang="en-US"/>
          </a:p>
          <a:p>
            <a:endParaRPr lang="en-US"/>
          </a:p>
          <a:p>
            <a:endParaRPr lang="en-US"/>
          </a:p>
          <a:p>
            <a:endParaRPr lang="en-US"/>
          </a:p>
          <a:p>
            <a:endParaRPr lang="en-US"/>
          </a:p>
          <a:p>
            <a:endParaRPr lang="en-US"/>
          </a:p>
          <a:p>
            <a:pPr>
              <a:buFont typeface="Monotype Sorts" pitchFamily="-84" charset="2"/>
              <a:buNone/>
            </a:pPr>
            <a:endParaRPr lang="en-US"/>
          </a:p>
          <a:p>
            <a:endParaRPr lang="en-US"/>
          </a:p>
        </p:txBody>
      </p:sp>
      <p:pic>
        <p:nvPicPr>
          <p:cNvPr id="47108" name="Picture 1" descr="1_16.pdf"/>
          <p:cNvPicPr>
            <a:picLocks noChangeAspect="1"/>
          </p:cNvPicPr>
          <p:nvPr/>
        </p:nvPicPr>
        <p:blipFill>
          <a:blip r:embed="rId2"/>
          <a:srcRect/>
          <a:stretch>
            <a:fillRect/>
          </a:stretch>
        </p:blipFill>
        <p:spPr bwMode="auto">
          <a:xfrm>
            <a:off x="1935163" y="2979738"/>
            <a:ext cx="2755900" cy="2151062"/>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198438"/>
            <a:ext cx="8229600" cy="576262"/>
          </a:xfrm>
        </p:spPr>
        <p:txBody>
          <a:bodyPr>
            <a:normAutofit fontScale="90000"/>
          </a:bodyPr>
          <a:lstStyle/>
          <a:p>
            <a:r>
              <a:rPr lang="en-US"/>
              <a:t>Kernel Data Structures</a:t>
            </a:r>
          </a:p>
        </p:txBody>
      </p:sp>
      <p:sp>
        <p:nvSpPr>
          <p:cNvPr id="48131" name="Content Placeholder 2"/>
          <p:cNvSpPr>
            <a:spLocks noGrp="1"/>
          </p:cNvSpPr>
          <p:nvPr>
            <p:ph sz="half" idx="1"/>
          </p:nvPr>
        </p:nvSpPr>
        <p:spPr>
          <a:xfrm>
            <a:off x="806450" y="1233488"/>
            <a:ext cx="7726363" cy="4983162"/>
          </a:xfrm>
        </p:spPr>
        <p:txBody>
          <a:bodyPr/>
          <a:lstStyle/>
          <a:p>
            <a:r>
              <a:rPr lang="en-US" sz="1800" b="1">
                <a:solidFill>
                  <a:srgbClr val="3366FF"/>
                </a:solidFill>
              </a:rPr>
              <a:t>Hash function </a:t>
            </a:r>
            <a:r>
              <a:rPr lang="en-US" sz="1800"/>
              <a:t>can create a</a:t>
            </a:r>
            <a:r>
              <a:rPr lang="en-US" sz="1800" b="1">
                <a:solidFill>
                  <a:srgbClr val="3366FF"/>
                </a:solidFill>
              </a:rPr>
              <a:t> hash map</a:t>
            </a:r>
          </a:p>
          <a:p>
            <a:endParaRPr lang="en-US" sz="1800" b="1" i="1">
              <a:solidFill>
                <a:srgbClr val="3366FF"/>
              </a:solidFill>
            </a:endParaRPr>
          </a:p>
          <a:p>
            <a:endParaRPr lang="en-US" sz="1800" b="1" i="1">
              <a:solidFill>
                <a:srgbClr val="3366FF"/>
              </a:solidFill>
            </a:endParaRPr>
          </a:p>
          <a:p>
            <a:endParaRPr lang="en-US" sz="1800" b="1" i="1">
              <a:solidFill>
                <a:srgbClr val="3366FF"/>
              </a:solidFill>
            </a:endParaRPr>
          </a:p>
          <a:p>
            <a:endParaRPr lang="en-US" sz="1800" b="1" i="1">
              <a:solidFill>
                <a:srgbClr val="3366FF"/>
              </a:solidFill>
            </a:endParaRPr>
          </a:p>
          <a:p>
            <a:endParaRPr lang="en-US" sz="1800" b="1" i="1">
              <a:solidFill>
                <a:srgbClr val="3366FF"/>
              </a:solidFill>
            </a:endParaRPr>
          </a:p>
          <a:p>
            <a:endParaRPr lang="en-US" sz="1800" b="1" i="1">
              <a:solidFill>
                <a:srgbClr val="3366FF"/>
              </a:solidFill>
            </a:endParaRPr>
          </a:p>
          <a:p>
            <a:pPr>
              <a:buFont typeface="Monotype Sorts" pitchFamily="-84" charset="2"/>
              <a:buNone/>
            </a:pPr>
            <a:endParaRPr lang="en-US" sz="1800" b="1" i="1">
              <a:solidFill>
                <a:srgbClr val="3366FF"/>
              </a:solidFill>
            </a:endParaRPr>
          </a:p>
          <a:p>
            <a:r>
              <a:rPr lang="en-US" sz="1800" b="1">
                <a:solidFill>
                  <a:srgbClr val="3366FF"/>
                </a:solidFill>
              </a:rPr>
              <a:t>Bitmap</a:t>
            </a:r>
            <a:r>
              <a:rPr lang="en-US" sz="1800"/>
              <a:t> – string of </a:t>
            </a:r>
            <a:r>
              <a:rPr lang="en-US" sz="1800" i="1"/>
              <a:t>n</a:t>
            </a:r>
            <a:r>
              <a:rPr lang="en-US" sz="1800"/>
              <a:t> binary digits representing the status of </a:t>
            </a:r>
            <a:r>
              <a:rPr lang="en-US" sz="1800" i="1"/>
              <a:t>n</a:t>
            </a:r>
            <a:r>
              <a:rPr lang="en-US" sz="1800"/>
              <a:t> items</a:t>
            </a:r>
          </a:p>
          <a:p>
            <a:r>
              <a:rPr lang="en-US" sz="1800"/>
              <a:t>Linux data structures defined in</a:t>
            </a:r>
          </a:p>
          <a:p>
            <a:pPr>
              <a:buFont typeface="Monotype Sorts" pitchFamily="-84" charset="2"/>
              <a:buNone/>
            </a:pPr>
            <a:r>
              <a:rPr lang="en-US" sz="1800"/>
              <a:t>             </a:t>
            </a:r>
            <a:r>
              <a:rPr lang="en-US" sz="1800" b="1" i="1"/>
              <a:t>include</a:t>
            </a:r>
            <a:r>
              <a:rPr lang="en-US" sz="1800"/>
              <a:t> files </a:t>
            </a:r>
            <a:r>
              <a:rPr lang="en-US" sz="1800">
                <a:latin typeface="Courier New" pitchFamily="49" charset="0"/>
                <a:cs typeface="Courier New" pitchFamily="49" charset="0"/>
              </a:rPr>
              <a:t>&lt;linux/list.h&gt;, &lt;linux/kfifo.h&gt;,       &lt;linux/rbtree.h&gt;</a:t>
            </a:r>
          </a:p>
          <a:p>
            <a:endParaRPr lang="en-US"/>
          </a:p>
          <a:p>
            <a:endParaRPr lang="en-US"/>
          </a:p>
          <a:p>
            <a:endParaRPr lang="en-US"/>
          </a:p>
          <a:p>
            <a:endParaRPr lang="en-US"/>
          </a:p>
          <a:p>
            <a:endParaRPr lang="en-US"/>
          </a:p>
          <a:p>
            <a:endParaRPr lang="en-US"/>
          </a:p>
          <a:p>
            <a:endParaRPr lang="en-US"/>
          </a:p>
          <a:p>
            <a:pPr>
              <a:buFont typeface="Monotype Sorts" pitchFamily="-84" charset="2"/>
              <a:buNone/>
            </a:pPr>
            <a:endParaRPr lang="en-US"/>
          </a:p>
          <a:p>
            <a:endParaRPr lang="en-US"/>
          </a:p>
        </p:txBody>
      </p:sp>
      <p:pic>
        <p:nvPicPr>
          <p:cNvPr id="48132" name="Picture 3" descr="1_17.pdf"/>
          <p:cNvPicPr>
            <a:picLocks noChangeAspect="1"/>
          </p:cNvPicPr>
          <p:nvPr/>
        </p:nvPicPr>
        <p:blipFill>
          <a:blip r:embed="rId2"/>
          <a:srcRect/>
          <a:stretch>
            <a:fillRect/>
          </a:stretch>
        </p:blipFill>
        <p:spPr bwMode="auto">
          <a:xfrm>
            <a:off x="2092325" y="1863725"/>
            <a:ext cx="4873625" cy="196215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50925" y="198438"/>
            <a:ext cx="7635875" cy="576262"/>
          </a:xfrm>
        </p:spPr>
        <p:txBody>
          <a:bodyPr>
            <a:normAutofit fontScale="90000"/>
          </a:bodyPr>
          <a:lstStyle/>
          <a:p>
            <a:pPr eaLnBrk="1" hangingPunct="1"/>
            <a:r>
              <a:rPr lang="en-US"/>
              <a:t>Operating System Services</a:t>
            </a:r>
          </a:p>
        </p:txBody>
      </p:sp>
      <p:sp>
        <p:nvSpPr>
          <p:cNvPr id="6147" name="Rectangle 3"/>
          <p:cNvSpPr>
            <a:spLocks noGrp="1" noChangeArrowheads="1"/>
          </p:cNvSpPr>
          <p:nvPr>
            <p:ph type="body" idx="1"/>
          </p:nvPr>
        </p:nvSpPr>
        <p:spPr>
          <a:xfrm>
            <a:off x="228600" y="1143000"/>
            <a:ext cx="8382000" cy="5257800"/>
          </a:xfrm>
          <a:noFill/>
        </p:spPr>
        <p:txBody>
          <a:bodyPr>
            <a:normAutofit/>
          </a:bodyPr>
          <a:lstStyle/>
          <a:p>
            <a:r>
              <a:rPr lang="en-US" sz="2400" dirty="0"/>
              <a:t>Operating systems provide an environment for execution of programs and services to programs and users</a:t>
            </a:r>
          </a:p>
          <a:p>
            <a:pPr lvl="1"/>
            <a:r>
              <a:rPr lang="en-US" sz="2400" b="1" dirty="0"/>
              <a:t>User interface </a:t>
            </a:r>
            <a:r>
              <a:rPr lang="en-US" sz="2400" dirty="0"/>
              <a:t>- Almost all operating systems have a user interface (</a:t>
            </a:r>
            <a:r>
              <a:rPr lang="en-US" sz="2400" b="1" dirty="0">
                <a:solidFill>
                  <a:srgbClr val="3366FF"/>
                </a:solidFill>
              </a:rPr>
              <a:t>UI</a:t>
            </a:r>
            <a:r>
              <a:rPr lang="en-US" sz="2400" dirty="0"/>
              <a:t>).</a:t>
            </a:r>
          </a:p>
          <a:p>
            <a:pPr lvl="2"/>
            <a:r>
              <a:rPr lang="en-US" dirty="0"/>
              <a:t>Varies between </a:t>
            </a:r>
            <a:r>
              <a:rPr lang="en-US" b="1" dirty="0">
                <a:solidFill>
                  <a:srgbClr val="3366FF"/>
                </a:solidFill>
              </a:rPr>
              <a:t>Command-Line </a:t>
            </a:r>
            <a:r>
              <a:rPr lang="en-US" b="1" dirty="0"/>
              <a:t>(</a:t>
            </a:r>
            <a:r>
              <a:rPr lang="en-US" b="1" dirty="0">
                <a:solidFill>
                  <a:srgbClr val="3366FF"/>
                </a:solidFill>
              </a:rPr>
              <a:t>CLI</a:t>
            </a:r>
            <a:r>
              <a:rPr lang="en-US" b="1" dirty="0">
                <a:solidFill>
                  <a:srgbClr val="000000"/>
                </a:solidFill>
              </a:rPr>
              <a:t>)</a:t>
            </a:r>
            <a:r>
              <a:rPr lang="en-US" dirty="0">
                <a:solidFill>
                  <a:srgbClr val="000000"/>
                </a:solidFill>
              </a:rPr>
              <a:t>, </a:t>
            </a:r>
            <a:r>
              <a:rPr lang="en-US" b="1" dirty="0">
                <a:solidFill>
                  <a:srgbClr val="3366FF"/>
                </a:solidFill>
              </a:rPr>
              <a:t>Graphics User Interface </a:t>
            </a:r>
            <a:r>
              <a:rPr lang="en-US" b="1" dirty="0">
                <a:solidFill>
                  <a:srgbClr val="000000"/>
                </a:solidFill>
              </a:rPr>
              <a:t>(</a:t>
            </a:r>
            <a:r>
              <a:rPr lang="en-US" b="1" dirty="0">
                <a:solidFill>
                  <a:srgbClr val="3366FF"/>
                </a:solidFill>
              </a:rPr>
              <a:t>GUI</a:t>
            </a:r>
            <a:r>
              <a:rPr lang="en-US" b="1" dirty="0">
                <a:solidFill>
                  <a:srgbClr val="000000"/>
                </a:solidFill>
              </a:rPr>
              <a:t>)</a:t>
            </a:r>
            <a:r>
              <a:rPr lang="en-US" dirty="0">
                <a:solidFill>
                  <a:srgbClr val="000000"/>
                </a:solidFill>
              </a:rPr>
              <a:t>,</a:t>
            </a:r>
            <a:r>
              <a:rPr lang="en-US" b="1" dirty="0">
                <a:solidFill>
                  <a:srgbClr val="3366FF"/>
                </a:solidFill>
              </a:rPr>
              <a:t> Batch</a:t>
            </a:r>
          </a:p>
          <a:p>
            <a:pPr lvl="1"/>
            <a:r>
              <a:rPr lang="en-US" sz="2400" b="1" dirty="0"/>
              <a:t>Program execution </a:t>
            </a:r>
            <a:r>
              <a:rPr lang="en-US" sz="2400" dirty="0"/>
              <a:t>- The system must be able to load a program into memory and to run that program, end execution, either normally or abnormally (indicating error)</a:t>
            </a:r>
          </a:p>
          <a:p>
            <a:pPr lvl="1"/>
            <a:r>
              <a:rPr lang="en-US" sz="2400" b="1" dirty="0"/>
              <a:t>I/O operations </a:t>
            </a:r>
            <a:r>
              <a:rPr lang="en-US" sz="2400" dirty="0"/>
              <a:t>-  A running program may require I/O, which may involve a file or an I/O device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46150" y="182563"/>
            <a:ext cx="7869238" cy="576262"/>
          </a:xfrm>
        </p:spPr>
        <p:txBody>
          <a:bodyPr>
            <a:normAutofit fontScale="90000"/>
          </a:bodyPr>
          <a:lstStyle/>
          <a:p>
            <a:pPr eaLnBrk="1" hangingPunct="1"/>
            <a:r>
              <a:rPr lang="en-US"/>
              <a:t>Operating System Services (Cont.)</a:t>
            </a:r>
          </a:p>
        </p:txBody>
      </p:sp>
      <p:sp>
        <p:nvSpPr>
          <p:cNvPr id="7171" name="Rectangle 3"/>
          <p:cNvSpPr>
            <a:spLocks noGrp="1" noChangeArrowheads="1"/>
          </p:cNvSpPr>
          <p:nvPr>
            <p:ph type="body" idx="1"/>
          </p:nvPr>
        </p:nvSpPr>
        <p:spPr>
          <a:xfrm>
            <a:off x="228600" y="892175"/>
            <a:ext cx="8686800" cy="5729288"/>
          </a:xfrm>
          <a:noFill/>
        </p:spPr>
        <p:txBody>
          <a:bodyPr>
            <a:normAutofit/>
          </a:bodyPr>
          <a:lstStyle/>
          <a:p>
            <a:pPr lvl="1"/>
            <a:endParaRPr lang="en-US" sz="1800" b="1" dirty="0"/>
          </a:p>
          <a:p>
            <a:r>
              <a:rPr lang="en-US" sz="2200" b="1" dirty="0"/>
              <a:t>File-system manipulation </a:t>
            </a:r>
            <a:r>
              <a:rPr lang="en-US" sz="2200" dirty="0"/>
              <a:t>-  Programs need to read and write files and directories, create and delete them, search them, list file Information, permission management.</a:t>
            </a:r>
            <a:endParaRPr lang="en-US" sz="2200" b="1" dirty="0"/>
          </a:p>
          <a:p>
            <a:r>
              <a:rPr lang="en-US" sz="2200" b="1" dirty="0"/>
              <a:t>Communications</a:t>
            </a:r>
            <a:r>
              <a:rPr lang="en-US" sz="2200" dirty="0"/>
              <a:t> – Processes may exchange information, on the same computer or between computers over a network</a:t>
            </a:r>
          </a:p>
          <a:p>
            <a:pPr lvl="1"/>
            <a:r>
              <a:rPr lang="en-US" sz="2200" dirty="0"/>
              <a:t>Communications may be via shared memory or through message passing (packets moved by the OS)</a:t>
            </a:r>
          </a:p>
          <a:p>
            <a:r>
              <a:rPr lang="en-US" sz="2200" b="1" dirty="0"/>
              <a:t>Error detection </a:t>
            </a:r>
            <a:r>
              <a:rPr lang="en-US" sz="2200" dirty="0"/>
              <a:t>– OS needs to be constantly aware of possible errors</a:t>
            </a:r>
          </a:p>
          <a:p>
            <a:pPr lvl="1"/>
            <a:r>
              <a:rPr lang="en-US" sz="2200" dirty="0"/>
              <a:t>May occur in the CPU and memory hardware, in I/O devices, in user program</a:t>
            </a:r>
          </a:p>
          <a:p>
            <a:pPr lvl="1"/>
            <a:r>
              <a:rPr lang="en-US" sz="2200" dirty="0"/>
              <a:t>For each type of error, OS should take the appropriate action to ensure correct and consistent computing</a:t>
            </a:r>
          </a:p>
          <a:p>
            <a:pPr lvl="1"/>
            <a:r>
              <a:rPr lang="en-US" sz="2200" dirty="0"/>
              <a:t>Debugging facilities can greatly enhance the user</a:t>
            </a:r>
            <a:r>
              <a:rPr lang="ja-JP" altLang="en-US" sz="2200"/>
              <a:t>’</a:t>
            </a:r>
            <a:r>
              <a:rPr lang="en-US" altLang="ja-JP" sz="2200" dirty="0"/>
              <a:t>s and programmer</a:t>
            </a:r>
            <a:r>
              <a:rPr lang="ja-JP" altLang="en-US" sz="2200"/>
              <a:t>’</a:t>
            </a:r>
            <a:r>
              <a:rPr lang="en-US" altLang="ja-JP" sz="2200" dirty="0"/>
              <a:t>s abilities to efficiently use the system</a:t>
            </a:r>
            <a:endParaRPr lang="en-US" sz="2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03300" y="182563"/>
            <a:ext cx="7812088" cy="576262"/>
          </a:xfrm>
        </p:spPr>
        <p:txBody>
          <a:bodyPr>
            <a:normAutofit fontScale="90000"/>
          </a:bodyPr>
          <a:lstStyle/>
          <a:p>
            <a:pPr eaLnBrk="1" hangingPunct="1"/>
            <a:r>
              <a:rPr lang="en-US"/>
              <a:t>Operating System Services (Cont.)</a:t>
            </a:r>
          </a:p>
        </p:txBody>
      </p:sp>
      <p:sp>
        <p:nvSpPr>
          <p:cNvPr id="8195" name="Rectangle 3"/>
          <p:cNvSpPr>
            <a:spLocks noGrp="1" noChangeArrowheads="1"/>
          </p:cNvSpPr>
          <p:nvPr>
            <p:ph type="body" idx="1"/>
          </p:nvPr>
        </p:nvSpPr>
        <p:spPr>
          <a:xfrm>
            <a:off x="304800" y="990600"/>
            <a:ext cx="8458200" cy="5083175"/>
          </a:xfrm>
        </p:spPr>
        <p:txBody>
          <a:bodyPr>
            <a:noAutofit/>
          </a:bodyPr>
          <a:lstStyle/>
          <a:p>
            <a:pPr>
              <a:lnSpc>
                <a:spcPct val="90000"/>
              </a:lnSpc>
            </a:pPr>
            <a:r>
              <a:rPr lang="en-US" sz="2400" b="1" dirty="0"/>
              <a:t>Resource allocation - </a:t>
            </a:r>
            <a:r>
              <a:rPr lang="en-US" sz="2400" dirty="0"/>
              <a:t>When  multiple users or multiple jobs running concurrently, resources must be allocated to each of them</a:t>
            </a:r>
          </a:p>
          <a:p>
            <a:pPr lvl="1">
              <a:lnSpc>
                <a:spcPct val="90000"/>
              </a:lnSpc>
            </a:pPr>
            <a:r>
              <a:rPr lang="en-US" sz="2000" dirty="0"/>
              <a:t>Resources -   CPU cycles, main memory, file storage, I/O devices.</a:t>
            </a:r>
          </a:p>
          <a:p>
            <a:pPr>
              <a:lnSpc>
                <a:spcPct val="90000"/>
              </a:lnSpc>
            </a:pPr>
            <a:r>
              <a:rPr lang="en-US" sz="2400" b="1" dirty="0"/>
              <a:t>Accounting -</a:t>
            </a:r>
            <a:r>
              <a:rPr lang="en-US" sz="2400" dirty="0"/>
              <a:t> To keep track of which users use how much and what kinds of computer resources</a:t>
            </a:r>
          </a:p>
          <a:p>
            <a:pPr>
              <a:lnSpc>
                <a:spcPct val="90000"/>
              </a:lnSpc>
            </a:pPr>
            <a:r>
              <a:rPr lang="en-US" sz="2400" b="1" dirty="0"/>
              <a:t>Protection and security - </a:t>
            </a:r>
            <a:r>
              <a:rPr lang="en-US" sz="2400" dirty="0"/>
              <a:t>The owners of information stored in a multiuser or networked computer system may want to control use of that information, concurrent processes should not interfere with each other</a:t>
            </a:r>
          </a:p>
          <a:p>
            <a:pPr lvl="1">
              <a:lnSpc>
                <a:spcPct val="90000"/>
              </a:lnSpc>
            </a:pPr>
            <a:r>
              <a:rPr lang="en-US" sz="2000" b="1" dirty="0"/>
              <a:t>Protection</a:t>
            </a:r>
            <a:r>
              <a:rPr lang="en-US" sz="2000" dirty="0"/>
              <a:t> involves ensuring that all access to system resources is controlled</a:t>
            </a:r>
          </a:p>
          <a:p>
            <a:pPr lvl="1">
              <a:lnSpc>
                <a:spcPct val="90000"/>
              </a:lnSpc>
            </a:pPr>
            <a:r>
              <a:rPr lang="en-US" sz="2000" b="1" dirty="0"/>
              <a:t>Security</a:t>
            </a:r>
            <a:r>
              <a:rPr lang="en-US" sz="2000" dirty="0"/>
              <a:t> of the system from outsiders requires user authentication, extends to defending external I/O devices from invalid access attempts</a:t>
            </a:r>
          </a:p>
          <a:p>
            <a:pPr>
              <a:lnSpc>
                <a:spcPct val="90000"/>
              </a:lnSpc>
              <a:buFont typeface="Monotype Sorts" pitchFamily="-84" charset="2"/>
              <a:buNone/>
            </a:pPr>
            <a:endParaRPr lang="en-US"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992188" y="141288"/>
            <a:ext cx="8229600" cy="576262"/>
          </a:xfrm>
        </p:spPr>
        <p:txBody>
          <a:bodyPr>
            <a:normAutofit fontScale="90000"/>
          </a:bodyPr>
          <a:lstStyle/>
          <a:p>
            <a:pPr eaLnBrk="1" hangingPunct="1"/>
            <a:r>
              <a:rPr lang="en-US"/>
              <a:t>A View of Operating System Services</a:t>
            </a:r>
          </a:p>
        </p:txBody>
      </p:sp>
      <p:pic>
        <p:nvPicPr>
          <p:cNvPr id="9219" name="Picture 4" descr="2"/>
          <p:cNvPicPr>
            <a:picLocks noChangeAspect="1" noChangeArrowheads="1"/>
          </p:cNvPicPr>
          <p:nvPr/>
        </p:nvPicPr>
        <p:blipFill>
          <a:blip r:embed="rId3"/>
          <a:srcRect/>
          <a:stretch>
            <a:fillRect/>
          </a:stretch>
        </p:blipFill>
        <p:spPr bwMode="auto">
          <a:xfrm>
            <a:off x="304800" y="1601788"/>
            <a:ext cx="8391744" cy="4189412"/>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08063" y="146050"/>
            <a:ext cx="8229600" cy="576263"/>
          </a:xfrm>
        </p:spPr>
        <p:txBody>
          <a:bodyPr/>
          <a:lstStyle/>
          <a:p>
            <a:pPr eaLnBrk="1" hangingPunct="1"/>
            <a:r>
              <a:rPr lang="en-US" sz="2800"/>
              <a:t>User Operating System Interface - CLI</a:t>
            </a:r>
          </a:p>
        </p:txBody>
      </p:sp>
      <p:sp>
        <p:nvSpPr>
          <p:cNvPr id="10243" name="Rectangle 3"/>
          <p:cNvSpPr>
            <a:spLocks noGrp="1" noChangeArrowheads="1"/>
          </p:cNvSpPr>
          <p:nvPr>
            <p:ph type="body" idx="1"/>
          </p:nvPr>
        </p:nvSpPr>
        <p:spPr>
          <a:xfrm>
            <a:off x="762000" y="1223963"/>
            <a:ext cx="7121525" cy="4483100"/>
          </a:xfrm>
        </p:spPr>
        <p:txBody>
          <a:bodyPr>
            <a:normAutofit fontScale="92500" lnSpcReduction="20000"/>
          </a:bodyPr>
          <a:lstStyle/>
          <a:p>
            <a:pPr>
              <a:buFont typeface="Monotype Sorts" pitchFamily="-84" charset="2"/>
              <a:buNone/>
            </a:pPr>
            <a:r>
              <a:rPr lang="en-US" dirty="0"/>
              <a:t>CLI or </a:t>
            </a:r>
            <a:r>
              <a:rPr lang="en-US" b="1" dirty="0">
                <a:solidFill>
                  <a:srgbClr val="3366FF"/>
                </a:solidFill>
              </a:rPr>
              <a:t>command interpreter</a:t>
            </a:r>
            <a:r>
              <a:rPr lang="en-US" dirty="0">
                <a:solidFill>
                  <a:srgbClr val="3366FF"/>
                </a:solidFill>
              </a:rPr>
              <a:t> </a:t>
            </a:r>
            <a:r>
              <a:rPr lang="en-US" dirty="0"/>
              <a:t>allows direct command entry</a:t>
            </a:r>
          </a:p>
          <a:p>
            <a:pPr lvl="1"/>
            <a:r>
              <a:rPr lang="en-US" dirty="0"/>
              <a:t>Sometimes implemented in kernel, sometimes by systems program</a:t>
            </a:r>
          </a:p>
          <a:p>
            <a:pPr lvl="1"/>
            <a:r>
              <a:rPr lang="en-US" dirty="0"/>
              <a:t>Sometimes multiple flavors implemented – </a:t>
            </a:r>
            <a:r>
              <a:rPr lang="en-US" b="1" dirty="0">
                <a:solidFill>
                  <a:srgbClr val="3366FF"/>
                </a:solidFill>
              </a:rPr>
              <a:t>shells</a:t>
            </a:r>
          </a:p>
          <a:p>
            <a:pPr lvl="1"/>
            <a:r>
              <a:rPr lang="en-US" dirty="0"/>
              <a:t>Primarily fetches a command from user and executes it</a:t>
            </a:r>
          </a:p>
          <a:p>
            <a:pPr lvl="1"/>
            <a:r>
              <a:rPr lang="en-US" dirty="0"/>
              <a:t>Sometimes commands built-in, sometimes just names of programs</a:t>
            </a:r>
          </a:p>
          <a:p>
            <a:pPr lvl="2"/>
            <a:r>
              <a:rPr lang="en-US" dirty="0"/>
              <a:t>If the latter, adding new features doesn</a:t>
            </a:r>
            <a:r>
              <a:rPr lang="en-US" altLang="en-US" dirty="0"/>
              <a:t>’</a:t>
            </a:r>
            <a:r>
              <a:rPr lang="en-US" altLang="ja-JP" dirty="0"/>
              <a:t>t require shell modification</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36638" y="168275"/>
            <a:ext cx="8229600" cy="576263"/>
          </a:xfrm>
        </p:spPr>
        <p:txBody>
          <a:bodyPr/>
          <a:lstStyle/>
          <a:p>
            <a:pPr eaLnBrk="1" hangingPunct="1"/>
            <a:r>
              <a:rPr lang="en-US" sz="3000"/>
              <a:t>User Operating System Interface - GUI</a:t>
            </a:r>
          </a:p>
        </p:txBody>
      </p:sp>
      <p:sp>
        <p:nvSpPr>
          <p:cNvPr id="12291" name="Rectangle 3"/>
          <p:cNvSpPr>
            <a:spLocks noGrp="1" noChangeArrowheads="1"/>
          </p:cNvSpPr>
          <p:nvPr>
            <p:ph type="body" idx="1"/>
          </p:nvPr>
        </p:nvSpPr>
        <p:spPr>
          <a:xfrm>
            <a:off x="838200" y="1154113"/>
            <a:ext cx="7327900" cy="4530725"/>
          </a:xfrm>
        </p:spPr>
        <p:txBody>
          <a:bodyPr>
            <a:normAutofit fontScale="77500" lnSpcReduction="20000"/>
          </a:bodyPr>
          <a:lstStyle/>
          <a:p>
            <a:r>
              <a:rPr lang="en-US"/>
              <a:t>User-friendly </a:t>
            </a:r>
            <a:r>
              <a:rPr lang="en-US" b="1">
                <a:solidFill>
                  <a:srgbClr val="3366FF"/>
                </a:solidFill>
              </a:rPr>
              <a:t>desktop</a:t>
            </a:r>
            <a:r>
              <a:rPr lang="en-US"/>
              <a:t> metaphor interface</a:t>
            </a:r>
          </a:p>
          <a:p>
            <a:pPr lvl="1"/>
            <a:r>
              <a:rPr lang="en-US"/>
              <a:t>Usually mouse, keyboard, and monitor</a:t>
            </a:r>
          </a:p>
          <a:p>
            <a:pPr lvl="1"/>
            <a:r>
              <a:rPr lang="en-US" b="1">
                <a:solidFill>
                  <a:srgbClr val="3366FF"/>
                </a:solidFill>
              </a:rPr>
              <a:t>Icons</a:t>
            </a:r>
            <a:r>
              <a:rPr lang="en-US"/>
              <a:t> represent files, programs, actions, etc</a:t>
            </a:r>
          </a:p>
          <a:p>
            <a:pPr lvl="1"/>
            <a:r>
              <a:rPr lang="en-US"/>
              <a:t>Various mouse buttons over objects in the interface cause various actions (provide information, options, execute function, open directory (known as a </a:t>
            </a:r>
            <a:r>
              <a:rPr lang="en-US" b="1">
                <a:solidFill>
                  <a:srgbClr val="3366FF"/>
                </a:solidFill>
              </a:rPr>
              <a:t>folder</a:t>
            </a:r>
            <a:r>
              <a:rPr lang="en-US"/>
              <a:t>)</a:t>
            </a:r>
          </a:p>
          <a:p>
            <a:pPr lvl="1"/>
            <a:r>
              <a:rPr lang="en-US"/>
              <a:t>Invented at Xerox PARC</a:t>
            </a:r>
          </a:p>
          <a:p>
            <a:r>
              <a:rPr lang="en-US"/>
              <a:t>Many systems now include both CLI and GUI interfaces</a:t>
            </a:r>
          </a:p>
          <a:p>
            <a:pPr lvl="1"/>
            <a:r>
              <a:rPr lang="en-US"/>
              <a:t>Microsoft Windows is GUI with CLI </a:t>
            </a:r>
            <a:r>
              <a:rPr lang="ja-JP" altLang="en-US"/>
              <a:t>“</a:t>
            </a:r>
            <a:r>
              <a:rPr lang="en-US" altLang="ja-JP"/>
              <a:t>command</a:t>
            </a:r>
            <a:r>
              <a:rPr lang="ja-JP" altLang="en-US"/>
              <a:t>”</a:t>
            </a:r>
            <a:r>
              <a:rPr lang="en-US" altLang="ja-JP"/>
              <a:t> shell</a:t>
            </a:r>
          </a:p>
          <a:p>
            <a:pPr lvl="1"/>
            <a:r>
              <a:rPr lang="en-US"/>
              <a:t>Apple Mac OS X is </a:t>
            </a:r>
            <a:r>
              <a:rPr lang="ja-JP" altLang="en-US"/>
              <a:t>“</a:t>
            </a:r>
            <a:r>
              <a:rPr lang="en-US" altLang="ja-JP"/>
              <a:t>Aqua</a:t>
            </a:r>
            <a:r>
              <a:rPr lang="ja-JP" altLang="en-US"/>
              <a:t>”</a:t>
            </a:r>
            <a:r>
              <a:rPr lang="en-US" altLang="ja-JP"/>
              <a:t> GUI interface with UNIX kernel underneath and shells available</a:t>
            </a:r>
          </a:p>
          <a:p>
            <a:pPr lvl="1"/>
            <a:r>
              <a:rPr lang="en-US"/>
              <a:t>Unix and Linux have CLI with optional GUI interfaces (CDE, KDE, GNOME)</a:t>
            </a:r>
          </a:p>
          <a:p>
            <a:pPr lvl="1"/>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55575"/>
            <a:ext cx="8229600" cy="576263"/>
          </a:xfrm>
        </p:spPr>
        <p:txBody>
          <a:bodyPr>
            <a:normAutofit fontScale="90000"/>
          </a:bodyPr>
          <a:lstStyle/>
          <a:p>
            <a:pPr eaLnBrk="1" hangingPunct="1"/>
            <a:r>
              <a:rPr lang="en-US"/>
              <a:t>System Calls</a:t>
            </a:r>
          </a:p>
        </p:txBody>
      </p:sp>
      <p:sp>
        <p:nvSpPr>
          <p:cNvPr id="15363" name="Rectangle 3"/>
          <p:cNvSpPr>
            <a:spLocks noGrp="1" noChangeArrowheads="1"/>
          </p:cNvSpPr>
          <p:nvPr>
            <p:ph type="body" idx="1"/>
          </p:nvPr>
        </p:nvSpPr>
        <p:spPr>
          <a:xfrm>
            <a:off x="949325" y="1106488"/>
            <a:ext cx="7204075" cy="2646362"/>
          </a:xfrm>
        </p:spPr>
        <p:txBody>
          <a:bodyPr>
            <a:noAutofit/>
          </a:bodyPr>
          <a:lstStyle/>
          <a:p>
            <a:pPr>
              <a:lnSpc>
                <a:spcPct val="90000"/>
              </a:lnSpc>
            </a:pPr>
            <a:r>
              <a:rPr lang="en-US" sz="2400" dirty="0"/>
              <a:t>Programming interface to the services provided by the OS</a:t>
            </a:r>
            <a:endParaRPr lang="en-US" sz="600" dirty="0"/>
          </a:p>
          <a:p>
            <a:pPr>
              <a:lnSpc>
                <a:spcPct val="90000"/>
              </a:lnSpc>
            </a:pPr>
            <a:r>
              <a:rPr lang="en-US" sz="2400" dirty="0"/>
              <a:t>Typically written in a high-level language (C or C++)</a:t>
            </a:r>
            <a:endParaRPr lang="en-US" sz="600" dirty="0"/>
          </a:p>
          <a:p>
            <a:pPr>
              <a:lnSpc>
                <a:spcPct val="90000"/>
              </a:lnSpc>
            </a:pPr>
            <a:r>
              <a:rPr lang="en-US" sz="2400" dirty="0"/>
              <a:t>Mostly accessed by programs via a high-level </a:t>
            </a:r>
            <a:r>
              <a:rPr lang="en-US" sz="2400" b="1" dirty="0">
                <a:solidFill>
                  <a:srgbClr val="3366FF"/>
                </a:solidFill>
              </a:rPr>
              <a:t>Application Programming Interface </a:t>
            </a:r>
            <a:r>
              <a:rPr lang="en-US" sz="2400" b="1" dirty="0">
                <a:solidFill>
                  <a:srgbClr val="000000"/>
                </a:solidFill>
              </a:rPr>
              <a:t>(</a:t>
            </a:r>
            <a:r>
              <a:rPr lang="en-US" sz="2400" b="1" dirty="0">
                <a:solidFill>
                  <a:srgbClr val="3366FF"/>
                </a:solidFill>
              </a:rPr>
              <a:t>API</a:t>
            </a:r>
            <a:r>
              <a:rPr lang="en-US" sz="2400" b="1" dirty="0">
                <a:solidFill>
                  <a:srgbClr val="000000"/>
                </a:solidFill>
              </a:rPr>
              <a:t>)</a:t>
            </a:r>
            <a:r>
              <a:rPr lang="en-US" sz="2400" dirty="0">
                <a:solidFill>
                  <a:srgbClr val="3366FF"/>
                </a:solidFill>
              </a:rPr>
              <a:t> </a:t>
            </a:r>
            <a:r>
              <a:rPr lang="en-US" sz="2400" dirty="0"/>
              <a:t>rather than direct system call use</a:t>
            </a:r>
            <a:endParaRPr lang="en-US" sz="600" dirty="0"/>
          </a:p>
          <a:p>
            <a:pPr>
              <a:lnSpc>
                <a:spcPct val="90000"/>
              </a:lnSpc>
            </a:pPr>
            <a:r>
              <a:rPr lang="en-US" sz="2400" dirty="0"/>
              <a:t>Three most common APIs are Win32 API for Windows, POSIX API for POSIX-based systems (including virtually all versions of UNIX, Linux, and Mac OS X), and Java API for the Java virtual machine (JVM)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457200" y="182563"/>
            <a:ext cx="8229600" cy="576262"/>
          </a:xfrm>
        </p:spPr>
        <p:txBody>
          <a:bodyPr>
            <a:normAutofit fontScale="90000"/>
          </a:bodyPr>
          <a:lstStyle/>
          <a:p>
            <a:r>
              <a:rPr lang="en-US"/>
              <a:t>What Operating Systems Do</a:t>
            </a:r>
          </a:p>
        </p:txBody>
      </p:sp>
      <p:sp>
        <p:nvSpPr>
          <p:cNvPr id="9219" name="Content Placeholder 2"/>
          <p:cNvSpPr>
            <a:spLocks noGrp="1"/>
          </p:cNvSpPr>
          <p:nvPr>
            <p:ph idx="4294967295"/>
          </p:nvPr>
        </p:nvSpPr>
        <p:spPr>
          <a:xfrm>
            <a:off x="806450" y="1233488"/>
            <a:ext cx="7245350" cy="4530725"/>
          </a:xfrm>
        </p:spPr>
        <p:txBody>
          <a:bodyPr>
            <a:normAutofit fontScale="70000" lnSpcReduction="20000"/>
          </a:bodyPr>
          <a:lstStyle/>
          <a:p>
            <a:r>
              <a:rPr lang="en-US" dirty="0"/>
              <a:t>Depends on the point of view</a:t>
            </a:r>
          </a:p>
          <a:p>
            <a:r>
              <a:rPr lang="en-US" dirty="0"/>
              <a:t>Users want convenience, </a:t>
            </a:r>
            <a:r>
              <a:rPr lang="en-US" b="1" dirty="0">
                <a:solidFill>
                  <a:srgbClr val="3366FF"/>
                </a:solidFill>
              </a:rPr>
              <a:t>ease</a:t>
            </a:r>
            <a:r>
              <a:rPr lang="en-US" dirty="0">
                <a:solidFill>
                  <a:srgbClr val="3366FF"/>
                </a:solidFill>
              </a:rPr>
              <a:t> </a:t>
            </a:r>
            <a:r>
              <a:rPr lang="en-US" b="1" dirty="0">
                <a:solidFill>
                  <a:srgbClr val="3366FF"/>
                </a:solidFill>
              </a:rPr>
              <a:t>of</a:t>
            </a:r>
            <a:r>
              <a:rPr lang="en-US" dirty="0">
                <a:solidFill>
                  <a:srgbClr val="3366FF"/>
                </a:solidFill>
              </a:rPr>
              <a:t> </a:t>
            </a:r>
            <a:r>
              <a:rPr lang="en-US" b="1" dirty="0">
                <a:solidFill>
                  <a:srgbClr val="3366FF"/>
                </a:solidFill>
              </a:rPr>
              <a:t>use </a:t>
            </a:r>
            <a:r>
              <a:rPr lang="en-US" dirty="0"/>
              <a:t>and</a:t>
            </a:r>
            <a:r>
              <a:rPr lang="en-US" b="1" dirty="0">
                <a:solidFill>
                  <a:srgbClr val="3366FF"/>
                </a:solidFill>
              </a:rPr>
              <a:t> good performance </a:t>
            </a:r>
          </a:p>
          <a:p>
            <a:pPr lvl="1"/>
            <a:r>
              <a:rPr lang="en-US" dirty="0"/>
              <a:t>Don</a:t>
            </a:r>
            <a:r>
              <a:rPr lang="ja-JP" altLang="en-US" dirty="0"/>
              <a:t>’</a:t>
            </a:r>
            <a:r>
              <a:rPr lang="en-US" altLang="ja-JP" dirty="0"/>
              <a:t>t care about </a:t>
            </a:r>
            <a:r>
              <a:rPr lang="en-US" altLang="ja-JP" b="1" dirty="0">
                <a:solidFill>
                  <a:srgbClr val="3366FF"/>
                </a:solidFill>
              </a:rPr>
              <a:t>resource</a:t>
            </a:r>
            <a:r>
              <a:rPr lang="en-US" altLang="ja-JP" dirty="0">
                <a:solidFill>
                  <a:srgbClr val="3366FF"/>
                </a:solidFill>
              </a:rPr>
              <a:t> </a:t>
            </a:r>
            <a:r>
              <a:rPr lang="en-US" altLang="ja-JP" b="1" dirty="0">
                <a:solidFill>
                  <a:srgbClr val="3366FF"/>
                </a:solidFill>
              </a:rPr>
              <a:t>utilization</a:t>
            </a:r>
          </a:p>
          <a:p>
            <a:r>
              <a:rPr lang="en-US" dirty="0"/>
              <a:t>But shared computer such as </a:t>
            </a:r>
            <a:r>
              <a:rPr lang="en-US" b="1" dirty="0">
                <a:solidFill>
                  <a:srgbClr val="3366FF"/>
                </a:solidFill>
              </a:rPr>
              <a:t>mainframe</a:t>
            </a:r>
            <a:r>
              <a:rPr lang="en-US" dirty="0"/>
              <a:t> or </a:t>
            </a:r>
            <a:r>
              <a:rPr lang="en-US" b="1" dirty="0">
                <a:solidFill>
                  <a:srgbClr val="3366FF"/>
                </a:solidFill>
              </a:rPr>
              <a:t>minicomputer</a:t>
            </a:r>
            <a:r>
              <a:rPr lang="en-US" dirty="0"/>
              <a:t> must keep all users happy</a:t>
            </a:r>
          </a:p>
          <a:p>
            <a:r>
              <a:rPr lang="en-US" dirty="0"/>
              <a:t>Users of dedicate systems such as </a:t>
            </a:r>
            <a:r>
              <a:rPr lang="en-US" b="1" dirty="0">
                <a:solidFill>
                  <a:srgbClr val="3366FF"/>
                </a:solidFill>
              </a:rPr>
              <a:t>workstations</a:t>
            </a:r>
            <a:r>
              <a:rPr lang="en-US" dirty="0"/>
              <a:t> have dedicated resources but frequently use shared resources from </a:t>
            </a:r>
            <a:r>
              <a:rPr lang="en-US" b="1" dirty="0">
                <a:solidFill>
                  <a:srgbClr val="3366FF"/>
                </a:solidFill>
              </a:rPr>
              <a:t>servers</a:t>
            </a:r>
          </a:p>
          <a:p>
            <a:r>
              <a:rPr lang="en-US" dirty="0">
                <a:solidFill>
                  <a:srgbClr val="000000"/>
                </a:solidFill>
              </a:rPr>
              <a:t>Handheld computers are resource poor,  optimized for usability and battery life</a:t>
            </a:r>
          </a:p>
          <a:p>
            <a:r>
              <a:rPr lang="en-US" dirty="0">
                <a:solidFill>
                  <a:srgbClr val="000000"/>
                </a:solidFill>
              </a:rPr>
              <a:t>Some computers have little or no user interface, such as embedded computers in devices and automobiles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14313"/>
            <a:ext cx="8229600" cy="576262"/>
          </a:xfrm>
        </p:spPr>
        <p:txBody>
          <a:bodyPr>
            <a:normAutofit fontScale="90000"/>
          </a:bodyPr>
          <a:lstStyle/>
          <a:p>
            <a:pPr eaLnBrk="1" hangingPunct="1"/>
            <a:r>
              <a:rPr lang="en-US"/>
              <a:t>Example of System Calls</a:t>
            </a:r>
          </a:p>
        </p:txBody>
      </p:sp>
      <p:sp>
        <p:nvSpPr>
          <p:cNvPr id="16387" name="Rectangle 5"/>
          <p:cNvSpPr>
            <a:spLocks noGrp="1" noChangeArrowheads="1"/>
          </p:cNvSpPr>
          <p:nvPr>
            <p:ph type="body" idx="1"/>
          </p:nvPr>
        </p:nvSpPr>
        <p:spPr>
          <a:xfrm>
            <a:off x="457200" y="1036637"/>
            <a:ext cx="8229600" cy="4525963"/>
          </a:xfrm>
        </p:spPr>
        <p:txBody>
          <a:bodyPr/>
          <a:lstStyle/>
          <a:p>
            <a:r>
              <a:rPr lang="en-US" dirty="0"/>
              <a:t>System call sequence to copy the contents of one file to another file</a:t>
            </a:r>
          </a:p>
        </p:txBody>
      </p:sp>
      <p:pic>
        <p:nvPicPr>
          <p:cNvPr id="16388" name="Picture 5"/>
          <p:cNvPicPr>
            <a:picLocks noChangeAspect="1" noChangeArrowheads="1"/>
          </p:cNvPicPr>
          <p:nvPr/>
        </p:nvPicPr>
        <p:blipFill>
          <a:blip r:embed="rId3"/>
          <a:srcRect/>
          <a:stretch>
            <a:fillRect/>
          </a:stretch>
        </p:blipFill>
        <p:spPr bwMode="auto">
          <a:xfrm>
            <a:off x="1447800" y="2438400"/>
            <a:ext cx="5937250" cy="4017963"/>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73075" y="198438"/>
            <a:ext cx="8229600" cy="576262"/>
          </a:xfrm>
        </p:spPr>
        <p:txBody>
          <a:bodyPr>
            <a:normAutofit fontScale="90000"/>
          </a:bodyPr>
          <a:lstStyle/>
          <a:p>
            <a:pPr eaLnBrk="1" hangingPunct="1"/>
            <a:r>
              <a:rPr lang="en-US"/>
              <a:t>System Call Implementation</a:t>
            </a:r>
          </a:p>
        </p:txBody>
      </p:sp>
      <p:sp>
        <p:nvSpPr>
          <p:cNvPr id="18435" name="Rectangle 3"/>
          <p:cNvSpPr>
            <a:spLocks noGrp="1" noChangeArrowheads="1"/>
          </p:cNvSpPr>
          <p:nvPr>
            <p:ph type="body" idx="1"/>
          </p:nvPr>
        </p:nvSpPr>
        <p:spPr>
          <a:xfrm>
            <a:off x="806450" y="1233488"/>
            <a:ext cx="7250113" cy="4530725"/>
          </a:xfrm>
        </p:spPr>
        <p:txBody>
          <a:bodyPr>
            <a:normAutofit fontScale="77500" lnSpcReduction="20000"/>
          </a:bodyPr>
          <a:lstStyle/>
          <a:p>
            <a:r>
              <a:rPr lang="en-US"/>
              <a:t>Typically, a number associated with each system call</a:t>
            </a:r>
          </a:p>
          <a:p>
            <a:pPr lvl="1"/>
            <a:r>
              <a:rPr lang="en-US" b="1">
                <a:solidFill>
                  <a:srgbClr val="3366FF"/>
                </a:solidFill>
              </a:rPr>
              <a:t>System-call interface </a:t>
            </a:r>
            <a:r>
              <a:rPr lang="en-US"/>
              <a:t>maintains a table indexed according to these numbers</a:t>
            </a:r>
            <a:endParaRPr lang="en-US" sz="800"/>
          </a:p>
          <a:p>
            <a:r>
              <a:rPr lang="en-US"/>
              <a:t>The system call interface invokes  the intended system call in OS kernel and returns status of the system call and any return values</a:t>
            </a:r>
            <a:endParaRPr lang="en-US" sz="800"/>
          </a:p>
          <a:p>
            <a:r>
              <a:rPr lang="en-US"/>
              <a:t>The caller need know nothing about how the system call is implemented</a:t>
            </a:r>
          </a:p>
          <a:p>
            <a:pPr lvl="1"/>
            <a:r>
              <a:rPr lang="en-US"/>
              <a:t>Just needs to obey API and understand what OS will do as a result call</a:t>
            </a:r>
          </a:p>
          <a:p>
            <a:pPr lvl="1"/>
            <a:r>
              <a:rPr lang="en-US"/>
              <a:t>Most details of  OS interface hidden from programmer by API  </a:t>
            </a:r>
          </a:p>
          <a:p>
            <a:pPr lvl="2"/>
            <a:r>
              <a:rPr lang="en-US"/>
              <a:t>Managed by run-time support library (set of functions built into libraries included with compiler)</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20750" y="182563"/>
            <a:ext cx="8229600" cy="576262"/>
          </a:xfrm>
        </p:spPr>
        <p:txBody>
          <a:bodyPr>
            <a:normAutofit fontScale="90000"/>
          </a:bodyPr>
          <a:lstStyle/>
          <a:p>
            <a:pPr eaLnBrk="1" hangingPunct="1"/>
            <a:r>
              <a:rPr lang="en-US"/>
              <a:t>API – System Call – OS Relationship</a:t>
            </a:r>
          </a:p>
        </p:txBody>
      </p:sp>
      <p:pic>
        <p:nvPicPr>
          <p:cNvPr id="19459" name="Picture 5" descr="2"/>
          <p:cNvPicPr>
            <a:picLocks noChangeAspect="1" noChangeArrowheads="1"/>
          </p:cNvPicPr>
          <p:nvPr/>
        </p:nvPicPr>
        <p:blipFill>
          <a:blip r:embed="rId3"/>
          <a:srcRect/>
          <a:stretch>
            <a:fillRect/>
          </a:stretch>
        </p:blipFill>
        <p:spPr bwMode="auto">
          <a:xfrm>
            <a:off x="968375" y="1425575"/>
            <a:ext cx="7153275" cy="43815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82663" y="198438"/>
            <a:ext cx="7704137" cy="576262"/>
          </a:xfrm>
        </p:spPr>
        <p:txBody>
          <a:bodyPr>
            <a:normAutofit fontScale="90000"/>
          </a:bodyPr>
          <a:lstStyle/>
          <a:p>
            <a:pPr eaLnBrk="1" hangingPunct="1"/>
            <a:r>
              <a:rPr lang="en-US"/>
              <a:t>System Call Parameter Passing</a:t>
            </a:r>
          </a:p>
        </p:txBody>
      </p:sp>
      <p:sp>
        <p:nvSpPr>
          <p:cNvPr id="20483" name="Rectangle 3"/>
          <p:cNvSpPr>
            <a:spLocks noGrp="1" noChangeArrowheads="1"/>
          </p:cNvSpPr>
          <p:nvPr>
            <p:ph type="body" idx="1"/>
          </p:nvPr>
        </p:nvSpPr>
        <p:spPr>
          <a:xfrm>
            <a:off x="806450" y="1233488"/>
            <a:ext cx="7297738" cy="4530725"/>
          </a:xfrm>
        </p:spPr>
        <p:txBody>
          <a:bodyPr>
            <a:normAutofit fontScale="77500" lnSpcReduction="20000"/>
          </a:bodyPr>
          <a:lstStyle/>
          <a:p>
            <a:pPr>
              <a:lnSpc>
                <a:spcPct val="90000"/>
              </a:lnSpc>
            </a:pPr>
            <a:r>
              <a:rPr lang="en-US"/>
              <a:t>Often, more information is required than simply identity of desired system call</a:t>
            </a:r>
          </a:p>
          <a:p>
            <a:pPr lvl="1">
              <a:lnSpc>
                <a:spcPct val="90000"/>
              </a:lnSpc>
            </a:pPr>
            <a:r>
              <a:rPr lang="en-US"/>
              <a:t>Exact type and amount of information vary according to OS and call</a:t>
            </a:r>
            <a:endParaRPr lang="en-US" sz="900"/>
          </a:p>
          <a:p>
            <a:pPr>
              <a:lnSpc>
                <a:spcPct val="90000"/>
              </a:lnSpc>
            </a:pPr>
            <a:r>
              <a:rPr lang="en-US"/>
              <a:t>Three general methods used to pass parameters to the OS</a:t>
            </a:r>
          </a:p>
          <a:p>
            <a:pPr lvl="1">
              <a:lnSpc>
                <a:spcPct val="90000"/>
              </a:lnSpc>
            </a:pPr>
            <a:r>
              <a:rPr lang="en-US"/>
              <a:t>Simplest:  pass the parameters in registers</a:t>
            </a:r>
          </a:p>
          <a:p>
            <a:pPr lvl="2">
              <a:lnSpc>
                <a:spcPct val="90000"/>
              </a:lnSpc>
            </a:pPr>
            <a:r>
              <a:rPr lang="en-US"/>
              <a:t> In some cases, may be more parameters than registers</a:t>
            </a:r>
          </a:p>
          <a:p>
            <a:pPr lvl="1">
              <a:lnSpc>
                <a:spcPct val="90000"/>
              </a:lnSpc>
            </a:pPr>
            <a:r>
              <a:rPr lang="en-US"/>
              <a:t>Parameters stored in a block</a:t>
            </a:r>
            <a:r>
              <a:rPr lang="en-US" i="1"/>
              <a:t>, </a:t>
            </a:r>
            <a:r>
              <a:rPr lang="en-US"/>
              <a:t>or table, in memory, and address of block passed as a parameter in a register </a:t>
            </a:r>
          </a:p>
          <a:p>
            <a:pPr lvl="2">
              <a:lnSpc>
                <a:spcPct val="90000"/>
              </a:lnSpc>
            </a:pPr>
            <a:r>
              <a:rPr lang="en-US"/>
              <a:t>This approach taken by Linux and Solaris</a:t>
            </a:r>
          </a:p>
          <a:p>
            <a:pPr lvl="1">
              <a:lnSpc>
                <a:spcPct val="90000"/>
              </a:lnSpc>
            </a:pPr>
            <a:r>
              <a:rPr lang="en-US"/>
              <a:t>Parameters placed, or </a:t>
            </a:r>
            <a:r>
              <a:rPr lang="en-US" b="1">
                <a:solidFill>
                  <a:srgbClr val="3366FF"/>
                </a:solidFill>
              </a:rPr>
              <a:t>pushed</a:t>
            </a:r>
            <a:r>
              <a:rPr lang="en-US" i="1"/>
              <a:t>, </a:t>
            </a:r>
            <a:r>
              <a:rPr lang="en-US"/>
              <a:t>onto the </a:t>
            </a:r>
            <a:r>
              <a:rPr lang="en-US" b="1">
                <a:solidFill>
                  <a:srgbClr val="3366FF"/>
                </a:solidFill>
              </a:rPr>
              <a:t>stack</a:t>
            </a:r>
            <a:r>
              <a:rPr lang="en-US" i="1"/>
              <a:t> </a:t>
            </a:r>
            <a:r>
              <a:rPr lang="en-US"/>
              <a:t>by the program and </a:t>
            </a:r>
            <a:r>
              <a:rPr lang="en-US" b="1">
                <a:solidFill>
                  <a:srgbClr val="3366FF"/>
                </a:solidFill>
              </a:rPr>
              <a:t>popped</a:t>
            </a:r>
            <a:r>
              <a:rPr lang="en-US" i="1"/>
              <a:t> </a:t>
            </a:r>
            <a:r>
              <a:rPr lang="en-US"/>
              <a:t>off the stack by the operating system</a:t>
            </a:r>
          </a:p>
          <a:p>
            <a:pPr lvl="1">
              <a:lnSpc>
                <a:spcPct val="90000"/>
              </a:lnSpc>
            </a:pPr>
            <a:r>
              <a:rPr lang="en-US"/>
              <a:t>Block and stack methods do not limit the number or length of parameters being passed</a:t>
            </a:r>
          </a:p>
          <a:p>
            <a:pPr lvl="1">
              <a:lnSpc>
                <a:spcPct val="90000"/>
              </a:lnSpc>
            </a:pP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98438"/>
            <a:ext cx="8229600" cy="576262"/>
          </a:xfrm>
        </p:spPr>
        <p:txBody>
          <a:bodyPr>
            <a:normAutofit fontScale="90000"/>
          </a:bodyPr>
          <a:lstStyle/>
          <a:p>
            <a:pPr eaLnBrk="1" hangingPunct="1"/>
            <a:r>
              <a:rPr lang="en-US"/>
              <a:t>Parameter Passing via Table</a:t>
            </a:r>
          </a:p>
        </p:txBody>
      </p:sp>
      <p:pic>
        <p:nvPicPr>
          <p:cNvPr id="21507" name="Picture 7" descr="2"/>
          <p:cNvPicPr>
            <a:picLocks noChangeAspect="1" noChangeArrowheads="1"/>
          </p:cNvPicPr>
          <p:nvPr/>
        </p:nvPicPr>
        <p:blipFill>
          <a:blip r:embed="rId3"/>
          <a:srcRect/>
          <a:stretch>
            <a:fillRect/>
          </a:stretch>
        </p:blipFill>
        <p:spPr bwMode="auto">
          <a:xfrm>
            <a:off x="1684338" y="1865313"/>
            <a:ext cx="6573837" cy="3451225"/>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73075" y="214313"/>
            <a:ext cx="8229600" cy="576262"/>
          </a:xfrm>
        </p:spPr>
        <p:txBody>
          <a:bodyPr>
            <a:normAutofit fontScale="90000"/>
          </a:bodyPr>
          <a:lstStyle/>
          <a:p>
            <a:pPr eaLnBrk="1" hangingPunct="1"/>
            <a:r>
              <a:rPr lang="en-US"/>
              <a:t>Types of System Calls</a:t>
            </a:r>
          </a:p>
        </p:txBody>
      </p:sp>
      <p:sp>
        <p:nvSpPr>
          <p:cNvPr id="22531" name="Rectangle 4"/>
          <p:cNvSpPr>
            <a:spLocks noGrp="1" noChangeArrowheads="1"/>
          </p:cNvSpPr>
          <p:nvPr>
            <p:ph type="body" idx="1"/>
          </p:nvPr>
        </p:nvSpPr>
        <p:spPr>
          <a:xfrm>
            <a:off x="854075" y="1138238"/>
            <a:ext cx="8229600" cy="4530725"/>
          </a:xfrm>
        </p:spPr>
        <p:txBody>
          <a:bodyPr>
            <a:normAutofit fontScale="85000" lnSpcReduction="20000"/>
          </a:bodyPr>
          <a:lstStyle/>
          <a:p>
            <a:r>
              <a:rPr lang="en-US"/>
              <a:t>Process control</a:t>
            </a:r>
          </a:p>
          <a:p>
            <a:pPr lvl="1"/>
            <a:r>
              <a:rPr lang="en-US"/>
              <a:t>create process, terminate process</a:t>
            </a:r>
          </a:p>
          <a:p>
            <a:pPr lvl="1"/>
            <a:r>
              <a:rPr lang="en-US"/>
              <a:t>end, abort</a:t>
            </a:r>
          </a:p>
          <a:p>
            <a:pPr lvl="1"/>
            <a:r>
              <a:rPr lang="en-US"/>
              <a:t>load, execute</a:t>
            </a:r>
          </a:p>
          <a:p>
            <a:pPr lvl="1"/>
            <a:r>
              <a:rPr lang="en-US"/>
              <a:t>get process attributes, set process attributes</a:t>
            </a:r>
          </a:p>
          <a:p>
            <a:pPr lvl="1"/>
            <a:r>
              <a:rPr lang="en-US"/>
              <a:t>wait for time</a:t>
            </a:r>
          </a:p>
          <a:p>
            <a:pPr lvl="1"/>
            <a:r>
              <a:rPr lang="en-US"/>
              <a:t>wait event, signal event</a:t>
            </a:r>
          </a:p>
          <a:p>
            <a:pPr lvl="1"/>
            <a:r>
              <a:rPr lang="en-US"/>
              <a:t>allocate and free memory</a:t>
            </a:r>
          </a:p>
          <a:p>
            <a:pPr lvl="1"/>
            <a:r>
              <a:rPr lang="en-US"/>
              <a:t>Dump memory if error</a:t>
            </a:r>
          </a:p>
          <a:p>
            <a:pPr lvl="1"/>
            <a:r>
              <a:rPr lang="en-US" b="1">
                <a:solidFill>
                  <a:srgbClr val="3366FF"/>
                </a:solidFill>
              </a:rPr>
              <a:t>Debugger</a:t>
            </a:r>
            <a:r>
              <a:rPr lang="en-US"/>
              <a:t> for determining </a:t>
            </a:r>
            <a:r>
              <a:rPr lang="en-US" b="1">
                <a:solidFill>
                  <a:srgbClr val="3366FF"/>
                </a:solidFill>
              </a:rPr>
              <a:t>bugs, single step </a:t>
            </a:r>
            <a:r>
              <a:rPr lang="en-US"/>
              <a:t>execution</a:t>
            </a:r>
          </a:p>
          <a:p>
            <a:pPr lvl="1"/>
            <a:r>
              <a:rPr lang="en-US" b="1">
                <a:solidFill>
                  <a:srgbClr val="3366FF"/>
                </a:solidFill>
              </a:rPr>
              <a:t>Locks</a:t>
            </a:r>
            <a:r>
              <a:rPr lang="en-US"/>
              <a:t> for managing access to shared data between processes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98438"/>
            <a:ext cx="8229600" cy="576262"/>
          </a:xfrm>
        </p:spPr>
        <p:txBody>
          <a:bodyPr>
            <a:normAutofit fontScale="90000"/>
          </a:bodyPr>
          <a:lstStyle/>
          <a:p>
            <a:pPr eaLnBrk="1" hangingPunct="1"/>
            <a:r>
              <a:rPr lang="en-US"/>
              <a:t>Types of System Calls</a:t>
            </a:r>
          </a:p>
        </p:txBody>
      </p:sp>
      <p:sp>
        <p:nvSpPr>
          <p:cNvPr id="23555" name="Rectangle 4"/>
          <p:cNvSpPr>
            <a:spLocks noGrp="1" noChangeArrowheads="1"/>
          </p:cNvSpPr>
          <p:nvPr>
            <p:ph type="body" idx="1"/>
          </p:nvPr>
        </p:nvSpPr>
        <p:spPr/>
        <p:txBody>
          <a:bodyPr>
            <a:normAutofit fontScale="92500" lnSpcReduction="10000"/>
          </a:bodyPr>
          <a:lstStyle/>
          <a:p>
            <a:r>
              <a:rPr lang="en-US" dirty="0"/>
              <a:t>File management</a:t>
            </a:r>
          </a:p>
          <a:p>
            <a:pPr lvl="1"/>
            <a:r>
              <a:rPr lang="en-US" dirty="0"/>
              <a:t>create file, delete file</a:t>
            </a:r>
          </a:p>
          <a:p>
            <a:pPr lvl="1"/>
            <a:r>
              <a:rPr lang="en-US" dirty="0"/>
              <a:t>open, close file</a:t>
            </a:r>
          </a:p>
          <a:p>
            <a:pPr lvl="1"/>
            <a:r>
              <a:rPr lang="en-US" dirty="0"/>
              <a:t>read, write, reposition</a:t>
            </a:r>
          </a:p>
          <a:p>
            <a:pPr lvl="1"/>
            <a:r>
              <a:rPr lang="en-US" dirty="0"/>
              <a:t>get and set file attributes</a:t>
            </a:r>
          </a:p>
          <a:p>
            <a:r>
              <a:rPr lang="en-US" dirty="0"/>
              <a:t>Device management</a:t>
            </a:r>
          </a:p>
          <a:p>
            <a:pPr lvl="1"/>
            <a:r>
              <a:rPr lang="en-US" dirty="0"/>
              <a:t>request device, release device</a:t>
            </a:r>
          </a:p>
          <a:p>
            <a:pPr lvl="1"/>
            <a:r>
              <a:rPr lang="en-US" dirty="0"/>
              <a:t>read, write, reposition</a:t>
            </a:r>
          </a:p>
          <a:p>
            <a:pPr lvl="1"/>
            <a:r>
              <a:rPr lang="en-US" dirty="0"/>
              <a:t>get device attributes, set device attributes</a:t>
            </a:r>
          </a:p>
          <a:p>
            <a:pPr lvl="1"/>
            <a:r>
              <a:rPr lang="en-US" dirty="0"/>
              <a:t>logically attach or detach devices</a:t>
            </a:r>
          </a:p>
          <a:p>
            <a:pPr lvl="1"/>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6575" y="198438"/>
            <a:ext cx="8229600" cy="576262"/>
          </a:xfrm>
        </p:spPr>
        <p:txBody>
          <a:bodyPr>
            <a:normAutofit fontScale="90000"/>
          </a:bodyPr>
          <a:lstStyle/>
          <a:p>
            <a:pPr eaLnBrk="1" hangingPunct="1"/>
            <a:r>
              <a:rPr lang="en-US"/>
              <a:t>Types of System Calls (Cont.)</a:t>
            </a:r>
          </a:p>
        </p:txBody>
      </p:sp>
      <p:sp>
        <p:nvSpPr>
          <p:cNvPr id="24579" name="Rectangle 4"/>
          <p:cNvSpPr>
            <a:spLocks noGrp="1" noChangeArrowheads="1"/>
          </p:cNvSpPr>
          <p:nvPr>
            <p:ph type="body" idx="1"/>
          </p:nvPr>
        </p:nvSpPr>
        <p:spPr>
          <a:xfrm>
            <a:off x="806450" y="1233488"/>
            <a:ext cx="7234238" cy="4530725"/>
          </a:xfrm>
        </p:spPr>
        <p:txBody>
          <a:bodyPr>
            <a:normAutofit fontScale="77500" lnSpcReduction="20000"/>
          </a:bodyPr>
          <a:lstStyle/>
          <a:p>
            <a:r>
              <a:rPr lang="en-US"/>
              <a:t>Information maintenance</a:t>
            </a:r>
          </a:p>
          <a:p>
            <a:pPr lvl="1"/>
            <a:r>
              <a:rPr lang="en-US"/>
              <a:t>get time or date, set time or date</a:t>
            </a:r>
          </a:p>
          <a:p>
            <a:pPr lvl="1"/>
            <a:r>
              <a:rPr lang="en-US"/>
              <a:t>get system data, set system data</a:t>
            </a:r>
          </a:p>
          <a:p>
            <a:pPr lvl="1"/>
            <a:r>
              <a:rPr lang="en-US"/>
              <a:t>get and set process, file, or device attributes</a:t>
            </a:r>
          </a:p>
          <a:p>
            <a:r>
              <a:rPr lang="en-US"/>
              <a:t>Communications</a:t>
            </a:r>
          </a:p>
          <a:p>
            <a:pPr lvl="1"/>
            <a:r>
              <a:rPr lang="en-US"/>
              <a:t>create, delete communication connection</a:t>
            </a:r>
          </a:p>
          <a:p>
            <a:pPr lvl="1"/>
            <a:r>
              <a:rPr lang="en-US"/>
              <a:t>send, receive messages if </a:t>
            </a:r>
            <a:r>
              <a:rPr lang="en-US" b="1">
                <a:solidFill>
                  <a:srgbClr val="3366FF"/>
                </a:solidFill>
              </a:rPr>
              <a:t>message passing model </a:t>
            </a:r>
            <a:r>
              <a:rPr lang="en-US"/>
              <a:t>to </a:t>
            </a:r>
            <a:r>
              <a:rPr lang="en-US" b="1">
                <a:solidFill>
                  <a:srgbClr val="3366FF"/>
                </a:solidFill>
              </a:rPr>
              <a:t>host name</a:t>
            </a:r>
            <a:r>
              <a:rPr lang="en-US"/>
              <a:t> or </a:t>
            </a:r>
            <a:r>
              <a:rPr lang="en-US" b="1">
                <a:solidFill>
                  <a:srgbClr val="3366FF"/>
                </a:solidFill>
              </a:rPr>
              <a:t>process name</a:t>
            </a:r>
          </a:p>
          <a:p>
            <a:pPr lvl="2"/>
            <a:r>
              <a:rPr lang="en-US"/>
              <a:t>From</a:t>
            </a:r>
            <a:r>
              <a:rPr lang="en-US" b="1">
                <a:solidFill>
                  <a:srgbClr val="3366FF"/>
                </a:solidFill>
              </a:rPr>
              <a:t> client </a:t>
            </a:r>
            <a:r>
              <a:rPr lang="en-US"/>
              <a:t>to</a:t>
            </a:r>
            <a:r>
              <a:rPr lang="en-US" b="1">
                <a:solidFill>
                  <a:srgbClr val="3366FF"/>
                </a:solidFill>
              </a:rPr>
              <a:t> server</a:t>
            </a:r>
          </a:p>
          <a:p>
            <a:pPr lvl="1"/>
            <a:r>
              <a:rPr lang="en-US" b="1">
                <a:solidFill>
                  <a:srgbClr val="3366FF"/>
                </a:solidFill>
              </a:rPr>
              <a:t>Shared-memory model </a:t>
            </a:r>
            <a:r>
              <a:rPr lang="en-US"/>
              <a:t>create and gain access to memory regions</a:t>
            </a:r>
          </a:p>
          <a:p>
            <a:pPr lvl="1"/>
            <a:r>
              <a:rPr lang="en-US"/>
              <a:t>transfer status information</a:t>
            </a:r>
          </a:p>
          <a:p>
            <a:pPr lvl="1"/>
            <a:r>
              <a:rPr lang="en-US"/>
              <a:t>attach and detach remote devices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04825" y="198438"/>
            <a:ext cx="8229600" cy="576262"/>
          </a:xfrm>
        </p:spPr>
        <p:txBody>
          <a:bodyPr>
            <a:normAutofit fontScale="90000"/>
          </a:bodyPr>
          <a:lstStyle/>
          <a:p>
            <a:pPr eaLnBrk="1" hangingPunct="1"/>
            <a:r>
              <a:rPr lang="en-US"/>
              <a:t>Types of System Calls (Cont.)</a:t>
            </a:r>
          </a:p>
        </p:txBody>
      </p:sp>
      <p:sp>
        <p:nvSpPr>
          <p:cNvPr id="25603" name="Rectangle 4"/>
          <p:cNvSpPr>
            <a:spLocks noGrp="1" noChangeArrowheads="1"/>
          </p:cNvSpPr>
          <p:nvPr>
            <p:ph type="body" idx="1"/>
          </p:nvPr>
        </p:nvSpPr>
        <p:spPr/>
        <p:txBody>
          <a:bodyPr/>
          <a:lstStyle/>
          <a:p>
            <a:r>
              <a:rPr lang="en-US"/>
              <a:t>Protection</a:t>
            </a:r>
          </a:p>
          <a:p>
            <a:pPr lvl="1"/>
            <a:r>
              <a:rPr lang="en-US"/>
              <a:t>Control access to resources</a:t>
            </a:r>
          </a:p>
          <a:p>
            <a:pPr lvl="1"/>
            <a:r>
              <a:rPr lang="en-US"/>
              <a:t>Get and set permissions</a:t>
            </a:r>
          </a:p>
          <a:p>
            <a:pPr lvl="1"/>
            <a:r>
              <a:rPr lang="en-US"/>
              <a:t>Allow and deny user access</a:t>
            </a:r>
          </a:p>
          <a:p>
            <a:pPr lvl="1"/>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179513" y="106363"/>
            <a:ext cx="7648575" cy="576262"/>
          </a:xfrm>
        </p:spPr>
        <p:txBody>
          <a:bodyPr/>
          <a:lstStyle/>
          <a:p>
            <a:pPr eaLnBrk="1" hangingPunct="1"/>
            <a:r>
              <a:rPr lang="en-US" sz="2400"/>
              <a:t>Examples of Windows and  Unix System Calls</a:t>
            </a:r>
          </a:p>
        </p:txBody>
      </p:sp>
      <p:pic>
        <p:nvPicPr>
          <p:cNvPr id="26627" name="Picture 6" descr="OS8-p61"/>
          <p:cNvPicPr>
            <a:picLocks noChangeAspect="1" noChangeArrowheads="1"/>
          </p:cNvPicPr>
          <p:nvPr/>
        </p:nvPicPr>
        <p:blipFill>
          <a:blip r:embed="rId3"/>
          <a:srcRect/>
          <a:stretch>
            <a:fillRect/>
          </a:stretch>
        </p:blipFill>
        <p:spPr bwMode="auto">
          <a:xfrm>
            <a:off x="1676400" y="799871"/>
            <a:ext cx="6248400" cy="557190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1176338" y="166688"/>
            <a:ext cx="7510462" cy="576262"/>
          </a:xfrm>
        </p:spPr>
        <p:txBody>
          <a:bodyPr>
            <a:normAutofit fontScale="90000"/>
          </a:bodyPr>
          <a:lstStyle/>
          <a:p>
            <a:pPr eaLnBrk="1" hangingPunct="1"/>
            <a:r>
              <a:rPr lang="en-US"/>
              <a:t>Operating System Definition</a:t>
            </a:r>
          </a:p>
        </p:txBody>
      </p:sp>
      <p:sp>
        <p:nvSpPr>
          <p:cNvPr id="10243" name="Rectangle 3"/>
          <p:cNvSpPr>
            <a:spLocks noGrp="1" noChangeArrowheads="1"/>
          </p:cNvSpPr>
          <p:nvPr>
            <p:ph type="body" idx="4294967295"/>
          </p:nvPr>
        </p:nvSpPr>
        <p:spPr>
          <a:xfrm>
            <a:off x="827088" y="1028700"/>
            <a:ext cx="6638925" cy="4265613"/>
          </a:xfrm>
        </p:spPr>
        <p:txBody>
          <a:bodyPr>
            <a:normAutofit lnSpcReduction="10000"/>
          </a:bodyPr>
          <a:lstStyle/>
          <a:p>
            <a:pPr>
              <a:buFont typeface="Monotype Sorts" pitchFamily="-84" charset="2"/>
              <a:buNone/>
            </a:pPr>
            <a:endParaRPr lang="en-US"/>
          </a:p>
          <a:p>
            <a:r>
              <a:rPr lang="en-US"/>
              <a:t>OS is a </a:t>
            </a:r>
            <a:r>
              <a:rPr lang="en-US" b="1">
                <a:solidFill>
                  <a:srgbClr val="3366FF"/>
                </a:solidFill>
              </a:rPr>
              <a:t>resource allocator</a:t>
            </a:r>
          </a:p>
          <a:p>
            <a:pPr lvl="1"/>
            <a:r>
              <a:rPr lang="en-US"/>
              <a:t>Manages all resources</a:t>
            </a:r>
          </a:p>
          <a:p>
            <a:pPr lvl="1"/>
            <a:r>
              <a:rPr lang="en-US"/>
              <a:t>Decides between conflicting requests for efficient and fair resource use</a:t>
            </a:r>
          </a:p>
          <a:p>
            <a:r>
              <a:rPr lang="en-US"/>
              <a:t>OS is a </a:t>
            </a:r>
            <a:r>
              <a:rPr lang="en-US" b="1">
                <a:solidFill>
                  <a:srgbClr val="3366FF"/>
                </a:solidFill>
              </a:rPr>
              <a:t>control program</a:t>
            </a:r>
          </a:p>
          <a:p>
            <a:pPr lvl="1"/>
            <a:r>
              <a:rPr lang="en-US"/>
              <a:t>Controls execution of programs to prevent errors and improper use of the computer</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84150"/>
            <a:ext cx="8229600" cy="576263"/>
          </a:xfrm>
        </p:spPr>
        <p:txBody>
          <a:bodyPr>
            <a:normAutofit fontScale="90000"/>
          </a:bodyPr>
          <a:lstStyle/>
          <a:p>
            <a:pPr eaLnBrk="1" hangingPunct="1"/>
            <a:r>
              <a:rPr lang="en-US"/>
              <a:t>Standard C Library Example</a:t>
            </a:r>
          </a:p>
        </p:txBody>
      </p:sp>
      <p:sp>
        <p:nvSpPr>
          <p:cNvPr id="27651" name="Rectangle 3"/>
          <p:cNvSpPr>
            <a:spLocks noGrp="1" noChangeArrowheads="1"/>
          </p:cNvSpPr>
          <p:nvPr>
            <p:ph type="body" idx="1"/>
          </p:nvPr>
        </p:nvSpPr>
        <p:spPr>
          <a:xfrm>
            <a:off x="768350" y="1173163"/>
            <a:ext cx="7642225" cy="5078412"/>
          </a:xfrm>
        </p:spPr>
        <p:txBody>
          <a:bodyPr/>
          <a:lstStyle/>
          <a:p>
            <a:r>
              <a:rPr lang="en-US" dirty="0"/>
              <a:t>C program invoking </a:t>
            </a:r>
            <a:r>
              <a:rPr lang="en-US" dirty="0" err="1"/>
              <a:t>printf</a:t>
            </a:r>
            <a:r>
              <a:rPr lang="en-US" dirty="0"/>
              <a:t>() library call, which calls write() system call</a:t>
            </a:r>
          </a:p>
        </p:txBody>
      </p:sp>
      <p:pic>
        <p:nvPicPr>
          <p:cNvPr id="27652" name="Picture 1" descr="Screen Shot 2012-12-01 at 1.12.03 PM.png"/>
          <p:cNvPicPr>
            <a:picLocks noChangeAspect="1"/>
          </p:cNvPicPr>
          <p:nvPr/>
        </p:nvPicPr>
        <p:blipFill>
          <a:blip r:embed="rId3"/>
          <a:srcRect/>
          <a:stretch>
            <a:fillRect/>
          </a:stretch>
        </p:blipFill>
        <p:spPr bwMode="auto">
          <a:xfrm>
            <a:off x="2376488" y="2362200"/>
            <a:ext cx="4168775" cy="4214812"/>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152400"/>
            <a:ext cx="8229600" cy="576263"/>
          </a:xfrm>
        </p:spPr>
        <p:txBody>
          <a:bodyPr>
            <a:normAutofit fontScale="90000"/>
          </a:bodyPr>
          <a:lstStyle/>
          <a:p>
            <a:pPr eaLnBrk="1" hangingPunct="1"/>
            <a:r>
              <a:rPr lang="en-US"/>
              <a:t>System Programs</a:t>
            </a:r>
          </a:p>
        </p:txBody>
      </p:sp>
      <p:sp>
        <p:nvSpPr>
          <p:cNvPr id="30723" name="Rectangle 3"/>
          <p:cNvSpPr>
            <a:spLocks noGrp="1" noChangeArrowheads="1"/>
          </p:cNvSpPr>
          <p:nvPr>
            <p:ph type="body" idx="1"/>
          </p:nvPr>
        </p:nvSpPr>
        <p:spPr>
          <a:xfrm>
            <a:off x="881063" y="1122363"/>
            <a:ext cx="7326312" cy="4683125"/>
          </a:xfrm>
        </p:spPr>
        <p:txBody>
          <a:bodyPr>
            <a:normAutofit fontScale="77500" lnSpcReduction="20000"/>
          </a:bodyPr>
          <a:lstStyle/>
          <a:p>
            <a:r>
              <a:rPr lang="en-US"/>
              <a:t>System programs provide a convenient environment for program development and execution.  They can be divided into:</a:t>
            </a:r>
          </a:p>
          <a:p>
            <a:pPr lvl="1"/>
            <a:r>
              <a:rPr lang="en-US"/>
              <a:t>File manipulation </a:t>
            </a:r>
          </a:p>
          <a:p>
            <a:pPr lvl="1"/>
            <a:r>
              <a:rPr lang="en-US"/>
              <a:t>Status information sometimes stored in a File modification</a:t>
            </a:r>
          </a:p>
          <a:p>
            <a:pPr lvl="1"/>
            <a:r>
              <a:rPr lang="en-US"/>
              <a:t>Programming language support</a:t>
            </a:r>
          </a:p>
          <a:p>
            <a:pPr lvl="1"/>
            <a:r>
              <a:rPr lang="en-US"/>
              <a:t>Program loading and execution</a:t>
            </a:r>
          </a:p>
          <a:p>
            <a:pPr lvl="1"/>
            <a:r>
              <a:rPr lang="en-US"/>
              <a:t>Communications</a:t>
            </a:r>
          </a:p>
          <a:p>
            <a:pPr lvl="1"/>
            <a:r>
              <a:rPr lang="en-US"/>
              <a:t>Background services</a:t>
            </a:r>
          </a:p>
          <a:p>
            <a:pPr lvl="1"/>
            <a:r>
              <a:rPr lang="en-US"/>
              <a:t>Application programs</a:t>
            </a:r>
          </a:p>
          <a:p>
            <a:r>
              <a:rPr lang="en-US"/>
              <a:t>Most users</a:t>
            </a:r>
            <a:r>
              <a:rPr lang="ja-JP" altLang="en-US"/>
              <a:t>’</a:t>
            </a:r>
            <a:r>
              <a:rPr lang="en-US" altLang="ja-JP"/>
              <a:t> view of the operation system is defined by system programs, not the actual system calls</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198438"/>
            <a:ext cx="8229600" cy="576262"/>
          </a:xfrm>
        </p:spPr>
        <p:txBody>
          <a:bodyPr>
            <a:normAutofit fontScale="90000"/>
          </a:bodyPr>
          <a:lstStyle/>
          <a:p>
            <a:pPr eaLnBrk="1" hangingPunct="1"/>
            <a:r>
              <a:rPr lang="en-US"/>
              <a:t>System Programs</a:t>
            </a:r>
          </a:p>
        </p:txBody>
      </p:sp>
      <p:sp>
        <p:nvSpPr>
          <p:cNvPr id="31747" name="Rectangle 3"/>
          <p:cNvSpPr>
            <a:spLocks noGrp="1" noChangeArrowheads="1"/>
          </p:cNvSpPr>
          <p:nvPr>
            <p:ph type="body" idx="1"/>
          </p:nvPr>
        </p:nvSpPr>
        <p:spPr>
          <a:xfrm>
            <a:off x="806450" y="1092200"/>
            <a:ext cx="7359650" cy="5027613"/>
          </a:xfrm>
          <a:noFill/>
        </p:spPr>
        <p:txBody>
          <a:bodyPr>
            <a:normAutofit fontScale="77500" lnSpcReduction="20000"/>
          </a:bodyPr>
          <a:lstStyle/>
          <a:p>
            <a:pPr>
              <a:lnSpc>
                <a:spcPct val="90000"/>
              </a:lnSpc>
            </a:pPr>
            <a:r>
              <a:rPr lang="en-US"/>
              <a:t>Provide a convenient environment for program development and execution</a:t>
            </a:r>
          </a:p>
          <a:p>
            <a:pPr lvl="1">
              <a:lnSpc>
                <a:spcPct val="90000"/>
              </a:lnSpc>
            </a:pPr>
            <a:r>
              <a:rPr lang="en-US"/>
              <a:t>Some of them are simply user interfaces to system calls; others are considerably more complex</a:t>
            </a:r>
          </a:p>
          <a:p>
            <a:pPr lvl="1">
              <a:lnSpc>
                <a:spcPct val="90000"/>
              </a:lnSpc>
            </a:pPr>
            <a:endParaRPr lang="en-US" sz="800"/>
          </a:p>
          <a:p>
            <a:pPr>
              <a:lnSpc>
                <a:spcPct val="90000"/>
              </a:lnSpc>
            </a:pPr>
            <a:r>
              <a:rPr lang="en-US" b="1"/>
              <a:t>File management </a:t>
            </a:r>
            <a:r>
              <a:rPr lang="en-US"/>
              <a:t>- Create, delete, copy, rename, print, dump, list, and generally manipulate files and directories</a:t>
            </a:r>
          </a:p>
          <a:p>
            <a:pPr>
              <a:lnSpc>
                <a:spcPct val="90000"/>
              </a:lnSpc>
            </a:pPr>
            <a:endParaRPr lang="en-US" sz="800"/>
          </a:p>
          <a:p>
            <a:pPr>
              <a:lnSpc>
                <a:spcPct val="90000"/>
              </a:lnSpc>
            </a:pPr>
            <a:r>
              <a:rPr lang="en-US" b="1"/>
              <a:t>Status information</a:t>
            </a:r>
          </a:p>
          <a:p>
            <a:pPr lvl="1">
              <a:lnSpc>
                <a:spcPct val="90000"/>
              </a:lnSpc>
            </a:pPr>
            <a:r>
              <a:rPr lang="en-US"/>
              <a:t>Some ask the system for info - date, time, amount of available memory, disk space, number of users</a:t>
            </a:r>
          </a:p>
          <a:p>
            <a:pPr lvl="1">
              <a:lnSpc>
                <a:spcPct val="90000"/>
              </a:lnSpc>
            </a:pPr>
            <a:r>
              <a:rPr lang="en-US"/>
              <a:t>Others provide detailed performance, logging, and debugging information</a:t>
            </a:r>
          </a:p>
          <a:p>
            <a:pPr lvl="1">
              <a:lnSpc>
                <a:spcPct val="90000"/>
              </a:lnSpc>
            </a:pPr>
            <a:r>
              <a:rPr lang="en-US"/>
              <a:t>Typically, these programs format and print the output to the terminal or other output devices</a:t>
            </a:r>
          </a:p>
          <a:p>
            <a:pPr lvl="1">
              <a:lnSpc>
                <a:spcPct val="90000"/>
              </a:lnSpc>
            </a:pPr>
            <a:r>
              <a:rPr lang="en-US"/>
              <a:t>Some systems implement  a </a:t>
            </a:r>
            <a:r>
              <a:rPr lang="en-US" b="1">
                <a:solidFill>
                  <a:srgbClr val="3366FF"/>
                </a:solidFill>
              </a:rPr>
              <a:t>registry</a:t>
            </a:r>
            <a:r>
              <a:rPr lang="en-US"/>
              <a:t> - used to store and retrieve configuration information</a:t>
            </a:r>
          </a:p>
          <a:p>
            <a:pPr>
              <a:lnSpc>
                <a:spcPct val="90000"/>
              </a:lnSpc>
              <a:buFont typeface="Monotype Sorts" pitchFamily="-84" charset="2"/>
              <a:buNone/>
            </a:pP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19175" y="198438"/>
            <a:ext cx="7667625" cy="576262"/>
          </a:xfrm>
        </p:spPr>
        <p:txBody>
          <a:bodyPr>
            <a:normAutofit fontScale="90000"/>
          </a:bodyPr>
          <a:lstStyle/>
          <a:p>
            <a:pPr eaLnBrk="1" hangingPunct="1"/>
            <a:r>
              <a:rPr lang="en-US"/>
              <a:t>System Programs (Cont.)</a:t>
            </a:r>
          </a:p>
        </p:txBody>
      </p:sp>
      <p:sp>
        <p:nvSpPr>
          <p:cNvPr id="32771" name="Rectangle 3"/>
          <p:cNvSpPr>
            <a:spLocks noGrp="1" noChangeArrowheads="1"/>
          </p:cNvSpPr>
          <p:nvPr>
            <p:ph type="body" idx="1"/>
          </p:nvPr>
        </p:nvSpPr>
        <p:spPr>
          <a:xfrm>
            <a:off x="854075" y="1122363"/>
            <a:ext cx="7138988" cy="5187950"/>
          </a:xfrm>
        </p:spPr>
        <p:txBody>
          <a:bodyPr>
            <a:normAutofit fontScale="77500" lnSpcReduction="20000"/>
          </a:bodyPr>
          <a:lstStyle/>
          <a:p>
            <a:pPr>
              <a:lnSpc>
                <a:spcPct val="90000"/>
              </a:lnSpc>
            </a:pPr>
            <a:r>
              <a:rPr lang="en-US" b="1" dirty="0"/>
              <a:t>File modification</a:t>
            </a:r>
          </a:p>
          <a:p>
            <a:pPr lvl="1">
              <a:lnSpc>
                <a:spcPct val="90000"/>
              </a:lnSpc>
            </a:pPr>
            <a:r>
              <a:rPr lang="en-US" dirty="0"/>
              <a:t>Text editors to create and modify files</a:t>
            </a:r>
          </a:p>
          <a:p>
            <a:pPr lvl="1">
              <a:lnSpc>
                <a:spcPct val="90000"/>
              </a:lnSpc>
            </a:pPr>
            <a:r>
              <a:rPr lang="en-US" dirty="0"/>
              <a:t>Special commands to search contents of files or perform transformations of the text</a:t>
            </a:r>
            <a:endParaRPr lang="en-US" sz="800" dirty="0"/>
          </a:p>
          <a:p>
            <a:pPr>
              <a:lnSpc>
                <a:spcPct val="90000"/>
              </a:lnSpc>
            </a:pPr>
            <a:r>
              <a:rPr lang="en-US" b="1" dirty="0"/>
              <a:t>Programming-language support </a:t>
            </a:r>
            <a:r>
              <a:rPr lang="en-US" dirty="0"/>
              <a:t>- Compilers, assemblers, debuggers and interpreters sometimes provided</a:t>
            </a:r>
            <a:endParaRPr lang="en-US" sz="800" dirty="0"/>
          </a:p>
          <a:p>
            <a:pPr>
              <a:lnSpc>
                <a:spcPct val="90000"/>
              </a:lnSpc>
            </a:pPr>
            <a:r>
              <a:rPr lang="en-US" b="1" dirty="0"/>
              <a:t>Program loading and execution</a:t>
            </a:r>
            <a:r>
              <a:rPr lang="en-US" dirty="0"/>
              <a:t>- Absolute loaders, </a:t>
            </a:r>
            <a:r>
              <a:rPr lang="en-US" dirty="0" err="1"/>
              <a:t>relocatable</a:t>
            </a:r>
            <a:r>
              <a:rPr lang="en-US" dirty="0"/>
              <a:t> loaders, linkage editors, and overlay-loaders, debugging systems for higher-level and machine language</a:t>
            </a:r>
            <a:endParaRPr lang="en-US" sz="800" dirty="0"/>
          </a:p>
          <a:p>
            <a:pPr>
              <a:lnSpc>
                <a:spcPct val="90000"/>
              </a:lnSpc>
            </a:pPr>
            <a:r>
              <a:rPr lang="en-US" b="1" dirty="0"/>
              <a:t>Communications</a:t>
            </a:r>
            <a:r>
              <a:rPr lang="en-US" dirty="0"/>
              <a:t> - Provide the mechanism for creating virtual connections among processes, users, and computer systems</a:t>
            </a:r>
          </a:p>
          <a:p>
            <a:pPr lvl="1">
              <a:lnSpc>
                <a:spcPct val="90000"/>
              </a:lnSpc>
            </a:pPr>
            <a:r>
              <a:rPr lang="en-US" dirty="0"/>
              <a:t>Allow users to send messages to one another</a:t>
            </a:r>
            <a:r>
              <a:rPr lang="ja-JP" altLang="en-US"/>
              <a:t>’</a:t>
            </a:r>
            <a:r>
              <a:rPr lang="en-US" altLang="ja-JP" dirty="0"/>
              <a:t>s screens, browse web pages, send electronic-mail messages, log in remotely, transfer files from one machine to another</a:t>
            </a:r>
          </a:p>
          <a:p>
            <a:pPr>
              <a:lnSpc>
                <a:spcPct val="90000"/>
              </a:lnSpc>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19175" y="198438"/>
            <a:ext cx="7667625" cy="576262"/>
          </a:xfrm>
        </p:spPr>
        <p:txBody>
          <a:bodyPr>
            <a:normAutofit fontScale="90000"/>
          </a:bodyPr>
          <a:lstStyle/>
          <a:p>
            <a:pPr eaLnBrk="1" hangingPunct="1"/>
            <a:r>
              <a:rPr lang="en-US"/>
              <a:t>System Programs (Cont.)</a:t>
            </a:r>
          </a:p>
        </p:txBody>
      </p:sp>
      <p:sp>
        <p:nvSpPr>
          <p:cNvPr id="33795" name="Rectangle 3"/>
          <p:cNvSpPr>
            <a:spLocks noGrp="1" noChangeArrowheads="1"/>
          </p:cNvSpPr>
          <p:nvPr>
            <p:ph type="body" idx="1"/>
          </p:nvPr>
        </p:nvSpPr>
        <p:spPr>
          <a:xfrm>
            <a:off x="806450" y="1108075"/>
            <a:ext cx="7675563" cy="5187950"/>
          </a:xfrm>
        </p:spPr>
        <p:txBody>
          <a:bodyPr>
            <a:normAutofit fontScale="92500" lnSpcReduction="20000"/>
          </a:bodyPr>
          <a:lstStyle/>
          <a:p>
            <a:pPr>
              <a:lnSpc>
                <a:spcPct val="90000"/>
              </a:lnSpc>
            </a:pPr>
            <a:r>
              <a:rPr lang="en-US" b="1" dirty="0"/>
              <a:t>Background Services</a:t>
            </a:r>
          </a:p>
          <a:p>
            <a:pPr lvl="1">
              <a:lnSpc>
                <a:spcPct val="90000"/>
              </a:lnSpc>
            </a:pPr>
            <a:r>
              <a:rPr lang="en-US" dirty="0"/>
              <a:t>Launch at boot time</a:t>
            </a:r>
          </a:p>
          <a:p>
            <a:pPr lvl="2">
              <a:lnSpc>
                <a:spcPct val="90000"/>
              </a:lnSpc>
            </a:pPr>
            <a:r>
              <a:rPr lang="en-US" dirty="0"/>
              <a:t>Some for system startup, then terminate</a:t>
            </a:r>
          </a:p>
          <a:p>
            <a:pPr lvl="2">
              <a:lnSpc>
                <a:spcPct val="90000"/>
              </a:lnSpc>
            </a:pPr>
            <a:r>
              <a:rPr lang="en-US" dirty="0"/>
              <a:t>Some from system boot to shutdown</a:t>
            </a:r>
          </a:p>
          <a:p>
            <a:pPr lvl="1">
              <a:lnSpc>
                <a:spcPct val="90000"/>
              </a:lnSpc>
            </a:pPr>
            <a:r>
              <a:rPr lang="en-US" dirty="0"/>
              <a:t>Provide facilities like disk checking, process scheduling, error logging, printing</a:t>
            </a:r>
          </a:p>
          <a:p>
            <a:pPr lvl="1">
              <a:lnSpc>
                <a:spcPct val="90000"/>
              </a:lnSpc>
            </a:pPr>
            <a:r>
              <a:rPr lang="en-US" dirty="0"/>
              <a:t>Run in user context not kernel context</a:t>
            </a:r>
          </a:p>
          <a:p>
            <a:pPr lvl="1">
              <a:lnSpc>
                <a:spcPct val="90000"/>
              </a:lnSpc>
            </a:pPr>
            <a:r>
              <a:rPr lang="en-US" dirty="0"/>
              <a:t>Known as </a:t>
            </a:r>
            <a:r>
              <a:rPr lang="en-US" b="1" dirty="0">
                <a:solidFill>
                  <a:srgbClr val="3366FF"/>
                </a:solidFill>
              </a:rPr>
              <a:t>services</a:t>
            </a:r>
            <a:r>
              <a:rPr lang="en-US" dirty="0"/>
              <a:t>, </a:t>
            </a:r>
            <a:r>
              <a:rPr lang="en-US" b="1" dirty="0">
                <a:solidFill>
                  <a:srgbClr val="3366FF"/>
                </a:solidFill>
              </a:rPr>
              <a:t>subsystems</a:t>
            </a:r>
            <a:r>
              <a:rPr lang="en-US" dirty="0"/>
              <a:t>, </a:t>
            </a:r>
            <a:r>
              <a:rPr lang="en-US" b="1" dirty="0">
                <a:solidFill>
                  <a:srgbClr val="3366FF"/>
                </a:solidFill>
              </a:rPr>
              <a:t>daemons</a:t>
            </a:r>
            <a:r>
              <a:rPr lang="en-US" dirty="0"/>
              <a:t> </a:t>
            </a:r>
            <a:endParaRPr lang="en-US" b="1" dirty="0"/>
          </a:p>
          <a:p>
            <a:pPr lvl="1">
              <a:lnSpc>
                <a:spcPct val="90000"/>
              </a:lnSpc>
              <a:buFont typeface="Monotype Sorts" pitchFamily="-84" charset="2"/>
              <a:buNone/>
            </a:pPr>
            <a:endParaRPr lang="en-US" sz="800" dirty="0"/>
          </a:p>
          <a:p>
            <a:pPr>
              <a:lnSpc>
                <a:spcPct val="90000"/>
              </a:lnSpc>
            </a:pPr>
            <a:r>
              <a:rPr lang="en-US" b="1" dirty="0"/>
              <a:t>Application programs</a:t>
            </a:r>
          </a:p>
          <a:p>
            <a:pPr lvl="1">
              <a:lnSpc>
                <a:spcPct val="90000"/>
              </a:lnSpc>
            </a:pPr>
            <a:r>
              <a:rPr lang="en-US" dirty="0"/>
              <a:t>Don</a:t>
            </a:r>
            <a:r>
              <a:rPr lang="en-US" altLang="en-US" dirty="0"/>
              <a:t>’</a:t>
            </a:r>
            <a:r>
              <a:rPr lang="en-US" dirty="0"/>
              <a:t>t pertain to system</a:t>
            </a:r>
          </a:p>
          <a:p>
            <a:pPr lvl="1">
              <a:lnSpc>
                <a:spcPct val="90000"/>
              </a:lnSpc>
            </a:pPr>
            <a:r>
              <a:rPr lang="en-US" dirty="0"/>
              <a:t>Run by users</a:t>
            </a:r>
          </a:p>
          <a:p>
            <a:pPr lvl="1">
              <a:lnSpc>
                <a:spcPct val="90000"/>
              </a:lnSpc>
            </a:pPr>
            <a:r>
              <a:rPr lang="en-US" dirty="0"/>
              <a:t>Not typically considered part of OS</a:t>
            </a:r>
          </a:p>
          <a:p>
            <a:pPr lvl="1">
              <a:lnSpc>
                <a:spcPct val="90000"/>
              </a:lnSpc>
            </a:pPr>
            <a:r>
              <a:rPr lang="en-US" dirty="0"/>
              <a:t>Launched by command line, mouse click, finger poke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a:xfrm>
            <a:off x="1079500" y="185738"/>
            <a:ext cx="7712075" cy="576262"/>
          </a:xfrm>
        </p:spPr>
        <p:txBody>
          <a:bodyPr/>
          <a:lstStyle/>
          <a:p>
            <a:pPr eaLnBrk="1" hangingPunct="1"/>
            <a:r>
              <a:rPr lang="en-US" sz="2400" dirty="0"/>
              <a:t>Operating System Design and Implementation</a:t>
            </a:r>
          </a:p>
        </p:txBody>
      </p:sp>
      <p:sp>
        <p:nvSpPr>
          <p:cNvPr id="34819" name="Rectangle 1027"/>
          <p:cNvSpPr>
            <a:spLocks noGrp="1" noChangeArrowheads="1"/>
          </p:cNvSpPr>
          <p:nvPr>
            <p:ph idx="1"/>
          </p:nvPr>
        </p:nvSpPr>
        <p:spPr>
          <a:xfrm>
            <a:off x="838200" y="1108075"/>
            <a:ext cx="7375525" cy="5006975"/>
          </a:xfrm>
        </p:spPr>
        <p:txBody>
          <a:bodyPr>
            <a:normAutofit fontScale="77500" lnSpcReduction="20000"/>
          </a:bodyPr>
          <a:lstStyle/>
          <a:p>
            <a:r>
              <a:rPr lang="en-US"/>
              <a:t>Design and Implementation of OS not </a:t>
            </a:r>
            <a:r>
              <a:rPr lang="ja-JP" altLang="en-US"/>
              <a:t>“</a:t>
            </a:r>
            <a:r>
              <a:rPr lang="en-US" altLang="ja-JP"/>
              <a:t>solvable</a:t>
            </a:r>
            <a:r>
              <a:rPr lang="ja-JP" altLang="en-US"/>
              <a:t>”</a:t>
            </a:r>
            <a:r>
              <a:rPr lang="en-US" altLang="ja-JP"/>
              <a:t>, but some approaches have proven successful</a:t>
            </a:r>
          </a:p>
          <a:p>
            <a:endParaRPr lang="en-US" sz="800"/>
          </a:p>
          <a:p>
            <a:r>
              <a:rPr lang="en-US"/>
              <a:t>Internal structure of different Operating Systems  can vary widely</a:t>
            </a:r>
          </a:p>
          <a:p>
            <a:endParaRPr lang="en-US" sz="800"/>
          </a:p>
          <a:p>
            <a:r>
              <a:rPr lang="en-US"/>
              <a:t>Start the design by defining goals and specifications </a:t>
            </a:r>
          </a:p>
          <a:p>
            <a:endParaRPr lang="en-US" sz="800"/>
          </a:p>
          <a:p>
            <a:r>
              <a:rPr lang="en-US"/>
              <a:t>Affected by choice of hardware, type of system</a:t>
            </a:r>
          </a:p>
          <a:p>
            <a:endParaRPr lang="en-US" sz="800"/>
          </a:p>
          <a:p>
            <a:r>
              <a:rPr lang="en-US" b="1">
                <a:solidFill>
                  <a:srgbClr val="3366FF"/>
                </a:solidFill>
              </a:rPr>
              <a:t>User </a:t>
            </a:r>
            <a:r>
              <a:rPr lang="en-US"/>
              <a:t>goals and </a:t>
            </a:r>
            <a:r>
              <a:rPr lang="en-US" b="1">
                <a:solidFill>
                  <a:srgbClr val="3366FF"/>
                </a:solidFill>
              </a:rPr>
              <a:t>System </a:t>
            </a:r>
            <a:r>
              <a:rPr lang="en-US"/>
              <a:t>goals</a:t>
            </a:r>
          </a:p>
          <a:p>
            <a:pPr lvl="1"/>
            <a:r>
              <a:rPr lang="en-US"/>
              <a:t>User goals – operating system should be convenient to use, easy to learn, reliable, safe, and fast</a:t>
            </a:r>
          </a:p>
          <a:p>
            <a:pPr lvl="1"/>
            <a:r>
              <a:rPr lang="en-US"/>
              <a:t>System goals – operating system should be easy to design, implement, and maintain, as well as flexible, reliable, error-free, and efficient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069975" y="106363"/>
            <a:ext cx="8229600" cy="576262"/>
          </a:xfrm>
        </p:spPr>
        <p:txBody>
          <a:bodyPr/>
          <a:lstStyle/>
          <a:p>
            <a:pPr eaLnBrk="1" hangingPunct="1"/>
            <a:r>
              <a:rPr lang="en-US" sz="2400"/>
              <a:t>Operating System Design and Implementation (Cont.)</a:t>
            </a:r>
          </a:p>
        </p:txBody>
      </p:sp>
      <p:sp>
        <p:nvSpPr>
          <p:cNvPr id="35843" name="Rectangle 3"/>
          <p:cNvSpPr>
            <a:spLocks noGrp="1" noChangeArrowheads="1"/>
          </p:cNvSpPr>
          <p:nvPr>
            <p:ph type="body" idx="1"/>
          </p:nvPr>
        </p:nvSpPr>
        <p:spPr>
          <a:xfrm>
            <a:off x="917575" y="1076325"/>
            <a:ext cx="6965950" cy="4530725"/>
          </a:xfrm>
        </p:spPr>
        <p:txBody>
          <a:bodyPr>
            <a:normAutofit fontScale="85000" lnSpcReduction="10000"/>
          </a:bodyPr>
          <a:lstStyle/>
          <a:p>
            <a:r>
              <a:rPr lang="en-US"/>
              <a:t>Important principle to separate</a:t>
            </a:r>
          </a:p>
          <a:p>
            <a:pPr>
              <a:buFont typeface="Monotype Sorts" pitchFamily="-84" charset="2"/>
              <a:buNone/>
            </a:pPr>
            <a:r>
              <a:rPr lang="en-US" b="1"/>
              <a:t>	</a:t>
            </a:r>
            <a:r>
              <a:rPr lang="en-US" b="1">
                <a:solidFill>
                  <a:srgbClr val="3366FF"/>
                </a:solidFill>
              </a:rPr>
              <a:t>Policy</a:t>
            </a:r>
            <a:r>
              <a:rPr lang="en-US" b="1"/>
              <a:t>:   </a:t>
            </a:r>
            <a:r>
              <a:rPr lang="en-US" b="1" i="1"/>
              <a:t>What</a:t>
            </a:r>
            <a:r>
              <a:rPr lang="en-US"/>
              <a:t> will be done?</a:t>
            </a:r>
            <a:r>
              <a:rPr lang="en-US" b="1"/>
              <a:t> </a:t>
            </a:r>
            <a:br>
              <a:rPr lang="en-US" b="1"/>
            </a:br>
            <a:r>
              <a:rPr lang="en-US" b="1">
                <a:solidFill>
                  <a:srgbClr val="3366FF"/>
                </a:solidFill>
              </a:rPr>
              <a:t>Mechanism</a:t>
            </a:r>
            <a:r>
              <a:rPr lang="en-US" b="1"/>
              <a:t>:  </a:t>
            </a:r>
            <a:r>
              <a:rPr lang="en-US" b="1" i="1"/>
              <a:t>How</a:t>
            </a:r>
            <a:r>
              <a:rPr lang="en-US"/>
              <a:t> to do it?</a:t>
            </a:r>
          </a:p>
          <a:p>
            <a:r>
              <a:rPr lang="en-US"/>
              <a:t>Mechanisms determine how to do something, policies decide what will be done</a:t>
            </a:r>
          </a:p>
          <a:p>
            <a:r>
              <a:rPr lang="en-US"/>
              <a:t>The separation of policy from mechanism is a very important principle, it allows maximum flexibility if policy decisions are to be changed later (example – timer)</a:t>
            </a:r>
          </a:p>
          <a:p>
            <a:r>
              <a:rPr lang="en-US"/>
              <a:t>Specifying and designing an OS is highly creative task of </a:t>
            </a:r>
            <a:r>
              <a:rPr lang="en-US" b="1">
                <a:solidFill>
                  <a:srgbClr val="3366FF"/>
                </a:solidFill>
              </a:rPr>
              <a:t>software engineering</a:t>
            </a:r>
          </a:p>
          <a:p>
            <a:pPr>
              <a:buFont typeface="Monotype Sorts" pitchFamily="-84" charset="2"/>
              <a:buNone/>
            </a:pPr>
            <a:endParaRPr lang="en-US"/>
          </a:p>
          <a:p>
            <a:pPr>
              <a:buFont typeface="Monotype Sorts" pitchFamily="-84" charset="2"/>
              <a:buNone/>
            </a:pP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198438"/>
            <a:ext cx="8229600" cy="576262"/>
          </a:xfrm>
        </p:spPr>
        <p:txBody>
          <a:bodyPr>
            <a:normAutofit fontScale="90000"/>
          </a:bodyPr>
          <a:lstStyle/>
          <a:p>
            <a:pPr eaLnBrk="1" hangingPunct="1"/>
            <a:r>
              <a:rPr lang="en-US"/>
              <a:t>Layered Approach</a:t>
            </a:r>
          </a:p>
        </p:txBody>
      </p:sp>
      <p:sp>
        <p:nvSpPr>
          <p:cNvPr id="41987" name="Rectangle 3"/>
          <p:cNvSpPr>
            <a:spLocks noGrp="1" noChangeArrowheads="1"/>
          </p:cNvSpPr>
          <p:nvPr>
            <p:ph type="body" idx="1"/>
          </p:nvPr>
        </p:nvSpPr>
        <p:spPr>
          <a:xfrm>
            <a:off x="806450" y="1233488"/>
            <a:ext cx="3749675" cy="4530725"/>
          </a:xfrm>
        </p:spPr>
        <p:txBody>
          <a:bodyPr>
            <a:normAutofit fontScale="77500" lnSpcReduction="20000"/>
          </a:bodyPr>
          <a:lstStyle/>
          <a:p>
            <a:r>
              <a:rPr lang="en-US"/>
              <a:t>The operating system is divided into a number of layers (levels), each built on top of lower layers.  The bottom layer (layer 0), is the hardware; the highest (layer N) is the user interface.</a:t>
            </a:r>
          </a:p>
          <a:p>
            <a:r>
              <a:rPr lang="en-US"/>
              <a:t>With modularity, layers are selected such that each uses functions (operations) and services of only lower-level layers</a:t>
            </a:r>
          </a:p>
        </p:txBody>
      </p:sp>
      <p:pic>
        <p:nvPicPr>
          <p:cNvPr id="41988" name="Picture 5"/>
          <p:cNvPicPr>
            <a:picLocks noChangeAspect="1" noChangeArrowheads="1"/>
          </p:cNvPicPr>
          <p:nvPr/>
        </p:nvPicPr>
        <p:blipFill>
          <a:blip r:embed="rId3"/>
          <a:srcRect/>
          <a:stretch>
            <a:fillRect/>
          </a:stretch>
        </p:blipFill>
        <p:spPr bwMode="auto">
          <a:xfrm>
            <a:off x="5013325" y="1393825"/>
            <a:ext cx="3629025" cy="3609975"/>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1090613" y="198438"/>
            <a:ext cx="7596187" cy="576262"/>
          </a:xfrm>
        </p:spPr>
        <p:txBody>
          <a:bodyPr>
            <a:normAutofit fontScale="90000"/>
          </a:bodyPr>
          <a:lstStyle/>
          <a:p>
            <a:pPr eaLnBrk="1" hangingPunct="1"/>
            <a:r>
              <a:rPr lang="en-US"/>
              <a:t>Operating-System Debugging</a:t>
            </a:r>
          </a:p>
        </p:txBody>
      </p:sp>
      <p:sp>
        <p:nvSpPr>
          <p:cNvPr id="52227" name="Content Placeholder 2"/>
          <p:cNvSpPr>
            <a:spLocks noGrp="1"/>
          </p:cNvSpPr>
          <p:nvPr>
            <p:ph idx="1"/>
          </p:nvPr>
        </p:nvSpPr>
        <p:spPr>
          <a:xfrm>
            <a:off x="806450" y="1233488"/>
            <a:ext cx="7753350" cy="4910137"/>
          </a:xfrm>
        </p:spPr>
        <p:txBody>
          <a:bodyPr>
            <a:normAutofit fontScale="70000" lnSpcReduction="20000"/>
          </a:bodyPr>
          <a:lstStyle/>
          <a:p>
            <a:r>
              <a:rPr lang="en-US" b="1">
                <a:solidFill>
                  <a:srgbClr val="3366FF"/>
                </a:solidFill>
              </a:rPr>
              <a:t>Debugging</a:t>
            </a:r>
            <a:r>
              <a:rPr lang="en-US">
                <a:solidFill>
                  <a:srgbClr val="3366FF"/>
                </a:solidFill>
              </a:rPr>
              <a:t> </a:t>
            </a:r>
            <a:r>
              <a:rPr lang="en-US"/>
              <a:t>is finding and fixing errors, or </a:t>
            </a:r>
            <a:r>
              <a:rPr lang="en-US" b="1">
                <a:solidFill>
                  <a:srgbClr val="3366FF"/>
                </a:solidFill>
              </a:rPr>
              <a:t>bugs</a:t>
            </a:r>
          </a:p>
          <a:p>
            <a:r>
              <a:rPr lang="en-US"/>
              <a:t>OS generate </a:t>
            </a:r>
            <a:r>
              <a:rPr lang="en-US" b="1">
                <a:solidFill>
                  <a:srgbClr val="3366FF"/>
                </a:solidFill>
              </a:rPr>
              <a:t>log files</a:t>
            </a:r>
            <a:r>
              <a:rPr lang="en-US">
                <a:solidFill>
                  <a:srgbClr val="3366FF"/>
                </a:solidFill>
              </a:rPr>
              <a:t> </a:t>
            </a:r>
            <a:r>
              <a:rPr lang="en-US">
                <a:solidFill>
                  <a:srgbClr val="000000"/>
                </a:solidFill>
              </a:rPr>
              <a:t>containing error information</a:t>
            </a:r>
          </a:p>
          <a:p>
            <a:r>
              <a:rPr lang="en-US">
                <a:solidFill>
                  <a:srgbClr val="000000"/>
                </a:solidFill>
              </a:rPr>
              <a:t>Failure of an application can generate </a:t>
            </a:r>
            <a:r>
              <a:rPr lang="en-US" b="1">
                <a:solidFill>
                  <a:srgbClr val="3366FF"/>
                </a:solidFill>
              </a:rPr>
              <a:t>core dump</a:t>
            </a:r>
            <a:r>
              <a:rPr lang="en-US">
                <a:solidFill>
                  <a:srgbClr val="3366FF"/>
                </a:solidFill>
              </a:rPr>
              <a:t> </a:t>
            </a:r>
            <a:r>
              <a:rPr lang="en-US">
                <a:solidFill>
                  <a:srgbClr val="000000"/>
                </a:solidFill>
              </a:rPr>
              <a:t>file capturing memory of the process</a:t>
            </a:r>
          </a:p>
          <a:p>
            <a:r>
              <a:rPr lang="en-US">
                <a:solidFill>
                  <a:srgbClr val="000000"/>
                </a:solidFill>
              </a:rPr>
              <a:t>Operating system failure can generate </a:t>
            </a:r>
            <a:r>
              <a:rPr lang="en-US" b="1">
                <a:solidFill>
                  <a:srgbClr val="3366FF"/>
                </a:solidFill>
              </a:rPr>
              <a:t>crash dump</a:t>
            </a:r>
            <a:r>
              <a:rPr lang="en-US">
                <a:solidFill>
                  <a:srgbClr val="3366FF"/>
                </a:solidFill>
              </a:rPr>
              <a:t> </a:t>
            </a:r>
            <a:r>
              <a:rPr lang="en-US">
                <a:solidFill>
                  <a:srgbClr val="000000"/>
                </a:solidFill>
              </a:rPr>
              <a:t>file containing kernel memory</a:t>
            </a:r>
          </a:p>
          <a:p>
            <a:r>
              <a:rPr lang="en-US">
                <a:solidFill>
                  <a:srgbClr val="000000"/>
                </a:solidFill>
              </a:rPr>
              <a:t>Beyond crashes, performance tuning can optimize system performance</a:t>
            </a:r>
          </a:p>
          <a:p>
            <a:pPr lvl="1"/>
            <a:r>
              <a:rPr lang="en-US">
                <a:solidFill>
                  <a:srgbClr val="000000"/>
                </a:solidFill>
              </a:rPr>
              <a:t>Sometimes using </a:t>
            </a:r>
            <a:r>
              <a:rPr lang="en-US" b="1" i="1">
                <a:solidFill>
                  <a:srgbClr val="000000"/>
                </a:solidFill>
              </a:rPr>
              <a:t>trace listings</a:t>
            </a:r>
            <a:r>
              <a:rPr lang="en-US">
                <a:solidFill>
                  <a:srgbClr val="000000"/>
                </a:solidFill>
              </a:rPr>
              <a:t> of activities, recorded for analysis</a:t>
            </a:r>
          </a:p>
          <a:p>
            <a:pPr lvl="1"/>
            <a:r>
              <a:rPr lang="en-US" b="1">
                <a:solidFill>
                  <a:srgbClr val="3366FF"/>
                </a:solidFill>
              </a:rPr>
              <a:t>Profiling</a:t>
            </a:r>
            <a:r>
              <a:rPr lang="en-US">
                <a:solidFill>
                  <a:srgbClr val="000000"/>
                </a:solidFill>
              </a:rPr>
              <a:t> is periodic sampling of instruction pointer to look for statistical trends</a:t>
            </a:r>
          </a:p>
          <a:p>
            <a:pPr>
              <a:buFont typeface="Monotype Sorts" pitchFamily="-84" charset="2"/>
              <a:buNone/>
            </a:pPr>
            <a:r>
              <a:rPr lang="en-US">
                <a:solidFill>
                  <a:srgbClr val="000000"/>
                </a:solidFill>
              </a:rPr>
              <a:t>Kernighan</a:t>
            </a:r>
            <a:r>
              <a:rPr lang="ja-JP" altLang="en-US">
                <a:solidFill>
                  <a:srgbClr val="000000"/>
                </a:solidFill>
              </a:rPr>
              <a:t>’</a:t>
            </a:r>
            <a:r>
              <a:rPr lang="en-US" altLang="ja-JP">
                <a:solidFill>
                  <a:srgbClr val="000000"/>
                </a:solidFill>
              </a:rPr>
              <a:t>s Law: </a:t>
            </a:r>
            <a:r>
              <a:rPr lang="ja-JP" altLang="en-US"/>
              <a:t>“</a:t>
            </a:r>
            <a:r>
              <a:rPr lang="en-US" altLang="ja-JP"/>
              <a:t>Debugging is twice as hard as writing the code in the first place. Therefore, if you write the code as cleverly as possible, you are, by definition, not smart enough to debug it.</a:t>
            </a:r>
            <a:r>
              <a:rPr lang="ja-JP" altLang="en-US"/>
              <a:t>”</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090613" y="136525"/>
            <a:ext cx="7596187" cy="576263"/>
          </a:xfrm>
        </p:spPr>
        <p:txBody>
          <a:bodyPr>
            <a:normAutofit fontScale="90000"/>
          </a:bodyPr>
          <a:lstStyle/>
          <a:p>
            <a:pPr eaLnBrk="1" hangingPunct="1"/>
            <a:r>
              <a:rPr lang="en-US"/>
              <a:t>Performance Tuning</a:t>
            </a:r>
          </a:p>
        </p:txBody>
      </p:sp>
      <p:sp>
        <p:nvSpPr>
          <p:cNvPr id="53251" name="Content Placeholder 2"/>
          <p:cNvSpPr>
            <a:spLocks noGrp="1"/>
          </p:cNvSpPr>
          <p:nvPr>
            <p:ph idx="1"/>
          </p:nvPr>
        </p:nvSpPr>
        <p:spPr>
          <a:xfrm>
            <a:off x="806450" y="1233488"/>
            <a:ext cx="3395663" cy="4910137"/>
          </a:xfrm>
        </p:spPr>
        <p:txBody>
          <a:bodyPr>
            <a:normAutofit fontScale="85000" lnSpcReduction="20000"/>
          </a:bodyPr>
          <a:lstStyle/>
          <a:p>
            <a:r>
              <a:rPr lang="en-US"/>
              <a:t>Improve performance by removing bottlenecks</a:t>
            </a:r>
          </a:p>
          <a:p>
            <a:r>
              <a:rPr lang="en-US"/>
              <a:t>OS must provide means of computing and displaying measures of system behavior</a:t>
            </a:r>
            <a:endParaRPr lang="en-US">
              <a:solidFill>
                <a:srgbClr val="000000"/>
              </a:solidFill>
            </a:endParaRPr>
          </a:p>
          <a:p>
            <a:r>
              <a:rPr lang="en-US">
                <a:solidFill>
                  <a:srgbClr val="000000"/>
                </a:solidFill>
              </a:rPr>
              <a:t>For example, </a:t>
            </a:r>
            <a:r>
              <a:rPr lang="en-US" altLang="en-US">
                <a:solidFill>
                  <a:srgbClr val="000000"/>
                </a:solidFill>
              </a:rPr>
              <a:t>“</a:t>
            </a:r>
            <a:r>
              <a:rPr lang="en-US">
                <a:solidFill>
                  <a:srgbClr val="000000"/>
                </a:solidFill>
              </a:rPr>
              <a:t>top</a:t>
            </a:r>
            <a:r>
              <a:rPr lang="en-US" altLang="en-US">
                <a:solidFill>
                  <a:srgbClr val="000000"/>
                </a:solidFill>
              </a:rPr>
              <a:t>”</a:t>
            </a:r>
            <a:r>
              <a:rPr lang="en-US">
                <a:solidFill>
                  <a:srgbClr val="000000"/>
                </a:solidFill>
              </a:rPr>
              <a:t> program or Windows Task Manager</a:t>
            </a:r>
            <a:endParaRPr lang="en-US"/>
          </a:p>
        </p:txBody>
      </p:sp>
      <p:pic>
        <p:nvPicPr>
          <p:cNvPr id="53252" name="Picture 1" descr="2_19.pdf"/>
          <p:cNvPicPr>
            <a:picLocks noChangeAspect="1"/>
          </p:cNvPicPr>
          <p:nvPr/>
        </p:nvPicPr>
        <p:blipFill>
          <a:blip r:embed="rId3"/>
          <a:srcRect/>
          <a:stretch>
            <a:fillRect/>
          </a:stretch>
        </p:blipFill>
        <p:spPr bwMode="auto">
          <a:xfrm>
            <a:off x="4818063" y="1273175"/>
            <a:ext cx="3732212" cy="42576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1033463" y="198438"/>
            <a:ext cx="8024812" cy="576262"/>
          </a:xfrm>
        </p:spPr>
        <p:txBody>
          <a:bodyPr>
            <a:normAutofit fontScale="90000"/>
          </a:bodyPr>
          <a:lstStyle/>
          <a:p>
            <a:pPr eaLnBrk="1" hangingPunct="1"/>
            <a:r>
              <a:rPr lang="en-US"/>
              <a:t>Operating System Definition (Cont.)</a:t>
            </a:r>
          </a:p>
        </p:txBody>
      </p:sp>
      <p:sp>
        <p:nvSpPr>
          <p:cNvPr id="11267" name="Rectangle 3"/>
          <p:cNvSpPr>
            <a:spLocks noGrp="1" noChangeArrowheads="1"/>
          </p:cNvSpPr>
          <p:nvPr>
            <p:ph type="body" idx="4294967295"/>
          </p:nvPr>
        </p:nvSpPr>
        <p:spPr>
          <a:xfrm>
            <a:off x="893763" y="1247775"/>
            <a:ext cx="6808787" cy="4545013"/>
          </a:xfrm>
        </p:spPr>
        <p:txBody>
          <a:bodyPr>
            <a:normAutofit/>
          </a:bodyPr>
          <a:lstStyle/>
          <a:p>
            <a:r>
              <a:rPr lang="ja-JP" altLang="en-US" dirty="0"/>
              <a:t>“</a:t>
            </a:r>
            <a:r>
              <a:rPr lang="en-US" altLang="ja-JP" dirty="0"/>
              <a:t>The one program running at all times on the computer</a:t>
            </a:r>
            <a:r>
              <a:rPr lang="ja-JP" altLang="en-US" dirty="0"/>
              <a:t>”</a:t>
            </a:r>
            <a:r>
              <a:rPr lang="en-US" altLang="ja-JP" dirty="0"/>
              <a:t> is the </a:t>
            </a:r>
            <a:r>
              <a:rPr lang="en-US" altLang="ja-JP" b="1" dirty="0">
                <a:solidFill>
                  <a:srgbClr val="3366FF"/>
                </a:solidFill>
              </a:rPr>
              <a:t>kernel</a:t>
            </a:r>
            <a:r>
              <a:rPr lang="en-US" altLang="ja-JP" dirty="0"/>
              <a:t>.</a:t>
            </a:r>
            <a:r>
              <a:rPr lang="en-US" altLang="ja-JP" b="1" dirty="0"/>
              <a:t>  </a:t>
            </a:r>
            <a:endParaRPr lang="en-US" altLang="ja-JP" dirty="0"/>
          </a:p>
          <a:p>
            <a:r>
              <a:rPr lang="en-US" altLang="ja-JP" dirty="0"/>
              <a:t>Everything else is either</a:t>
            </a:r>
          </a:p>
          <a:p>
            <a:pPr lvl="1"/>
            <a:r>
              <a:rPr lang="en-US" altLang="ja-JP" dirty="0"/>
              <a:t>a system program (ships with the operating system) , or</a:t>
            </a:r>
          </a:p>
          <a:p>
            <a:pPr lvl="1"/>
            <a:r>
              <a:rPr lang="en-US" altLang="ja-JP" dirty="0"/>
              <a:t>an application program</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166688"/>
            <a:ext cx="8229600" cy="576262"/>
          </a:xfrm>
        </p:spPr>
        <p:txBody>
          <a:bodyPr>
            <a:normAutofit fontScale="90000"/>
          </a:bodyPr>
          <a:lstStyle/>
          <a:p>
            <a:pPr eaLnBrk="1" hangingPunct="1"/>
            <a:r>
              <a:rPr lang="en-US"/>
              <a:t>System Boot</a:t>
            </a:r>
          </a:p>
        </p:txBody>
      </p:sp>
      <p:sp>
        <p:nvSpPr>
          <p:cNvPr id="57347" name="Rectangle 3"/>
          <p:cNvSpPr>
            <a:spLocks noGrp="1" noChangeArrowheads="1"/>
          </p:cNvSpPr>
          <p:nvPr>
            <p:ph type="body" idx="1"/>
          </p:nvPr>
        </p:nvSpPr>
        <p:spPr>
          <a:xfrm>
            <a:off x="885825" y="1154113"/>
            <a:ext cx="7407275" cy="4530725"/>
          </a:xfrm>
        </p:spPr>
        <p:txBody>
          <a:bodyPr>
            <a:normAutofit fontScale="70000" lnSpcReduction="20000"/>
          </a:bodyPr>
          <a:lstStyle/>
          <a:p>
            <a:r>
              <a:rPr lang="en-US"/>
              <a:t>When power initialized on system, execution starts at a fixed memory location</a:t>
            </a:r>
          </a:p>
          <a:p>
            <a:pPr lvl="1"/>
            <a:r>
              <a:rPr lang="en-US"/>
              <a:t>Firmware ROM used to hold initial boot code</a:t>
            </a:r>
          </a:p>
          <a:p>
            <a:r>
              <a:rPr lang="en-US"/>
              <a:t>Operating system must be made available to hardware so hardware can start it</a:t>
            </a:r>
          </a:p>
          <a:p>
            <a:pPr lvl="1"/>
            <a:r>
              <a:rPr lang="en-US"/>
              <a:t>Small piece of code – </a:t>
            </a:r>
            <a:r>
              <a:rPr lang="en-US" b="1">
                <a:solidFill>
                  <a:srgbClr val="3366FF"/>
                </a:solidFill>
              </a:rPr>
              <a:t>bootstrap loader</a:t>
            </a:r>
            <a:r>
              <a:rPr lang="en-US"/>
              <a:t>, stored in </a:t>
            </a:r>
            <a:r>
              <a:rPr lang="en-US" b="1">
                <a:solidFill>
                  <a:srgbClr val="3366FF"/>
                </a:solidFill>
              </a:rPr>
              <a:t>ROM</a:t>
            </a:r>
            <a:r>
              <a:rPr lang="en-US"/>
              <a:t> or </a:t>
            </a:r>
            <a:r>
              <a:rPr lang="en-US" b="1">
                <a:solidFill>
                  <a:srgbClr val="3366FF"/>
                </a:solidFill>
              </a:rPr>
              <a:t>EEPROM</a:t>
            </a:r>
            <a:r>
              <a:rPr lang="en-US"/>
              <a:t> locates the kernel, loads it into memory, and starts it</a:t>
            </a:r>
          </a:p>
          <a:p>
            <a:pPr lvl="1"/>
            <a:r>
              <a:rPr lang="en-US"/>
              <a:t>Sometimes two-step process where </a:t>
            </a:r>
            <a:r>
              <a:rPr lang="en-US" b="1">
                <a:solidFill>
                  <a:srgbClr val="3366FF"/>
                </a:solidFill>
              </a:rPr>
              <a:t>boot block </a:t>
            </a:r>
            <a:r>
              <a:rPr lang="en-US"/>
              <a:t>at fixed location loaded by ROM code, which loads bootstrap loader from disk</a:t>
            </a:r>
          </a:p>
          <a:p>
            <a:r>
              <a:rPr lang="en-US"/>
              <a:t>Common bootstrap loader, </a:t>
            </a:r>
            <a:r>
              <a:rPr lang="en-US" b="1">
                <a:solidFill>
                  <a:srgbClr val="3366FF"/>
                </a:solidFill>
              </a:rPr>
              <a:t>GRUB</a:t>
            </a:r>
            <a:r>
              <a:rPr lang="en-US"/>
              <a:t>, allows selection of kernel from multiple disks, versions, kernel options</a:t>
            </a:r>
          </a:p>
          <a:p>
            <a:r>
              <a:rPr lang="en-US"/>
              <a:t>Kernel loads and system is then </a:t>
            </a:r>
            <a:r>
              <a:rPr lang="en-US" b="1">
                <a:solidFill>
                  <a:srgbClr val="3366FF"/>
                </a:solidFill>
              </a:rPr>
              <a:t>running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457200" y="182563"/>
            <a:ext cx="8229600" cy="576262"/>
          </a:xfrm>
        </p:spPr>
        <p:txBody>
          <a:bodyPr>
            <a:normAutofit fontScale="90000"/>
          </a:bodyPr>
          <a:lstStyle/>
          <a:p>
            <a:pPr eaLnBrk="1" hangingPunct="1"/>
            <a:r>
              <a:rPr lang="en-US"/>
              <a:t>Computer Startup</a:t>
            </a:r>
          </a:p>
        </p:txBody>
      </p:sp>
      <p:sp>
        <p:nvSpPr>
          <p:cNvPr id="12291" name="Rectangle 3"/>
          <p:cNvSpPr>
            <a:spLocks noGrp="1" noChangeArrowheads="1"/>
          </p:cNvSpPr>
          <p:nvPr>
            <p:ph type="body" idx="4294967295"/>
          </p:nvPr>
        </p:nvSpPr>
        <p:spPr>
          <a:xfrm>
            <a:off x="806450" y="1233488"/>
            <a:ext cx="6318250" cy="4530725"/>
          </a:xfrm>
        </p:spPr>
        <p:txBody>
          <a:bodyPr/>
          <a:lstStyle/>
          <a:p>
            <a:r>
              <a:rPr lang="en-US" b="1" dirty="0">
                <a:solidFill>
                  <a:srgbClr val="3366FF"/>
                </a:solidFill>
              </a:rPr>
              <a:t>bootstrap program</a:t>
            </a:r>
            <a:r>
              <a:rPr lang="en-US" dirty="0">
                <a:solidFill>
                  <a:srgbClr val="3366FF"/>
                </a:solidFill>
              </a:rPr>
              <a:t> </a:t>
            </a:r>
            <a:r>
              <a:rPr lang="en-US" dirty="0"/>
              <a:t>is loaded at power-up or reboot</a:t>
            </a:r>
          </a:p>
          <a:p>
            <a:pPr lvl="1"/>
            <a:r>
              <a:rPr lang="en-US" dirty="0"/>
              <a:t>Typically stored in ROM or EPROM, generally known as </a:t>
            </a:r>
            <a:r>
              <a:rPr lang="en-US" b="1" dirty="0">
                <a:solidFill>
                  <a:srgbClr val="3366FF"/>
                </a:solidFill>
              </a:rPr>
              <a:t>firmware</a:t>
            </a:r>
          </a:p>
          <a:p>
            <a:pPr lvl="1"/>
            <a:r>
              <a:rPr lang="en-US" dirty="0"/>
              <a:t>Initializes all aspects of system from CPU registers to device controllers to memory contents</a:t>
            </a:r>
          </a:p>
          <a:p>
            <a:pPr lvl="1"/>
            <a:r>
              <a:rPr lang="en-US" dirty="0"/>
              <a:t>Loads operating system kernel and starts execution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457200" y="214313"/>
            <a:ext cx="8229600" cy="576262"/>
          </a:xfrm>
        </p:spPr>
        <p:txBody>
          <a:bodyPr>
            <a:normAutofit fontScale="90000"/>
          </a:bodyPr>
          <a:lstStyle/>
          <a:p>
            <a:pPr eaLnBrk="1" hangingPunct="1"/>
            <a:r>
              <a:rPr lang="en-US"/>
              <a:t>Computer System Organization</a:t>
            </a:r>
          </a:p>
        </p:txBody>
      </p:sp>
      <p:sp>
        <p:nvSpPr>
          <p:cNvPr id="13315" name="Rectangle 3"/>
          <p:cNvSpPr>
            <a:spLocks noGrp="1" noChangeArrowheads="1"/>
          </p:cNvSpPr>
          <p:nvPr>
            <p:ph type="body" idx="4294967295"/>
          </p:nvPr>
        </p:nvSpPr>
        <p:spPr>
          <a:xfrm>
            <a:off x="815975" y="1233488"/>
            <a:ext cx="7597775" cy="4530725"/>
          </a:xfrm>
        </p:spPr>
        <p:txBody>
          <a:bodyPr>
            <a:normAutofit/>
          </a:bodyPr>
          <a:lstStyle/>
          <a:p>
            <a:r>
              <a:rPr lang="en-US" sz="2800" dirty="0"/>
              <a:t>Computer-system operation</a:t>
            </a:r>
          </a:p>
          <a:p>
            <a:pPr lvl="1"/>
            <a:r>
              <a:rPr lang="en-US" sz="2400" dirty="0"/>
              <a:t>One or more CPUs, device controllers connect through common bus providing access to shared memory</a:t>
            </a:r>
          </a:p>
          <a:p>
            <a:pPr lvl="1"/>
            <a:r>
              <a:rPr lang="en-US" sz="2400" dirty="0"/>
              <a:t>Concurrent execution of CPUs and devices competing for memory cycles</a:t>
            </a:r>
          </a:p>
          <a:p>
            <a:pPr lvl="1"/>
            <a:endParaRPr lang="en-US" sz="2400" dirty="0"/>
          </a:p>
        </p:txBody>
      </p:sp>
      <p:pic>
        <p:nvPicPr>
          <p:cNvPr id="13316" name="Picture 5"/>
          <p:cNvPicPr>
            <a:picLocks noChangeAspect="1" noChangeArrowheads="1"/>
          </p:cNvPicPr>
          <p:nvPr/>
        </p:nvPicPr>
        <p:blipFill>
          <a:blip r:embed="rId3"/>
          <a:srcRect/>
          <a:stretch>
            <a:fillRect/>
          </a:stretch>
        </p:blipFill>
        <p:spPr bwMode="auto">
          <a:xfrm>
            <a:off x="1447800" y="3863975"/>
            <a:ext cx="6059487" cy="29940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4430</TotalTime>
  <Words>4125</Words>
  <Application>Microsoft Office PowerPoint</Application>
  <PresentationFormat>On-screen Show (4:3)</PresentationFormat>
  <Paragraphs>526</Paragraphs>
  <Slides>70</Slides>
  <Notes>64</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Office Theme</vt:lpstr>
      <vt:lpstr>CS 300- Operating Systems Introduction</vt:lpstr>
      <vt:lpstr>What is an Operating System?</vt:lpstr>
      <vt:lpstr>Computer System Structure</vt:lpstr>
      <vt:lpstr>Four Components of a Computer System</vt:lpstr>
      <vt:lpstr>What Operating Systems Do</vt:lpstr>
      <vt:lpstr>Operating System Definition</vt:lpstr>
      <vt:lpstr>Operating System Definition (Cont.)</vt:lpstr>
      <vt:lpstr>Computer Startup</vt:lpstr>
      <vt:lpstr>Computer System Organization</vt:lpstr>
      <vt:lpstr>Computer-System Operation</vt:lpstr>
      <vt:lpstr>Common Functions of Interrupts</vt:lpstr>
      <vt:lpstr>Interrupt Handling</vt:lpstr>
      <vt:lpstr>Interrupt Timeline</vt:lpstr>
      <vt:lpstr>I/O Structure</vt:lpstr>
      <vt:lpstr>Storage Structure</vt:lpstr>
      <vt:lpstr>Storage Hierarchy</vt:lpstr>
      <vt:lpstr>Storage-Device Hierarchy</vt:lpstr>
      <vt:lpstr>Caching</vt:lpstr>
      <vt:lpstr>Direct Memory Access Structure</vt:lpstr>
      <vt:lpstr>How a Modern Computer Works</vt:lpstr>
      <vt:lpstr>Computer-System Architecture</vt:lpstr>
      <vt:lpstr>Symmetric Multiprocessing Architecture</vt:lpstr>
      <vt:lpstr>A Dual-Core Design</vt:lpstr>
      <vt:lpstr>Clustered Systems</vt:lpstr>
      <vt:lpstr>Clustered Systems</vt:lpstr>
      <vt:lpstr>Operating System Structure</vt:lpstr>
      <vt:lpstr>Memory Layout for Multiprogrammed System</vt:lpstr>
      <vt:lpstr>Operating-System Operations</vt:lpstr>
      <vt:lpstr>Operating-System Operations (cont.)</vt:lpstr>
      <vt:lpstr>Transition from User to Kernel Mode</vt:lpstr>
      <vt:lpstr>Process Management</vt:lpstr>
      <vt:lpstr>Process Management Activities</vt:lpstr>
      <vt:lpstr>Memory Management</vt:lpstr>
      <vt:lpstr>Storage Management</vt:lpstr>
      <vt:lpstr>Mass-Storage Management</vt:lpstr>
      <vt:lpstr>Performance of Various Levels of Storage</vt:lpstr>
      <vt:lpstr>Migration of data “A” from Disk to Register</vt:lpstr>
      <vt:lpstr>I/O Subsystem</vt:lpstr>
      <vt:lpstr>Protection and Security</vt:lpstr>
      <vt:lpstr>Kernel Data Structures</vt:lpstr>
      <vt:lpstr>Kernel Data Structures</vt:lpstr>
      <vt:lpstr>Kernel Data Structures</vt:lpstr>
      <vt:lpstr>Operating System Services</vt:lpstr>
      <vt:lpstr>Operating System Services (Cont.)</vt:lpstr>
      <vt:lpstr>Operating System Services (Cont.)</vt:lpstr>
      <vt:lpstr>A View of Operating System Services</vt:lpstr>
      <vt:lpstr>User Operating System Interface - CLI</vt:lpstr>
      <vt:lpstr>User Operating System Interface - GUI</vt:lpstr>
      <vt:lpstr>System Calls</vt:lpstr>
      <vt:lpstr>Example of System Calls</vt:lpstr>
      <vt:lpstr>System Call Implementation</vt:lpstr>
      <vt:lpstr>API – System Call – OS Relationship</vt:lpstr>
      <vt:lpstr>System Call Parameter Passing</vt:lpstr>
      <vt:lpstr>Parameter Passing via Table</vt:lpstr>
      <vt:lpstr>Types of System Calls</vt:lpstr>
      <vt:lpstr>Types of System Calls</vt:lpstr>
      <vt:lpstr>Types of System Calls (Cont.)</vt:lpstr>
      <vt:lpstr>Types of System Calls (Cont.)</vt:lpstr>
      <vt:lpstr>Examples of Windows and  Unix System Calls</vt:lpstr>
      <vt:lpstr>Standard C Library Example</vt:lpstr>
      <vt:lpstr>System Programs</vt:lpstr>
      <vt:lpstr>System Programs</vt:lpstr>
      <vt:lpstr>System Programs (Cont.)</vt:lpstr>
      <vt:lpstr>System Programs (Cont.)</vt:lpstr>
      <vt:lpstr>Operating System Design and Implementation</vt:lpstr>
      <vt:lpstr>Operating System Design and Implementation (Cont.)</vt:lpstr>
      <vt:lpstr>Layered Approach</vt:lpstr>
      <vt:lpstr>Operating-System Debugging</vt:lpstr>
      <vt:lpstr>Performance Tuning</vt:lpstr>
      <vt:lpstr>System Boot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400- Operating Systems Syllabus</dc:title>
  <dc:creator>Dr.Chirag</dc:creator>
  <cp:lastModifiedBy>Dr Chirag Modi</cp:lastModifiedBy>
  <cp:revision>28</cp:revision>
  <dcterms:created xsi:type="dcterms:W3CDTF">2019-07-31T17:01:49Z</dcterms:created>
  <dcterms:modified xsi:type="dcterms:W3CDTF">2022-08-23T06:08:19Z</dcterms:modified>
</cp:coreProperties>
</file>