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259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1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371600"/>
            <a:ext cx="3810000" cy="47244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48C4332-355F-4916-A58F-3E01A7745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92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://simple.wikipedia.org/w/index.php?title=Last-in-first-out&amp;action=edit&amp;redlink=1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Last-In-First-Out STACK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u="sng" dirty="0" smtClean="0"/>
              <a:t>Assume:: stack contains integer elements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endParaRPr lang="en-US" altLang="en-US" u="sng" dirty="0" smtClean="0"/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void push (stack *s, 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 element);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/>
              <a:t>                                        </a:t>
            </a:r>
            <a:r>
              <a:rPr lang="en-US" altLang="en-US" sz="2000" dirty="0" smtClean="0">
                <a:solidFill>
                  <a:srgbClr val="CC0099"/>
                </a:solidFill>
              </a:rPr>
              <a:t>/* Insert an element in the stack */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 pop (stack *s);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/>
              <a:t>                                        </a:t>
            </a:r>
            <a:r>
              <a:rPr lang="en-US" altLang="en-US" sz="2000" dirty="0" smtClean="0">
                <a:solidFill>
                  <a:srgbClr val="CC0099"/>
                </a:solidFill>
              </a:rPr>
              <a:t>/* Remove and return the top element */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void create (stack  *s);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/>
              <a:t>                                        </a:t>
            </a:r>
            <a:r>
              <a:rPr lang="en-US" altLang="en-US" sz="2000" dirty="0" smtClean="0">
                <a:solidFill>
                  <a:srgbClr val="CC0099"/>
                </a:solidFill>
              </a:rPr>
              <a:t>/* Create a new stack */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itchFamily="49" charset="0"/>
              </a:rPr>
              <a:t>isempty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 (stack *s);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/>
              <a:t>                                        </a:t>
            </a:r>
            <a:r>
              <a:rPr lang="en-US" altLang="en-US" sz="2000" dirty="0" smtClean="0">
                <a:solidFill>
                  <a:srgbClr val="CC0099"/>
                </a:solidFill>
              </a:rPr>
              <a:t>/* Check if stack is empty */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2400" dirty="0" err="1" smtClean="0">
                <a:solidFill>
                  <a:srgbClr val="800080"/>
                </a:solidFill>
                <a:latin typeface="Courier New" pitchFamily="49" charset="0"/>
              </a:rPr>
              <a:t>isfull</a:t>
            </a:r>
            <a:r>
              <a:rPr lang="en-US" altLang="en-US" sz="2400" dirty="0" smtClean="0">
                <a:solidFill>
                  <a:srgbClr val="800080"/>
                </a:solidFill>
                <a:latin typeface="Courier New" pitchFamily="49" charset="0"/>
              </a:rPr>
              <a:t> (stack *s);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/>
              <a:t>                                        </a:t>
            </a:r>
            <a:r>
              <a:rPr lang="en-US" altLang="en-US" sz="2000" dirty="0" smtClean="0">
                <a:solidFill>
                  <a:srgbClr val="CC0099"/>
                </a:solidFill>
              </a:rPr>
              <a:t>/* Check if stack is full */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04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A8BA5E-4BDB-4690-A4A7-BF835B60BE75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D86D73-F784-441E-A30E-E0FF33F6D3CC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61444" name="Oval 2"/>
          <p:cNvSpPr>
            <a:spLocks noChangeArrowheads="1"/>
          </p:cNvSpPr>
          <p:nvPr/>
        </p:nvSpPr>
        <p:spPr bwMode="auto">
          <a:xfrm>
            <a:off x="4495800" y="914400"/>
            <a:ext cx="2514600" cy="4572000"/>
          </a:xfrm>
          <a:prstGeom prst="ellipse">
            <a:avLst/>
          </a:prstGeom>
          <a:solidFill>
            <a:srgbClr val="CCFFFF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charset="0"/>
              </a:rPr>
              <a:t>STACK</a:t>
            </a:r>
          </a:p>
        </p:txBody>
      </p:sp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2514600" y="990600"/>
            <a:ext cx="236220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2590800" y="2057400"/>
            <a:ext cx="2057400" cy="76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2667000" y="3048000"/>
            <a:ext cx="1828800" cy="1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 flipV="1">
            <a:off x="2590800" y="3657600"/>
            <a:ext cx="1905000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 flipV="1">
            <a:off x="2590800" y="4114800"/>
            <a:ext cx="20574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1447800" y="685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push</a:t>
            </a:r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1371600" y="2743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create</a:t>
            </a:r>
          </a:p>
        </p:txBody>
      </p:sp>
      <p:sp>
        <p:nvSpPr>
          <p:cNvPr id="61452" name="Text Box 10"/>
          <p:cNvSpPr txBox="1">
            <a:spLocks noChangeArrowheads="1"/>
          </p:cNvSpPr>
          <p:nvPr/>
        </p:nvSpPr>
        <p:spPr bwMode="auto">
          <a:xfrm>
            <a:off x="1524000" y="1828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pop</a:t>
            </a:r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1447800" y="4572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isfull</a:t>
            </a:r>
          </a:p>
        </p:txBody>
      </p:sp>
      <p:sp>
        <p:nvSpPr>
          <p:cNvPr id="61454" name="Text Box 12"/>
          <p:cNvSpPr txBox="1">
            <a:spLocks noChangeArrowheads="1"/>
          </p:cNvSpPr>
          <p:nvPr/>
        </p:nvSpPr>
        <p:spPr bwMode="auto">
          <a:xfrm>
            <a:off x="1143000" y="3581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isempty</a:t>
            </a:r>
          </a:p>
        </p:txBody>
      </p:sp>
    </p:spTree>
    <p:extLst>
      <p:ext uri="{BB962C8B-B14F-4D97-AF65-F5344CB8AC3E}">
        <p14:creationId xmlns:p14="http://schemas.microsoft.com/office/powerpoint/2010/main" val="21200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Contd.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shall look into two different ways of implementing stack:</a:t>
            </a:r>
          </a:p>
          <a:p>
            <a:pPr lvl="1" eaLnBrk="1" hangingPunct="1"/>
            <a:r>
              <a:rPr lang="en-US" altLang="en-US" smtClean="0"/>
              <a:t>Using arrays</a:t>
            </a:r>
          </a:p>
          <a:p>
            <a:pPr lvl="1" eaLnBrk="1" hangingPunct="1"/>
            <a:r>
              <a:rPr lang="en-US" altLang="en-US" smtClean="0"/>
              <a:t>Using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B7448-7721-4EC7-AAEA-72A084483C94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3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Stack Implementations: Using Array and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45F1FE-F2E5-4BC1-9148-BC1842195C1E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USING ARRAY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79347A-80AD-4237-AB13-BFCCBAA084BC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2133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2133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3886200"/>
            <a:ext cx="1219200" cy="488950"/>
            <a:chOff x="576" y="2448"/>
            <a:chExt cx="768" cy="308"/>
          </a:xfrm>
        </p:grpSpPr>
        <p:sp>
          <p:nvSpPr>
            <p:cNvPr id="66574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308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66575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90600" y="3336925"/>
            <a:ext cx="1219200" cy="488950"/>
            <a:chOff x="576" y="2448"/>
            <a:chExt cx="768" cy="308"/>
          </a:xfrm>
        </p:grpSpPr>
        <p:sp>
          <p:nvSpPr>
            <p:cNvPr id="66572" name="Text Box 11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308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66573" name="Line 12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2133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937125" y="18700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254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5" grpId="0" animBg="1"/>
      <p:bldP spid="1106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USING ARRAY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1666AB-4BA0-400D-8600-7925D4882BD5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2133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2133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3886200"/>
            <a:ext cx="1219200" cy="488950"/>
            <a:chOff x="576" y="2448"/>
            <a:chExt cx="768" cy="308"/>
          </a:xfrm>
        </p:grpSpPr>
        <p:sp>
          <p:nvSpPr>
            <p:cNvPr id="67598" name="Text Box 7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308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67599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90600" y="3336925"/>
            <a:ext cx="1219200" cy="488950"/>
            <a:chOff x="576" y="2448"/>
            <a:chExt cx="768" cy="308"/>
          </a:xfrm>
        </p:grpSpPr>
        <p:sp>
          <p:nvSpPr>
            <p:cNvPr id="67596" name="Text Box 10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308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67597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2133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937125" y="1870075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9085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8" grpId="0" animBg="1"/>
      <p:bldP spid="1116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Stack: Linked List Structure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A4879-C48E-406E-8253-57DF7B4D094B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grpSp>
        <p:nvGrpSpPr>
          <p:cNvPr id="68614" name="Group 4"/>
          <p:cNvGrpSpPr>
            <a:grpSpLocks/>
          </p:cNvGrpSpPr>
          <p:nvPr/>
        </p:nvGrpSpPr>
        <p:grpSpPr bwMode="auto">
          <a:xfrm>
            <a:off x="1028700" y="4114800"/>
            <a:ext cx="7086600" cy="914400"/>
            <a:chOff x="1008" y="3072"/>
            <a:chExt cx="4464" cy="576"/>
          </a:xfrm>
        </p:grpSpPr>
        <p:sp>
          <p:nvSpPr>
            <p:cNvPr id="68622" name="Rectangle 5"/>
            <p:cNvSpPr>
              <a:spLocks noChangeArrowheads="1"/>
            </p:cNvSpPr>
            <p:nvPr/>
          </p:nvSpPr>
          <p:spPr bwMode="auto">
            <a:xfrm>
              <a:off x="1008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8623" name="Rectangle 6"/>
            <p:cNvSpPr>
              <a:spLocks noChangeArrowheads="1"/>
            </p:cNvSpPr>
            <p:nvPr/>
          </p:nvSpPr>
          <p:spPr bwMode="auto">
            <a:xfrm>
              <a:off x="1920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8624" name="Rectangle 7"/>
            <p:cNvSpPr>
              <a:spLocks noChangeArrowheads="1"/>
            </p:cNvSpPr>
            <p:nvPr/>
          </p:nvSpPr>
          <p:spPr bwMode="auto">
            <a:xfrm>
              <a:off x="2832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8625" name="Rectangle 8"/>
            <p:cNvSpPr>
              <a:spLocks noChangeArrowheads="1"/>
            </p:cNvSpPr>
            <p:nvPr/>
          </p:nvSpPr>
          <p:spPr bwMode="auto">
            <a:xfrm>
              <a:off x="4656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8626" name="Rectangle 9"/>
            <p:cNvSpPr>
              <a:spLocks noChangeArrowheads="1"/>
            </p:cNvSpPr>
            <p:nvPr/>
          </p:nvSpPr>
          <p:spPr bwMode="auto">
            <a:xfrm>
              <a:off x="3744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8627" name="Line 10"/>
            <p:cNvSpPr>
              <a:spLocks noChangeShapeType="1"/>
            </p:cNvSpPr>
            <p:nvPr/>
          </p:nvSpPr>
          <p:spPr bwMode="auto">
            <a:xfrm>
              <a:off x="1488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11"/>
            <p:cNvSpPr>
              <a:spLocks noChangeShapeType="1"/>
            </p:cNvSpPr>
            <p:nvPr/>
          </p:nvSpPr>
          <p:spPr bwMode="auto">
            <a:xfrm>
              <a:off x="2400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12"/>
            <p:cNvSpPr>
              <a:spLocks noChangeShapeType="1"/>
            </p:cNvSpPr>
            <p:nvPr/>
          </p:nvSpPr>
          <p:spPr bwMode="auto">
            <a:xfrm>
              <a:off x="3312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13"/>
            <p:cNvSpPr>
              <a:spLocks noChangeShapeType="1"/>
            </p:cNvSpPr>
            <p:nvPr/>
          </p:nvSpPr>
          <p:spPr bwMode="auto">
            <a:xfrm>
              <a:off x="4224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14"/>
            <p:cNvSpPr>
              <a:spLocks noChangeShapeType="1"/>
            </p:cNvSpPr>
            <p:nvPr/>
          </p:nvSpPr>
          <p:spPr bwMode="auto">
            <a:xfrm>
              <a:off x="5136" y="326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15"/>
            <p:cNvSpPr>
              <a:spLocks noChangeShapeType="1"/>
            </p:cNvSpPr>
            <p:nvPr/>
          </p:nvSpPr>
          <p:spPr bwMode="auto">
            <a:xfrm>
              <a:off x="5472" y="326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5" name="Text Box 16"/>
          <p:cNvSpPr txBox="1">
            <a:spLocks noChangeArrowheads="1"/>
          </p:cNvSpPr>
          <p:nvPr/>
        </p:nvSpPr>
        <p:spPr bwMode="auto">
          <a:xfrm>
            <a:off x="990600" y="3092450"/>
            <a:ext cx="639763" cy="48895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top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1295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1600200" y="3276600"/>
            <a:ext cx="5334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676400" y="3048000"/>
            <a:ext cx="1219200" cy="1066800"/>
            <a:chOff x="1008" y="1920"/>
            <a:chExt cx="768" cy="672"/>
          </a:xfrm>
        </p:grpSpPr>
        <p:sp>
          <p:nvSpPr>
            <p:cNvPr id="68620" name="Rectangle 18"/>
            <p:cNvSpPr>
              <a:spLocks noChangeArrowheads="1"/>
            </p:cNvSpPr>
            <p:nvPr/>
          </p:nvSpPr>
          <p:spPr bwMode="auto">
            <a:xfrm>
              <a:off x="1296" y="1920"/>
              <a:ext cx="480" cy="33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8621" name="Line 23"/>
            <p:cNvSpPr>
              <a:spLocks noChangeShapeType="1"/>
            </p:cNvSpPr>
            <p:nvPr/>
          </p:nvSpPr>
          <p:spPr bwMode="auto">
            <a:xfrm flipH="1">
              <a:off x="1008" y="2256"/>
              <a:ext cx="48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3336925" y="2022475"/>
            <a:ext cx="291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PUSH OPERATION</a:t>
            </a:r>
          </a:p>
        </p:txBody>
      </p:sp>
    </p:spTree>
    <p:extLst>
      <p:ext uri="{BB962C8B-B14F-4D97-AF65-F5344CB8AC3E}">
        <p14:creationId xmlns:p14="http://schemas.microsoft.com/office/powerpoint/2010/main" val="127462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3" grpId="0" animBg="1"/>
      <p:bldP spid="106517" grpId="0" animBg="1"/>
      <p:bldP spid="106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Stack: Linked List Structure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C85468-62B5-488E-88E3-0A513323693D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028700" y="4114800"/>
            <a:ext cx="1447800" cy="609600"/>
            <a:chOff x="648" y="2592"/>
            <a:chExt cx="912" cy="384"/>
          </a:xfrm>
        </p:grpSpPr>
        <p:sp>
          <p:nvSpPr>
            <p:cNvPr id="69652" name="Rectangle 5"/>
            <p:cNvSpPr>
              <a:spLocks noChangeArrowheads="1"/>
            </p:cNvSpPr>
            <p:nvPr/>
          </p:nvSpPr>
          <p:spPr bwMode="auto">
            <a:xfrm>
              <a:off x="648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9653" name="Line 10"/>
            <p:cNvSpPr>
              <a:spLocks noChangeShapeType="1"/>
            </p:cNvSpPr>
            <p:nvPr/>
          </p:nvSpPr>
          <p:spPr bwMode="auto">
            <a:xfrm>
              <a:off x="1128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8" name="Group 23"/>
          <p:cNvGrpSpPr>
            <a:grpSpLocks/>
          </p:cNvGrpSpPr>
          <p:nvPr/>
        </p:nvGrpSpPr>
        <p:grpSpPr bwMode="auto">
          <a:xfrm>
            <a:off x="2476500" y="4114800"/>
            <a:ext cx="5638800" cy="914400"/>
            <a:chOff x="1560" y="2592"/>
            <a:chExt cx="3552" cy="576"/>
          </a:xfrm>
        </p:grpSpPr>
        <p:sp>
          <p:nvSpPr>
            <p:cNvPr id="69643" name="Rectangle 6"/>
            <p:cNvSpPr>
              <a:spLocks noChangeArrowheads="1"/>
            </p:cNvSpPr>
            <p:nvPr/>
          </p:nvSpPr>
          <p:spPr bwMode="auto">
            <a:xfrm>
              <a:off x="1560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9644" name="Rectangle 7"/>
            <p:cNvSpPr>
              <a:spLocks noChangeArrowheads="1"/>
            </p:cNvSpPr>
            <p:nvPr/>
          </p:nvSpPr>
          <p:spPr bwMode="auto">
            <a:xfrm>
              <a:off x="2472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9645" name="Rectangle 8"/>
            <p:cNvSpPr>
              <a:spLocks noChangeArrowheads="1"/>
            </p:cNvSpPr>
            <p:nvPr/>
          </p:nvSpPr>
          <p:spPr bwMode="auto">
            <a:xfrm>
              <a:off x="4296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9646" name="Rectangle 9"/>
            <p:cNvSpPr>
              <a:spLocks noChangeArrowheads="1"/>
            </p:cNvSpPr>
            <p:nvPr/>
          </p:nvSpPr>
          <p:spPr bwMode="auto">
            <a:xfrm>
              <a:off x="3384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>
              <a:off x="2040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2"/>
            <p:cNvSpPr>
              <a:spLocks noChangeShapeType="1"/>
            </p:cNvSpPr>
            <p:nvPr/>
          </p:nvSpPr>
          <p:spPr bwMode="auto">
            <a:xfrm>
              <a:off x="2952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Line 13"/>
            <p:cNvSpPr>
              <a:spLocks noChangeShapeType="1"/>
            </p:cNvSpPr>
            <p:nvPr/>
          </p:nvSpPr>
          <p:spPr bwMode="auto">
            <a:xfrm>
              <a:off x="3864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Line 14"/>
            <p:cNvSpPr>
              <a:spLocks noChangeShapeType="1"/>
            </p:cNvSpPr>
            <p:nvPr/>
          </p:nvSpPr>
          <p:spPr bwMode="auto">
            <a:xfrm>
              <a:off x="4776" y="278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Line 15"/>
            <p:cNvSpPr>
              <a:spLocks noChangeShapeType="1"/>
            </p:cNvSpPr>
            <p:nvPr/>
          </p:nvSpPr>
          <p:spPr bwMode="auto">
            <a:xfrm>
              <a:off x="5112" y="278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9" name="Text Box 16"/>
          <p:cNvSpPr txBox="1">
            <a:spLocks noChangeArrowheads="1"/>
          </p:cNvSpPr>
          <p:nvPr/>
        </p:nvSpPr>
        <p:spPr bwMode="auto">
          <a:xfrm>
            <a:off x="990600" y="3092450"/>
            <a:ext cx="639763" cy="48895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top</a:t>
            </a: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1295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3336925" y="2022475"/>
            <a:ext cx="271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POP OPERATION</a:t>
            </a:r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1371600" y="3581400"/>
            <a:ext cx="1143000" cy="76200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107542" grpId="0"/>
      <p:bldP spid="1075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Idea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would:</a:t>
            </a:r>
          </a:p>
          <a:p>
            <a:pPr lvl="1" eaLnBrk="1" hangingPunct="1"/>
            <a:r>
              <a:rPr lang="en-US" altLang="en-US" smtClean="0"/>
              <a:t>Declare an array of fixed size (which determines the maximum size of the stack).</a:t>
            </a:r>
          </a:p>
          <a:p>
            <a:pPr lvl="1" eaLnBrk="1" hangingPunct="1"/>
            <a:r>
              <a:rPr lang="en-US" altLang="en-US" smtClean="0"/>
              <a:t>Keep a variable which always points to the “top” of the stack.</a:t>
            </a:r>
          </a:p>
          <a:p>
            <a:pPr lvl="2" eaLnBrk="1" hangingPunct="1"/>
            <a:r>
              <a:rPr lang="en-US" altLang="en-US" smtClean="0"/>
              <a:t>Contains the array index of the “top”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6757C-4637-43DC-8308-424863CEBEFF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7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Idea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the array implementation, we would:</a:t>
            </a:r>
          </a:p>
          <a:p>
            <a:pPr lvl="1" eaLnBrk="1" hangingPunct="1"/>
            <a:r>
              <a:rPr lang="en-US" altLang="en-US" sz="2000" dirty="0" smtClean="0"/>
              <a:t>Declare an array of fixed size (which determines the maximum size of the stack).</a:t>
            </a:r>
          </a:p>
          <a:p>
            <a:pPr lvl="1" eaLnBrk="1" hangingPunct="1"/>
            <a:r>
              <a:rPr lang="en-US" altLang="en-US" sz="2000" dirty="0" smtClean="0"/>
              <a:t>Keep a variable which always points to the “top” of the stack.</a:t>
            </a:r>
          </a:p>
          <a:p>
            <a:pPr lvl="2" eaLnBrk="1" hangingPunct="1"/>
            <a:r>
              <a:rPr lang="en-US" altLang="en-US" dirty="0" smtClean="0"/>
              <a:t>Contains the array index of the “top” element.</a:t>
            </a:r>
          </a:p>
          <a:p>
            <a:pPr eaLnBrk="1" hangingPunct="1"/>
            <a:r>
              <a:rPr lang="en-US" altLang="en-US" dirty="0" smtClean="0"/>
              <a:t>In the linked list implementation, we would:</a:t>
            </a:r>
          </a:p>
          <a:p>
            <a:pPr lvl="1" eaLnBrk="1" hangingPunct="1"/>
            <a:r>
              <a:rPr lang="en-US" altLang="en-US" sz="2000" dirty="0" smtClean="0"/>
              <a:t>Maintain the stack as a linked list.</a:t>
            </a:r>
          </a:p>
          <a:p>
            <a:pPr lvl="1" eaLnBrk="1" hangingPunct="1"/>
            <a:r>
              <a:rPr lang="en-US" altLang="en-US" sz="2000" dirty="0" smtClean="0"/>
              <a:t>A pointer variable </a:t>
            </a:r>
            <a:r>
              <a:rPr lang="en-US" altLang="en-US" dirty="0" smtClean="0">
                <a:solidFill>
                  <a:srgbClr val="800080"/>
                </a:solidFill>
                <a:latin typeface="Courier New" pitchFamily="49" charset="0"/>
              </a:rPr>
              <a:t>top</a:t>
            </a:r>
            <a:r>
              <a:rPr lang="en-US" altLang="en-US" sz="2000" dirty="0" smtClean="0"/>
              <a:t> points to the start of the list.</a:t>
            </a:r>
          </a:p>
          <a:p>
            <a:pPr lvl="1" eaLnBrk="1" hangingPunct="1"/>
            <a:r>
              <a:rPr lang="en-US" altLang="en-US" sz="2000" dirty="0" smtClean="0"/>
              <a:t>The first element of the linked list is considered as the stack top.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16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6B0077-F290-4E89-BF8A-CE2CCB55216A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617" y="1120521"/>
            <a:ext cx="2161540" cy="8972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59435">
              <a:lnSpc>
                <a:spcPts val="3510"/>
              </a:lnSpc>
              <a:spcBef>
                <a:spcPts val="85"/>
              </a:spcBef>
            </a:pPr>
            <a:r>
              <a:rPr sz="2800" spc="-10" dirty="0">
                <a:latin typeface="Comic Sans MS"/>
                <a:cs typeface="Comic Sans MS"/>
              </a:rPr>
              <a:t>DATA  </a:t>
            </a:r>
            <a:r>
              <a:rPr sz="2800" spc="-5" dirty="0">
                <a:latin typeface="Comic Sans MS"/>
                <a:cs typeface="Comic Sans MS"/>
              </a:rPr>
              <a:t>STRUCTURE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5656" y="2237232"/>
            <a:ext cx="3977640" cy="1961514"/>
            <a:chOff x="295656" y="2237232"/>
            <a:chExt cx="3977640" cy="1961514"/>
          </a:xfrm>
        </p:grpSpPr>
        <p:sp>
          <p:nvSpPr>
            <p:cNvPr id="4" name="object 4"/>
            <p:cNvSpPr/>
            <p:nvPr/>
          </p:nvSpPr>
          <p:spPr>
            <a:xfrm>
              <a:off x="1833372" y="2237232"/>
              <a:ext cx="2439670" cy="531495"/>
            </a:xfrm>
            <a:custGeom>
              <a:avLst/>
              <a:gdLst/>
              <a:ahLst/>
              <a:cxnLst/>
              <a:rect l="l" t="t" r="r" b="b"/>
              <a:pathLst>
                <a:path w="2439670" h="531494">
                  <a:moveTo>
                    <a:pt x="2395601" y="0"/>
                  </a:moveTo>
                  <a:lnTo>
                    <a:pt x="2384552" y="0"/>
                  </a:lnTo>
                  <a:lnTo>
                    <a:pt x="2384552" y="237997"/>
                  </a:lnTo>
                  <a:lnTo>
                    <a:pt x="27431" y="237997"/>
                  </a:lnTo>
                  <a:lnTo>
                    <a:pt x="16769" y="240158"/>
                  </a:lnTo>
                  <a:lnTo>
                    <a:pt x="8048" y="246046"/>
                  </a:lnTo>
                  <a:lnTo>
                    <a:pt x="2160" y="254767"/>
                  </a:lnTo>
                  <a:lnTo>
                    <a:pt x="0" y="265429"/>
                  </a:lnTo>
                  <a:lnTo>
                    <a:pt x="0" y="530987"/>
                  </a:lnTo>
                  <a:lnTo>
                    <a:pt x="10921" y="530987"/>
                  </a:lnTo>
                  <a:lnTo>
                    <a:pt x="10921" y="256412"/>
                  </a:lnTo>
                  <a:lnTo>
                    <a:pt x="18287" y="249046"/>
                  </a:lnTo>
                  <a:lnTo>
                    <a:pt x="2395601" y="249046"/>
                  </a:lnTo>
                  <a:lnTo>
                    <a:pt x="2395601" y="0"/>
                  </a:lnTo>
                  <a:close/>
                </a:path>
                <a:path w="2439670" h="531494">
                  <a:moveTo>
                    <a:pt x="2439416" y="0"/>
                  </a:moveTo>
                  <a:lnTo>
                    <a:pt x="2406523" y="0"/>
                  </a:lnTo>
                  <a:lnTo>
                    <a:pt x="2406523" y="259968"/>
                  </a:lnTo>
                  <a:lnTo>
                    <a:pt x="24383" y="259968"/>
                  </a:lnTo>
                  <a:lnTo>
                    <a:pt x="21970" y="262508"/>
                  </a:lnTo>
                  <a:lnTo>
                    <a:pt x="21970" y="530987"/>
                  </a:lnTo>
                  <a:lnTo>
                    <a:pt x="54863" y="530987"/>
                  </a:lnTo>
                  <a:lnTo>
                    <a:pt x="54863" y="292862"/>
                  </a:lnTo>
                  <a:lnTo>
                    <a:pt x="2411983" y="292862"/>
                  </a:lnTo>
                  <a:lnTo>
                    <a:pt x="2422699" y="290718"/>
                  </a:lnTo>
                  <a:lnTo>
                    <a:pt x="2431415" y="284861"/>
                  </a:lnTo>
                  <a:lnTo>
                    <a:pt x="2437272" y="276145"/>
                  </a:lnTo>
                  <a:lnTo>
                    <a:pt x="2439416" y="265429"/>
                  </a:lnTo>
                  <a:lnTo>
                    <a:pt x="2439416" y="0"/>
                  </a:lnTo>
                  <a:close/>
                </a:path>
              </a:pathLst>
            </a:custGeom>
            <a:solidFill>
              <a:srgbClr val="218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56" y="2747772"/>
              <a:ext cx="3130296" cy="1408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848" y="2779776"/>
              <a:ext cx="3212591" cy="141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568" y="2767584"/>
              <a:ext cx="3014472" cy="1292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568" y="2767584"/>
              <a:ext cx="3014980" cy="1292860"/>
            </a:xfrm>
            <a:custGeom>
              <a:avLst/>
              <a:gdLst/>
              <a:ahLst/>
              <a:cxnLst/>
              <a:rect l="l" t="t" r="r" b="b"/>
              <a:pathLst>
                <a:path w="3014979" h="1292860">
                  <a:moveTo>
                    <a:pt x="0" y="129286"/>
                  </a:moveTo>
                  <a:lnTo>
                    <a:pt x="10156" y="78974"/>
                  </a:lnTo>
                  <a:lnTo>
                    <a:pt x="37852" y="37877"/>
                  </a:lnTo>
                  <a:lnTo>
                    <a:pt x="78931" y="10163"/>
                  </a:lnTo>
                  <a:lnTo>
                    <a:pt x="129235" y="0"/>
                  </a:lnTo>
                  <a:lnTo>
                    <a:pt x="2885186" y="0"/>
                  </a:lnTo>
                  <a:lnTo>
                    <a:pt x="2935497" y="10163"/>
                  </a:lnTo>
                  <a:lnTo>
                    <a:pt x="2976594" y="37877"/>
                  </a:lnTo>
                  <a:lnTo>
                    <a:pt x="3004308" y="78974"/>
                  </a:lnTo>
                  <a:lnTo>
                    <a:pt x="3014472" y="129286"/>
                  </a:lnTo>
                  <a:lnTo>
                    <a:pt x="3014472" y="1163065"/>
                  </a:lnTo>
                  <a:lnTo>
                    <a:pt x="3004308" y="1213377"/>
                  </a:lnTo>
                  <a:lnTo>
                    <a:pt x="2976594" y="1254474"/>
                  </a:lnTo>
                  <a:lnTo>
                    <a:pt x="2935497" y="1282188"/>
                  </a:lnTo>
                  <a:lnTo>
                    <a:pt x="2885186" y="1292352"/>
                  </a:lnTo>
                  <a:lnTo>
                    <a:pt x="129235" y="1292352"/>
                  </a:lnTo>
                  <a:lnTo>
                    <a:pt x="78931" y="1282188"/>
                  </a:lnTo>
                  <a:lnTo>
                    <a:pt x="37852" y="1254474"/>
                  </a:lnTo>
                  <a:lnTo>
                    <a:pt x="10156" y="1213377"/>
                  </a:lnTo>
                  <a:lnTo>
                    <a:pt x="0" y="1163065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6900" y="2944113"/>
            <a:ext cx="2528570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LINEAR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  STRUCTURE</a:t>
            </a:r>
            <a:endParaRPr sz="2800" dirty="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3736" y="4059935"/>
            <a:ext cx="2054860" cy="1958339"/>
            <a:chOff x="173736" y="4059935"/>
            <a:chExt cx="2054860" cy="1958339"/>
          </a:xfrm>
        </p:grpSpPr>
        <p:sp>
          <p:nvSpPr>
            <p:cNvPr id="11" name="object 11"/>
            <p:cNvSpPr/>
            <p:nvPr/>
          </p:nvSpPr>
          <p:spPr>
            <a:xfrm>
              <a:off x="1173480" y="4059935"/>
              <a:ext cx="715645" cy="569595"/>
            </a:xfrm>
            <a:custGeom>
              <a:avLst/>
              <a:gdLst/>
              <a:ahLst/>
              <a:cxnLst/>
              <a:rect l="l" t="t" r="r" b="b"/>
              <a:pathLst>
                <a:path w="715644" h="569595">
                  <a:moveTo>
                    <a:pt x="671321" y="0"/>
                  </a:moveTo>
                  <a:lnTo>
                    <a:pt x="660400" y="0"/>
                  </a:lnTo>
                  <a:lnTo>
                    <a:pt x="660400" y="257428"/>
                  </a:lnTo>
                  <a:lnTo>
                    <a:pt x="27431" y="257428"/>
                  </a:lnTo>
                  <a:lnTo>
                    <a:pt x="16753" y="259572"/>
                  </a:lnTo>
                  <a:lnTo>
                    <a:pt x="8034" y="265430"/>
                  </a:lnTo>
                  <a:lnTo>
                    <a:pt x="2155" y="274145"/>
                  </a:lnTo>
                  <a:lnTo>
                    <a:pt x="0" y="284861"/>
                  </a:lnTo>
                  <a:lnTo>
                    <a:pt x="0" y="569594"/>
                  </a:lnTo>
                  <a:lnTo>
                    <a:pt x="10972" y="569594"/>
                  </a:lnTo>
                  <a:lnTo>
                    <a:pt x="10972" y="275716"/>
                  </a:lnTo>
                  <a:lnTo>
                    <a:pt x="18338" y="268350"/>
                  </a:lnTo>
                  <a:lnTo>
                    <a:pt x="671321" y="268350"/>
                  </a:lnTo>
                  <a:lnTo>
                    <a:pt x="671321" y="0"/>
                  </a:lnTo>
                  <a:close/>
                </a:path>
                <a:path w="715644" h="569595">
                  <a:moveTo>
                    <a:pt x="715263" y="0"/>
                  </a:moveTo>
                  <a:lnTo>
                    <a:pt x="682244" y="0"/>
                  </a:lnTo>
                  <a:lnTo>
                    <a:pt x="682244" y="279400"/>
                  </a:lnTo>
                  <a:lnTo>
                    <a:pt x="24396" y="279400"/>
                  </a:lnTo>
                  <a:lnTo>
                    <a:pt x="21945" y="281813"/>
                  </a:lnTo>
                  <a:lnTo>
                    <a:pt x="21945" y="569594"/>
                  </a:lnTo>
                  <a:lnTo>
                    <a:pt x="54863" y="569594"/>
                  </a:lnTo>
                  <a:lnTo>
                    <a:pt x="54863" y="312293"/>
                  </a:lnTo>
                  <a:lnTo>
                    <a:pt x="687832" y="312293"/>
                  </a:lnTo>
                  <a:lnTo>
                    <a:pt x="698494" y="310132"/>
                  </a:lnTo>
                  <a:lnTo>
                    <a:pt x="707215" y="304244"/>
                  </a:lnTo>
                  <a:lnTo>
                    <a:pt x="713103" y="295523"/>
                  </a:lnTo>
                  <a:lnTo>
                    <a:pt x="715263" y="284861"/>
                  </a:lnTo>
                  <a:lnTo>
                    <a:pt x="7152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736" y="4610099"/>
              <a:ext cx="2054352" cy="1408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648" y="4629911"/>
              <a:ext cx="1938527" cy="12923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648" y="4629911"/>
              <a:ext cx="1938655" cy="1292860"/>
            </a:xfrm>
            <a:custGeom>
              <a:avLst/>
              <a:gdLst/>
              <a:ahLst/>
              <a:cxnLst/>
              <a:rect l="l" t="t" r="r" b="b"/>
              <a:pathLst>
                <a:path w="1938655" h="1292860">
                  <a:moveTo>
                    <a:pt x="0" y="129286"/>
                  </a:moveTo>
                  <a:lnTo>
                    <a:pt x="10156" y="78974"/>
                  </a:lnTo>
                  <a:lnTo>
                    <a:pt x="37852" y="37877"/>
                  </a:lnTo>
                  <a:lnTo>
                    <a:pt x="78931" y="10163"/>
                  </a:lnTo>
                  <a:lnTo>
                    <a:pt x="129235" y="0"/>
                  </a:lnTo>
                  <a:lnTo>
                    <a:pt x="1809241" y="0"/>
                  </a:lnTo>
                  <a:lnTo>
                    <a:pt x="1859553" y="10163"/>
                  </a:lnTo>
                  <a:lnTo>
                    <a:pt x="1900650" y="37877"/>
                  </a:lnTo>
                  <a:lnTo>
                    <a:pt x="1928364" y="78974"/>
                  </a:lnTo>
                  <a:lnTo>
                    <a:pt x="1938527" y="129286"/>
                  </a:lnTo>
                  <a:lnTo>
                    <a:pt x="1938527" y="1163116"/>
                  </a:lnTo>
                  <a:lnTo>
                    <a:pt x="1928364" y="1213420"/>
                  </a:lnTo>
                  <a:lnTo>
                    <a:pt x="1900650" y="1254499"/>
                  </a:lnTo>
                  <a:lnTo>
                    <a:pt x="1859553" y="1282195"/>
                  </a:lnTo>
                  <a:lnTo>
                    <a:pt x="1809241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3547" y="5092395"/>
            <a:ext cx="1213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omic Sans MS"/>
                <a:cs typeface="Comic Sans MS"/>
              </a:rPr>
              <a:t>ARRAY</a:t>
            </a:r>
            <a:endParaRPr sz="280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3372" y="4059935"/>
            <a:ext cx="2906395" cy="1976755"/>
            <a:chOff x="1833372" y="4059935"/>
            <a:chExt cx="2906395" cy="1976755"/>
          </a:xfrm>
        </p:grpSpPr>
        <p:sp>
          <p:nvSpPr>
            <p:cNvPr id="17" name="object 17"/>
            <p:cNvSpPr/>
            <p:nvPr/>
          </p:nvSpPr>
          <p:spPr>
            <a:xfrm>
              <a:off x="1833372" y="4059935"/>
              <a:ext cx="1906905" cy="588010"/>
            </a:xfrm>
            <a:custGeom>
              <a:avLst/>
              <a:gdLst/>
              <a:ahLst/>
              <a:cxnLst/>
              <a:rect l="l" t="t" r="r" b="b"/>
              <a:pathLst>
                <a:path w="1906904" h="588010">
                  <a:moveTo>
                    <a:pt x="10921" y="0"/>
                  </a:moveTo>
                  <a:lnTo>
                    <a:pt x="0" y="0"/>
                  </a:lnTo>
                  <a:lnTo>
                    <a:pt x="0" y="293877"/>
                  </a:lnTo>
                  <a:lnTo>
                    <a:pt x="2160" y="304540"/>
                  </a:lnTo>
                  <a:lnTo>
                    <a:pt x="8048" y="313261"/>
                  </a:lnTo>
                  <a:lnTo>
                    <a:pt x="16769" y="319149"/>
                  </a:lnTo>
                  <a:lnTo>
                    <a:pt x="27431" y="321309"/>
                  </a:lnTo>
                  <a:lnTo>
                    <a:pt x="1851532" y="321309"/>
                  </a:lnTo>
                  <a:lnTo>
                    <a:pt x="1851532" y="587756"/>
                  </a:lnTo>
                  <a:lnTo>
                    <a:pt x="1862454" y="587756"/>
                  </a:lnTo>
                  <a:lnTo>
                    <a:pt x="1862454" y="310388"/>
                  </a:lnTo>
                  <a:lnTo>
                    <a:pt x="18287" y="310388"/>
                  </a:lnTo>
                  <a:lnTo>
                    <a:pt x="10921" y="303021"/>
                  </a:lnTo>
                  <a:lnTo>
                    <a:pt x="10921" y="0"/>
                  </a:lnTo>
                  <a:close/>
                </a:path>
                <a:path w="1906904" h="588010">
                  <a:moveTo>
                    <a:pt x="54863" y="0"/>
                  </a:moveTo>
                  <a:lnTo>
                    <a:pt x="21970" y="0"/>
                  </a:lnTo>
                  <a:lnTo>
                    <a:pt x="21970" y="296925"/>
                  </a:lnTo>
                  <a:lnTo>
                    <a:pt x="24383" y="299338"/>
                  </a:lnTo>
                  <a:lnTo>
                    <a:pt x="1873503" y="299338"/>
                  </a:lnTo>
                  <a:lnTo>
                    <a:pt x="1873503" y="587756"/>
                  </a:lnTo>
                  <a:lnTo>
                    <a:pt x="1906397" y="587756"/>
                  </a:lnTo>
                  <a:lnTo>
                    <a:pt x="1906397" y="293877"/>
                  </a:lnTo>
                  <a:lnTo>
                    <a:pt x="1904236" y="283215"/>
                  </a:lnTo>
                  <a:lnTo>
                    <a:pt x="1898348" y="274494"/>
                  </a:lnTo>
                  <a:lnTo>
                    <a:pt x="1889627" y="268606"/>
                  </a:lnTo>
                  <a:lnTo>
                    <a:pt x="1878964" y="266445"/>
                  </a:lnTo>
                  <a:lnTo>
                    <a:pt x="54863" y="26644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5288" y="4628387"/>
              <a:ext cx="2054352" cy="1408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200" y="4648199"/>
              <a:ext cx="1938527" cy="12923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3200" y="4648199"/>
              <a:ext cx="1938655" cy="1292860"/>
            </a:xfrm>
            <a:custGeom>
              <a:avLst/>
              <a:gdLst/>
              <a:ahLst/>
              <a:cxnLst/>
              <a:rect l="l" t="t" r="r" b="b"/>
              <a:pathLst>
                <a:path w="1938654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1809241" y="0"/>
                  </a:lnTo>
                  <a:lnTo>
                    <a:pt x="1859553" y="10163"/>
                  </a:lnTo>
                  <a:lnTo>
                    <a:pt x="1900650" y="37877"/>
                  </a:lnTo>
                  <a:lnTo>
                    <a:pt x="1928364" y="78974"/>
                  </a:lnTo>
                  <a:lnTo>
                    <a:pt x="1938527" y="129286"/>
                  </a:lnTo>
                  <a:lnTo>
                    <a:pt x="1938527" y="1163116"/>
                  </a:lnTo>
                  <a:lnTo>
                    <a:pt x="1928364" y="1213420"/>
                  </a:lnTo>
                  <a:lnTo>
                    <a:pt x="1900650" y="1254499"/>
                  </a:lnTo>
                  <a:lnTo>
                    <a:pt x="1859553" y="1282195"/>
                  </a:lnTo>
                  <a:lnTo>
                    <a:pt x="1809241" y="1292352"/>
                  </a:lnTo>
                  <a:lnTo>
                    <a:pt x="129286" y="1292352"/>
                  </a:lnTo>
                  <a:lnTo>
                    <a:pt x="78974" y="1282195"/>
                  </a:lnTo>
                  <a:lnTo>
                    <a:pt x="37877" y="1254499"/>
                  </a:lnTo>
                  <a:lnTo>
                    <a:pt x="10163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59938" y="5047615"/>
            <a:ext cx="1304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QUE</a:t>
            </a:r>
            <a:r>
              <a:rPr sz="2800" dirty="0">
                <a:latin typeface="Comic Sans MS"/>
                <a:cs typeface="Comic Sans MS"/>
              </a:rPr>
              <a:t>U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endParaRPr sz="2800" dirty="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33372" y="4059935"/>
            <a:ext cx="5915025" cy="1979930"/>
            <a:chOff x="1833372" y="4059935"/>
            <a:chExt cx="5915025" cy="1979930"/>
          </a:xfrm>
        </p:grpSpPr>
        <p:sp>
          <p:nvSpPr>
            <p:cNvPr id="23" name="object 23"/>
            <p:cNvSpPr/>
            <p:nvPr/>
          </p:nvSpPr>
          <p:spPr>
            <a:xfrm>
              <a:off x="1833372" y="4059935"/>
              <a:ext cx="4674870" cy="569595"/>
            </a:xfrm>
            <a:custGeom>
              <a:avLst/>
              <a:gdLst/>
              <a:ahLst/>
              <a:cxnLst/>
              <a:rect l="l" t="t" r="r" b="b"/>
              <a:pathLst>
                <a:path w="4674870" h="569595">
                  <a:moveTo>
                    <a:pt x="10921" y="0"/>
                  </a:moveTo>
                  <a:lnTo>
                    <a:pt x="0" y="0"/>
                  </a:lnTo>
                  <a:lnTo>
                    <a:pt x="0" y="284861"/>
                  </a:lnTo>
                  <a:lnTo>
                    <a:pt x="2160" y="295523"/>
                  </a:lnTo>
                  <a:lnTo>
                    <a:pt x="8048" y="304244"/>
                  </a:lnTo>
                  <a:lnTo>
                    <a:pt x="16769" y="310132"/>
                  </a:lnTo>
                  <a:lnTo>
                    <a:pt x="27431" y="312293"/>
                  </a:lnTo>
                  <a:lnTo>
                    <a:pt x="4619625" y="312293"/>
                  </a:lnTo>
                  <a:lnTo>
                    <a:pt x="4619625" y="569594"/>
                  </a:lnTo>
                  <a:lnTo>
                    <a:pt x="4630547" y="569594"/>
                  </a:lnTo>
                  <a:lnTo>
                    <a:pt x="4630547" y="301244"/>
                  </a:lnTo>
                  <a:lnTo>
                    <a:pt x="18287" y="301244"/>
                  </a:lnTo>
                  <a:lnTo>
                    <a:pt x="10921" y="293877"/>
                  </a:lnTo>
                  <a:lnTo>
                    <a:pt x="10921" y="0"/>
                  </a:lnTo>
                  <a:close/>
                </a:path>
                <a:path w="4674870" h="569595">
                  <a:moveTo>
                    <a:pt x="54863" y="0"/>
                  </a:moveTo>
                  <a:lnTo>
                    <a:pt x="21970" y="0"/>
                  </a:lnTo>
                  <a:lnTo>
                    <a:pt x="21970" y="287908"/>
                  </a:lnTo>
                  <a:lnTo>
                    <a:pt x="24383" y="290321"/>
                  </a:lnTo>
                  <a:lnTo>
                    <a:pt x="4641595" y="290321"/>
                  </a:lnTo>
                  <a:lnTo>
                    <a:pt x="4641595" y="569594"/>
                  </a:lnTo>
                  <a:lnTo>
                    <a:pt x="4674488" y="569594"/>
                  </a:lnTo>
                  <a:lnTo>
                    <a:pt x="4674488" y="284861"/>
                  </a:lnTo>
                  <a:lnTo>
                    <a:pt x="4672328" y="274145"/>
                  </a:lnTo>
                  <a:lnTo>
                    <a:pt x="4666440" y="265429"/>
                  </a:lnTo>
                  <a:lnTo>
                    <a:pt x="4657719" y="259572"/>
                  </a:lnTo>
                  <a:lnTo>
                    <a:pt x="4647057" y="257428"/>
                  </a:lnTo>
                  <a:lnTo>
                    <a:pt x="54863" y="25742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13604" y="4610099"/>
              <a:ext cx="2534411" cy="14081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2748" y="4695443"/>
              <a:ext cx="2514600" cy="1344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1516" y="4629911"/>
              <a:ext cx="2418588" cy="12923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1516" y="4629911"/>
              <a:ext cx="2418715" cy="1292860"/>
            </a:xfrm>
            <a:custGeom>
              <a:avLst/>
              <a:gdLst/>
              <a:ahLst/>
              <a:cxnLst/>
              <a:rect l="l" t="t" r="r" b="b"/>
              <a:pathLst>
                <a:path w="2418715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2289302" y="0"/>
                  </a:lnTo>
                  <a:lnTo>
                    <a:pt x="2339613" y="10163"/>
                  </a:lnTo>
                  <a:lnTo>
                    <a:pt x="2380710" y="37877"/>
                  </a:lnTo>
                  <a:lnTo>
                    <a:pt x="2408424" y="78974"/>
                  </a:lnTo>
                  <a:lnTo>
                    <a:pt x="2418588" y="129286"/>
                  </a:lnTo>
                  <a:lnTo>
                    <a:pt x="2418588" y="1163116"/>
                  </a:lnTo>
                  <a:lnTo>
                    <a:pt x="2408424" y="1213420"/>
                  </a:lnTo>
                  <a:lnTo>
                    <a:pt x="2380710" y="1254499"/>
                  </a:lnTo>
                  <a:lnTo>
                    <a:pt x="2339613" y="1282195"/>
                  </a:lnTo>
                  <a:lnTo>
                    <a:pt x="2289302" y="1292352"/>
                  </a:lnTo>
                  <a:lnTo>
                    <a:pt x="129286" y="1292352"/>
                  </a:lnTo>
                  <a:lnTo>
                    <a:pt x="78974" y="1282195"/>
                  </a:lnTo>
                  <a:lnTo>
                    <a:pt x="37877" y="1254499"/>
                  </a:lnTo>
                  <a:lnTo>
                    <a:pt x="10163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18479" y="4927853"/>
            <a:ext cx="1727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omic Sans MS"/>
                <a:cs typeface="Comic Sans MS"/>
              </a:rPr>
              <a:t>ST</a:t>
            </a:r>
            <a:r>
              <a:rPr sz="4000" b="1" spc="5" dirty="0">
                <a:latin typeface="Comic Sans MS"/>
                <a:cs typeface="Comic Sans MS"/>
              </a:rPr>
              <a:t>A</a:t>
            </a:r>
            <a:r>
              <a:rPr sz="4000" b="1" spc="-5" dirty="0">
                <a:latin typeface="Comic Sans MS"/>
                <a:cs typeface="Comic Sans MS"/>
              </a:rPr>
              <a:t>CK</a:t>
            </a:r>
            <a:endParaRPr sz="4000" dirty="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18432" y="2237232"/>
            <a:ext cx="4293235" cy="2243455"/>
            <a:chOff x="4218432" y="2237232"/>
            <a:chExt cx="4293235" cy="2243455"/>
          </a:xfrm>
        </p:grpSpPr>
        <p:sp>
          <p:nvSpPr>
            <p:cNvPr id="30" name="object 30"/>
            <p:cNvSpPr/>
            <p:nvPr/>
          </p:nvSpPr>
          <p:spPr>
            <a:xfrm>
              <a:off x="4218432" y="2237232"/>
              <a:ext cx="2743835" cy="589280"/>
            </a:xfrm>
            <a:custGeom>
              <a:avLst/>
              <a:gdLst/>
              <a:ahLst/>
              <a:cxnLst/>
              <a:rect l="l" t="t" r="r" b="b"/>
              <a:pathLst>
                <a:path w="2743834" h="589280">
                  <a:moveTo>
                    <a:pt x="10921" y="0"/>
                  </a:moveTo>
                  <a:lnTo>
                    <a:pt x="0" y="0"/>
                  </a:lnTo>
                  <a:lnTo>
                    <a:pt x="0" y="294385"/>
                  </a:lnTo>
                  <a:lnTo>
                    <a:pt x="2160" y="305048"/>
                  </a:lnTo>
                  <a:lnTo>
                    <a:pt x="8048" y="313769"/>
                  </a:lnTo>
                  <a:lnTo>
                    <a:pt x="16769" y="319657"/>
                  </a:lnTo>
                  <a:lnTo>
                    <a:pt x="27431" y="321817"/>
                  </a:lnTo>
                  <a:lnTo>
                    <a:pt x="2688716" y="321817"/>
                  </a:lnTo>
                  <a:lnTo>
                    <a:pt x="2688716" y="588771"/>
                  </a:lnTo>
                  <a:lnTo>
                    <a:pt x="2699766" y="588771"/>
                  </a:lnTo>
                  <a:lnTo>
                    <a:pt x="2699766" y="310768"/>
                  </a:lnTo>
                  <a:lnTo>
                    <a:pt x="18287" y="310768"/>
                  </a:lnTo>
                  <a:lnTo>
                    <a:pt x="10921" y="303402"/>
                  </a:lnTo>
                  <a:lnTo>
                    <a:pt x="10921" y="0"/>
                  </a:lnTo>
                  <a:close/>
                </a:path>
                <a:path w="2743834" h="589280">
                  <a:moveTo>
                    <a:pt x="54863" y="0"/>
                  </a:moveTo>
                  <a:lnTo>
                    <a:pt x="21970" y="0"/>
                  </a:lnTo>
                  <a:lnTo>
                    <a:pt x="21970" y="297433"/>
                  </a:lnTo>
                  <a:lnTo>
                    <a:pt x="24383" y="299846"/>
                  </a:lnTo>
                  <a:lnTo>
                    <a:pt x="2710688" y="299846"/>
                  </a:lnTo>
                  <a:lnTo>
                    <a:pt x="2710688" y="588771"/>
                  </a:lnTo>
                  <a:lnTo>
                    <a:pt x="2743581" y="588771"/>
                  </a:lnTo>
                  <a:lnTo>
                    <a:pt x="2743581" y="294385"/>
                  </a:lnTo>
                  <a:lnTo>
                    <a:pt x="2741437" y="283723"/>
                  </a:lnTo>
                  <a:lnTo>
                    <a:pt x="2735579" y="275002"/>
                  </a:lnTo>
                  <a:lnTo>
                    <a:pt x="2726864" y="269114"/>
                  </a:lnTo>
                  <a:lnTo>
                    <a:pt x="2716148" y="266953"/>
                  </a:lnTo>
                  <a:lnTo>
                    <a:pt x="54863" y="26695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18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7152" y="2805684"/>
              <a:ext cx="3054096" cy="1408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6588" y="2615184"/>
              <a:ext cx="3044952" cy="1865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65064" y="2825496"/>
              <a:ext cx="2938271" cy="12923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65064" y="2825496"/>
              <a:ext cx="2938780" cy="1292860"/>
            </a:xfrm>
            <a:custGeom>
              <a:avLst/>
              <a:gdLst/>
              <a:ahLst/>
              <a:cxnLst/>
              <a:rect l="l" t="t" r="r" b="b"/>
              <a:pathLst>
                <a:path w="2938779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2808986" y="0"/>
                  </a:lnTo>
                  <a:lnTo>
                    <a:pt x="2859297" y="10163"/>
                  </a:lnTo>
                  <a:lnTo>
                    <a:pt x="2900394" y="37877"/>
                  </a:lnTo>
                  <a:lnTo>
                    <a:pt x="2928108" y="78974"/>
                  </a:lnTo>
                  <a:lnTo>
                    <a:pt x="2938271" y="129286"/>
                  </a:lnTo>
                  <a:lnTo>
                    <a:pt x="2938271" y="1163065"/>
                  </a:lnTo>
                  <a:lnTo>
                    <a:pt x="2928108" y="1213377"/>
                  </a:lnTo>
                  <a:lnTo>
                    <a:pt x="2900394" y="1254474"/>
                  </a:lnTo>
                  <a:lnTo>
                    <a:pt x="2859297" y="1282188"/>
                  </a:lnTo>
                  <a:lnTo>
                    <a:pt x="2808986" y="1292352"/>
                  </a:lnTo>
                  <a:lnTo>
                    <a:pt x="129286" y="1292352"/>
                  </a:lnTo>
                  <a:lnTo>
                    <a:pt x="78974" y="1282188"/>
                  </a:lnTo>
                  <a:lnTo>
                    <a:pt x="37877" y="1254474"/>
                  </a:lnTo>
                  <a:lnTo>
                    <a:pt x="10163" y="1213377"/>
                  </a:lnTo>
                  <a:lnTo>
                    <a:pt x="0" y="1163065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55640" y="2779013"/>
            <a:ext cx="2360930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1195" marR="5080" indent="-659130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NON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LINEAR  </a:t>
            </a:r>
            <a:r>
              <a:rPr sz="2800" spc="-10" dirty="0">
                <a:latin typeface="Comic Sans MS"/>
                <a:cs typeface="Comic Sans MS"/>
              </a:rPr>
              <a:t>DATA</a:t>
            </a:r>
            <a:endParaRPr sz="2800" dirty="0">
              <a:latin typeface="Comic Sans MS"/>
              <a:cs typeface="Comic Sans MS"/>
            </a:endParaRPr>
          </a:p>
          <a:p>
            <a:pPr marL="11176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Comic Sans MS"/>
                <a:cs typeface="Comic Sans MS"/>
              </a:rPr>
              <a:t>STRUCTURE</a:t>
            </a:r>
            <a:endParaRPr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45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295400"/>
            <a:ext cx="3810000" cy="30480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#define MAXSIZE 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st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[MAXSIZE];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typedef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              stack;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stack s;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1371600"/>
            <a:ext cx="3810000" cy="30480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*next;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typedef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              stack;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stack *top;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endParaRPr lang="en-US" altLang="en-US" sz="1800" dirty="0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27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63C88-9202-4D4C-BEA3-C78944AE5D33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2711" name="Text Box 5"/>
          <p:cNvSpPr txBox="1">
            <a:spLocks noChangeArrowheads="1"/>
          </p:cNvSpPr>
          <p:nvPr/>
        </p:nvSpPr>
        <p:spPr bwMode="auto">
          <a:xfrm>
            <a:off x="1371600" y="4495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CC0000"/>
                </a:solidFill>
                <a:latin typeface="Arial" charset="0"/>
              </a:rPr>
              <a:t>ARRAY</a:t>
            </a:r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>
            <a:off x="5334000" y="4495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CC0000"/>
                </a:solidFill>
                <a:latin typeface="Arial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7745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62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nimBg="1"/>
      <p:bldP spid="96260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Creation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3810000" cy="28194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void create (stack *s)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s-&gt;top = -1;    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/* s-&gt;top points to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last element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pushed in;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initially -1 */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2000" smtClean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371600"/>
            <a:ext cx="4038600" cy="25146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void create (stack **top)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*top = NULL;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en-US" sz="2000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/* top points to NULL,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indicating empty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stack            */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2400" dirty="0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373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A06F7-28A8-428C-B878-7EE9A31B89F3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1447800" y="4267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ARRAY</a:t>
            </a:r>
          </a:p>
        </p:txBody>
      </p:sp>
      <p:sp>
        <p:nvSpPr>
          <p:cNvPr id="73736" name="Text Box 6"/>
          <p:cNvSpPr txBox="1">
            <a:spLocks noChangeArrowheads="1"/>
          </p:cNvSpPr>
          <p:nvPr/>
        </p:nvSpPr>
        <p:spPr bwMode="auto">
          <a:xfrm>
            <a:off x="5410200" y="396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880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72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  <p:bldP spid="9728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Pushing an element into the stack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19200"/>
            <a:ext cx="6324600" cy="43434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void push (stack *s,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element)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if (s-&gt;top == (MAXSIZE-1))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printf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(“\n Stack overflow”);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 exit(-1);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}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else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 s-&gt;top ++;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 s-&gt;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st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[s-&gt;top] = element;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}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}</a:t>
            </a:r>
            <a:endParaRPr lang="en-US" altLang="en-US" sz="20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47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8171D-86F9-4247-951F-7D6DE19B9CC8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3276600" y="5638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806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95400"/>
            <a:ext cx="6781800" cy="42672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void push (stack **top,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element)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stack *new;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en-US" sz="1000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new = (stack *)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malloc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(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sizeof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(stack));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if (new == NULL)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printf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(“\n Stack is full”);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exit(-1);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en-US" sz="1000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new-&gt;value = element;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new-&gt;next = *top;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*top = new;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57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88956-096C-4C16-AD75-A977B17F132E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41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Popping an element from the stack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71600"/>
            <a:ext cx="6096000" cy="41148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pop (stack *s)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if (s-&gt;top == -1)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printf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(“\n Stack underflow”);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exit(-1);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}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else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return (s-&gt;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st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[s-&gt;top--]);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}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}</a:t>
            </a:r>
            <a:endParaRPr lang="en-US" altLang="en-US" sz="20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68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7F0481-6D6B-4A9C-9F2E-06AF259EEA71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3276600" y="5562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3052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5791200" cy="49530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int pop (stack **top)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int t; 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stack *p;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altLang="en-US" sz="100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if (*top == NULL)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printf (“\n Stack is empty”);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exit(-1);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t = (*top)-&gt;value;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p = *top;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*top = (*top)-&gt;next;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free (p);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return 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2400" smtClean="0">
              <a:latin typeface="Courier New" pitchFamily="49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78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867226-62B1-481E-894F-B90D19FCA55E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6858000" y="3048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4999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for stack empty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371600"/>
            <a:ext cx="3581400" cy="22098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int isempty (stack *s)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if (s-&gt;top == -1)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   return 1;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else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   return (0);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2000" smtClean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1371600"/>
            <a:ext cx="4038600" cy="22098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int isempty (stack *top)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if (top == NULL)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 return (1);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 return (0);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2000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885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E1344B-F0E0-4DBC-B401-0C2D5EEBDD0A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8855" name="Text Box 5"/>
          <p:cNvSpPr txBox="1">
            <a:spLocks noChangeArrowheads="1"/>
          </p:cNvSpPr>
          <p:nvPr/>
        </p:nvSpPr>
        <p:spPr bwMode="auto">
          <a:xfrm>
            <a:off x="1524000" y="3657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ARRAY</a:t>
            </a: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5410200" y="3657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3211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24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nimBg="1"/>
      <p:bldP spid="10240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for stack full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371600"/>
            <a:ext cx="3722688" cy="26670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int isfull (stack *s)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if (s-&gt;top == 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    (MAXSIZE–1))     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 return 1;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else 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        return (0);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000" smtClean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371600"/>
            <a:ext cx="3810000" cy="26670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000" smtClean="0"/>
              <a:t>Not required for linked list implementation.</a:t>
            </a:r>
          </a:p>
          <a:p>
            <a:pPr eaLnBrk="1" hangingPunct="1"/>
            <a:r>
              <a:rPr lang="en-US" altLang="en-US" sz="2000" smtClean="0"/>
              <a:t>In the </a:t>
            </a: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push()</a:t>
            </a:r>
            <a:r>
              <a:rPr lang="en-US" altLang="en-US" sz="2000" smtClean="0"/>
              <a:t> function, we can check the return value of </a:t>
            </a:r>
            <a:r>
              <a:rPr lang="en-US" altLang="en-US" sz="2000" smtClean="0">
                <a:solidFill>
                  <a:srgbClr val="800080"/>
                </a:solidFill>
                <a:latin typeface="Courier New" pitchFamily="49" charset="0"/>
              </a:rPr>
              <a:t>malloc()</a:t>
            </a:r>
            <a:r>
              <a:rPr lang="en-US" altLang="en-US" sz="2000" smtClean="0"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en-US" altLang="en-US" sz="1800" smtClean="0"/>
              <a:t>If -1, then memory cannot be allocated.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798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B64BDD-CA29-4091-94B2-D975EDFE6C92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79879" name="Text Box 5"/>
          <p:cNvSpPr txBox="1">
            <a:spLocks noChangeArrowheads="1"/>
          </p:cNvSpPr>
          <p:nvPr/>
        </p:nvSpPr>
        <p:spPr bwMode="auto">
          <a:xfrm>
            <a:off x="1524000" y="4114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ARRAY</a:t>
            </a: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5181600" y="4114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341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main function :: array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371600"/>
            <a:ext cx="3962400" cy="47244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#define MAXSIZE 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struct lifo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 int st[MAXSIZE];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 int  top;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typedef struct lifo stack;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stack A, B;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create(&amp;A);  create(&amp;B);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push(&amp;A,10);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push(&amp;A,20);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371600"/>
            <a:ext cx="4191000" cy="47244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push(&amp;A,30);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push(&amp;B,100);  push(&amp;B,5);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00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printf (“%d %d”, pop(&amp;A),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            pop(&amp;B));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push (&amp;A, pop(&amp;B));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if (isempty(&amp;B))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    printf (“\n B is empty”);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809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3DD1F-8A25-4804-BCE3-A9EB566AD4DF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80903" name="Line 5"/>
          <p:cNvSpPr>
            <a:spLocks noChangeShapeType="1"/>
          </p:cNvSpPr>
          <p:nvPr/>
        </p:nvSpPr>
        <p:spPr bwMode="auto">
          <a:xfrm>
            <a:off x="228600" y="4114800"/>
            <a:ext cx="39624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main function :: linked list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371600"/>
            <a:ext cx="4191000" cy="47244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#include &lt;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stdio.h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value;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*next;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typedef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struct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lifo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stack;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stack *A, *B;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create(&amp;A); create(&amp;B);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push(&amp;A,10);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push(&amp;A,20);</a:t>
            </a:r>
          </a:p>
        </p:txBody>
      </p:sp>
      <p:sp>
        <p:nvSpPr>
          <p:cNvPr id="8192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371600"/>
            <a:ext cx="4191000" cy="4724400"/>
          </a:xfr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push(&amp;A,30);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push(&amp;B,100);  push(&amp;B,5);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printf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(“%d %d”,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    pop(&amp;A), pop(&amp;B));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push (&amp;A, pop(&amp;B));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if (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isempty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(B))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solidFill>
                  <a:srgbClr val="800080"/>
                </a:solidFill>
                <a:latin typeface="Courier New" pitchFamily="49" charset="0"/>
              </a:rPr>
              <a:t>printf</a:t>
            </a: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 (“\n B is empty”);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solidFill>
                <a:srgbClr val="800080"/>
              </a:solidFill>
              <a:latin typeface="Courier New" pitchFamily="49" charset="0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8192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39658-81CB-439F-A7B7-6CECDCC4CD60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81927" name="Line 5"/>
          <p:cNvSpPr>
            <a:spLocks noChangeShapeType="1"/>
          </p:cNvSpPr>
          <p:nvPr/>
        </p:nvSpPr>
        <p:spPr bwMode="auto">
          <a:xfrm>
            <a:off x="304800" y="3810000"/>
            <a:ext cx="41910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6386"/>
            <a:ext cx="9126220" cy="6802120"/>
            <a:chOff x="0" y="56386"/>
            <a:chExt cx="9126220" cy="6802120"/>
          </a:xfrm>
        </p:grpSpPr>
        <p:sp>
          <p:nvSpPr>
            <p:cNvPr id="3" name="object 3"/>
            <p:cNvSpPr/>
            <p:nvPr/>
          </p:nvSpPr>
          <p:spPr>
            <a:xfrm>
              <a:off x="170687" y="56386"/>
              <a:ext cx="8955024" cy="6801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29" y="615696"/>
              <a:ext cx="9003792" cy="5611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76198"/>
              <a:ext cx="8839200" cy="6705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76198"/>
              <a:ext cx="8839200" cy="6705600"/>
            </a:xfrm>
            <a:custGeom>
              <a:avLst/>
              <a:gdLst/>
              <a:ahLst/>
              <a:cxnLst/>
              <a:rect l="l" t="t" r="r" b="b"/>
              <a:pathLst>
                <a:path w="8839200" h="6705600">
                  <a:moveTo>
                    <a:pt x="0" y="6705600"/>
                  </a:moveTo>
                  <a:lnTo>
                    <a:pt x="8839200" y="6705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068" y="744981"/>
            <a:ext cx="7328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</a:t>
            </a:r>
            <a:r>
              <a:rPr sz="4000" spc="-5" dirty="0"/>
              <a:t>is </a:t>
            </a:r>
            <a:r>
              <a:rPr sz="4000" spc="-10" dirty="0"/>
              <a:t>Linear </a:t>
            </a:r>
            <a:r>
              <a:rPr sz="4000" spc="-5" dirty="0"/>
              <a:t>Data</a:t>
            </a:r>
            <a:r>
              <a:rPr sz="4000" spc="95" dirty="0"/>
              <a:t> </a:t>
            </a:r>
            <a:r>
              <a:rPr sz="4000" spc="-10" dirty="0"/>
              <a:t>Structure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417068" y="2333370"/>
            <a:ext cx="8258809" cy="351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04139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269240" algn="l"/>
              </a:tabLst>
            </a:pP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linear data structure, data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arranged  in linear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sequence.</a:t>
            </a:r>
            <a:endParaRPr sz="3200">
              <a:latin typeface="Comic Sans MS"/>
              <a:cs typeface="Comic Sans MS"/>
            </a:endParaRPr>
          </a:p>
          <a:p>
            <a:pPr marL="268605" marR="48514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spc="5" dirty="0">
                <a:latin typeface="Comic Sans MS"/>
                <a:cs typeface="Comic Sans MS"/>
              </a:rPr>
              <a:t>Data </a:t>
            </a:r>
            <a:r>
              <a:rPr sz="3200" spc="-5" dirty="0">
                <a:latin typeface="Comic Sans MS"/>
                <a:cs typeface="Comic Sans MS"/>
              </a:rPr>
              <a:t>items </a:t>
            </a:r>
            <a:r>
              <a:rPr sz="3200" dirty="0">
                <a:latin typeface="Comic Sans MS"/>
                <a:cs typeface="Comic Sans MS"/>
              </a:rPr>
              <a:t>can </a:t>
            </a:r>
            <a:r>
              <a:rPr sz="3200" spc="-5" dirty="0">
                <a:latin typeface="Comic Sans MS"/>
                <a:cs typeface="Comic Sans MS"/>
              </a:rPr>
              <a:t>be traversed in </a:t>
            </a:r>
            <a:r>
              <a:rPr sz="3200" dirty="0">
                <a:latin typeface="Comic Sans MS"/>
                <a:cs typeface="Comic Sans MS"/>
              </a:rPr>
              <a:t>a single  run.</a:t>
            </a:r>
            <a:endParaRPr sz="3200">
              <a:latin typeface="Comic Sans MS"/>
              <a:cs typeface="Comic Sans MS"/>
            </a:endParaRPr>
          </a:p>
          <a:p>
            <a:pPr marL="268605" marR="5080" indent="-256540">
              <a:lnSpc>
                <a:spcPct val="97200"/>
              </a:lnSpc>
              <a:spcBef>
                <a:spcPts val="500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In linear </a:t>
            </a:r>
            <a:r>
              <a:rPr sz="3200" spc="-5" dirty="0">
                <a:latin typeface="Comic Sans MS"/>
                <a:cs typeface="Comic Sans MS"/>
              </a:rPr>
              <a:t>data </a:t>
            </a:r>
            <a:r>
              <a:rPr sz="3200" dirty="0">
                <a:latin typeface="Comic Sans MS"/>
                <a:cs typeface="Comic Sans MS"/>
              </a:rPr>
              <a:t>structure </a:t>
            </a:r>
            <a:r>
              <a:rPr sz="3200" spc="-5" dirty="0">
                <a:latin typeface="Comic Sans MS"/>
                <a:cs typeface="Comic Sans MS"/>
              </a:rPr>
              <a:t>elements </a:t>
            </a:r>
            <a:r>
              <a:rPr sz="3200" dirty="0">
                <a:latin typeface="Comic Sans MS"/>
                <a:cs typeface="Comic Sans MS"/>
              </a:rPr>
              <a:t>are  accessed or placed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contiguous(together 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sequence) </a:t>
            </a:r>
            <a:r>
              <a:rPr sz="3200" spc="-5" dirty="0">
                <a:latin typeface="Comic Sans MS"/>
                <a:cs typeface="Comic Sans MS"/>
              </a:rPr>
              <a:t>memory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10" dirty="0">
                <a:latin typeface="Comic Sans MS"/>
                <a:cs typeface="Comic Sans MS"/>
              </a:rPr>
              <a:t>location</a:t>
            </a:r>
            <a:r>
              <a:rPr sz="3200" spc="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65719" y="304800"/>
            <a:ext cx="1443227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4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Stack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 smtClean="0"/>
              <a:t>1. Recursion</a:t>
            </a:r>
          </a:p>
          <a:p>
            <a:r>
              <a:rPr lang="en-US" dirty="0" smtClean="0"/>
              <a:t>2. Infix to postfix conversion</a:t>
            </a:r>
          </a:p>
          <a:p>
            <a:r>
              <a:rPr lang="en-US" dirty="0" smtClean="0"/>
              <a:t>3. Postfix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8788"/>
            <a:ext cx="9138285" cy="6649720"/>
            <a:chOff x="0" y="208788"/>
            <a:chExt cx="9138285" cy="6649720"/>
          </a:xfrm>
        </p:grpSpPr>
        <p:sp>
          <p:nvSpPr>
            <p:cNvPr id="3" name="object 3"/>
            <p:cNvSpPr/>
            <p:nvPr/>
          </p:nvSpPr>
          <p:spPr>
            <a:xfrm>
              <a:off x="18289" y="208788"/>
              <a:ext cx="8955024" cy="6440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15112"/>
              <a:ext cx="9137905" cy="4945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" y="228600"/>
              <a:ext cx="8839200" cy="632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" y="228600"/>
              <a:ext cx="8839200" cy="6324600"/>
            </a:xfrm>
            <a:custGeom>
              <a:avLst/>
              <a:gdLst/>
              <a:ahLst/>
              <a:cxnLst/>
              <a:rect l="l" t="t" r="r" b="b"/>
              <a:pathLst>
                <a:path w="8839200" h="6324600">
                  <a:moveTo>
                    <a:pt x="0" y="6324600"/>
                  </a:moveTo>
                  <a:lnTo>
                    <a:pt x="8839200" y="6324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668" y="688594"/>
            <a:ext cx="3148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dirty="0"/>
              <a:t>WHAT</a:t>
            </a:r>
            <a:r>
              <a:rPr sz="5400" u="none" spc="-90" dirty="0"/>
              <a:t> </a:t>
            </a:r>
            <a:r>
              <a:rPr sz="5400" u="none" spc="-5" dirty="0"/>
              <a:t>Is</a:t>
            </a:r>
            <a:endParaRPr sz="5400"/>
          </a:p>
        </p:txBody>
      </p:sp>
      <p:sp>
        <p:nvSpPr>
          <p:cNvPr id="8" name="object 8"/>
          <p:cNvSpPr/>
          <p:nvPr/>
        </p:nvSpPr>
        <p:spPr>
          <a:xfrm>
            <a:off x="277368" y="1478280"/>
            <a:ext cx="3121660" cy="58419"/>
          </a:xfrm>
          <a:custGeom>
            <a:avLst/>
            <a:gdLst/>
            <a:ahLst/>
            <a:cxnLst/>
            <a:rect l="l" t="t" r="r" b="b"/>
            <a:pathLst>
              <a:path w="3121660" h="58419">
                <a:moveTo>
                  <a:pt x="3121152" y="0"/>
                </a:moveTo>
                <a:lnTo>
                  <a:pt x="0" y="0"/>
                </a:lnTo>
                <a:lnTo>
                  <a:pt x="0" y="57912"/>
                </a:lnTo>
                <a:lnTo>
                  <a:pt x="3121152" y="57912"/>
                </a:lnTo>
                <a:lnTo>
                  <a:pt x="312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4668" y="1576781"/>
            <a:ext cx="8469630" cy="354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A stack is called a</a:t>
            </a:r>
            <a:r>
              <a:rPr sz="3200" dirty="0">
                <a:solidFill>
                  <a:srgbClr val="FF8118"/>
                </a:solidFill>
                <a:latin typeface="Comic Sans MS"/>
                <a:cs typeface="Comic Sans MS"/>
              </a:rPr>
              <a:t> </a:t>
            </a:r>
            <a:r>
              <a:rPr sz="3200" u="heavy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Comic Sans MS"/>
                <a:cs typeface="Comic Sans MS"/>
                <a:hlinkClick r:id="rId5"/>
              </a:rPr>
              <a:t>last-in-first-out</a:t>
            </a:r>
            <a:r>
              <a:rPr sz="3200" dirty="0">
                <a:solidFill>
                  <a:srgbClr val="FF8118"/>
                </a:solidFill>
                <a:latin typeface="Comic Sans MS"/>
                <a:cs typeface="Comic Sans MS"/>
                <a:hlinkClick r:id="rId5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(LIFO)  </a:t>
            </a:r>
            <a:r>
              <a:rPr sz="3200" dirty="0">
                <a:latin typeface="Comic Sans MS"/>
                <a:cs typeface="Comic Sans MS"/>
              </a:rPr>
              <a:t>collection. This means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the last </a:t>
            </a:r>
            <a:r>
              <a:rPr sz="3200" spc="-5" dirty="0">
                <a:latin typeface="Comic Sans MS"/>
                <a:cs typeface="Comic Sans MS"/>
              </a:rPr>
              <a:t>thing  </a:t>
            </a:r>
            <a:r>
              <a:rPr sz="3200" dirty="0">
                <a:latin typeface="Comic Sans MS"/>
                <a:cs typeface="Comic Sans MS"/>
              </a:rPr>
              <a:t>we added </a:t>
            </a:r>
            <a:r>
              <a:rPr sz="3200" spc="-5" dirty="0">
                <a:latin typeface="Comic Sans MS"/>
                <a:cs typeface="Comic Sans MS"/>
              </a:rPr>
              <a:t>(pushed) is the first </a:t>
            </a:r>
            <a:r>
              <a:rPr sz="3200" dirty="0">
                <a:latin typeface="Comic Sans MS"/>
                <a:cs typeface="Comic Sans MS"/>
              </a:rPr>
              <a:t>thing that  gets pulled </a:t>
            </a:r>
            <a:r>
              <a:rPr sz="3200" spc="-5" dirty="0">
                <a:latin typeface="Comic Sans MS"/>
                <a:cs typeface="Comic Sans MS"/>
              </a:rPr>
              <a:t>(popped)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off.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omic Sans MS"/>
              <a:cs typeface="Comic Sans MS"/>
            </a:endParaRPr>
          </a:p>
          <a:p>
            <a:pPr marL="268605" marR="44450" indent="-256540">
              <a:lnSpc>
                <a:spcPct val="100000"/>
              </a:lnSpc>
              <a:spcBef>
                <a:spcPts val="5"/>
              </a:spcBef>
            </a:pPr>
            <a:r>
              <a:rPr sz="2150" spc="-62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150" spc="26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Comic Sans MS"/>
                <a:cs typeface="Comic Sans MS"/>
              </a:rPr>
              <a:t>A stack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sequence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items that </a:t>
            </a:r>
            <a:r>
              <a:rPr sz="3200" dirty="0">
                <a:latin typeface="Comic Sans MS"/>
                <a:cs typeface="Comic Sans MS"/>
              </a:rPr>
              <a:t>are  accessible at only one end of the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sequence.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0" y="550163"/>
            <a:ext cx="5331460" cy="1028700"/>
            <a:chOff x="3810000" y="550163"/>
            <a:chExt cx="5331460" cy="1028700"/>
          </a:xfrm>
        </p:grpSpPr>
        <p:sp>
          <p:nvSpPr>
            <p:cNvPr id="11" name="object 11"/>
            <p:cNvSpPr/>
            <p:nvPr/>
          </p:nvSpPr>
          <p:spPr>
            <a:xfrm>
              <a:off x="7426452" y="550163"/>
              <a:ext cx="1714500" cy="1028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0000" y="664463"/>
              <a:ext cx="3771900" cy="914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97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0" y="1447800"/>
            <a:ext cx="3352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231394"/>
            <a:ext cx="6720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dirty="0"/>
              <a:t>EXAMPLES </a:t>
            </a:r>
            <a:r>
              <a:rPr sz="4800" u="none" spc="-5" dirty="0"/>
              <a:t>OF</a:t>
            </a:r>
            <a:r>
              <a:rPr sz="4800" u="none" spc="-65" dirty="0"/>
              <a:t> </a:t>
            </a:r>
            <a:r>
              <a:rPr sz="4800" u="none" spc="-5" dirty="0"/>
              <a:t>STACK: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28600" y="934211"/>
            <a:ext cx="6893559" cy="5364480"/>
            <a:chOff x="228600" y="934211"/>
            <a:chExt cx="6893559" cy="5364480"/>
          </a:xfrm>
        </p:grpSpPr>
        <p:sp>
          <p:nvSpPr>
            <p:cNvPr id="5" name="object 5"/>
            <p:cNvSpPr/>
            <p:nvPr/>
          </p:nvSpPr>
          <p:spPr>
            <a:xfrm>
              <a:off x="429768" y="934211"/>
              <a:ext cx="6692265" cy="52069"/>
            </a:xfrm>
            <a:custGeom>
              <a:avLst/>
              <a:gdLst/>
              <a:ahLst/>
              <a:cxnLst/>
              <a:rect l="l" t="t" r="r" b="b"/>
              <a:pathLst>
                <a:path w="6692265" h="52069">
                  <a:moveTo>
                    <a:pt x="6691883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6691883" y="51815"/>
                  </a:lnTo>
                  <a:lnTo>
                    <a:pt x="6691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990599"/>
              <a:ext cx="3308604" cy="5308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31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Operations that </a:t>
            </a:r>
            <a:r>
              <a:rPr sz="4000" spc="-5" dirty="0"/>
              <a:t>can be performed </a:t>
            </a:r>
            <a:r>
              <a:rPr sz="4000" u="none" spc="-5" dirty="0"/>
              <a:t> </a:t>
            </a:r>
            <a:r>
              <a:rPr sz="4000" spc="-5" dirty="0"/>
              <a:t>on</a:t>
            </a:r>
            <a:r>
              <a:rPr sz="4000" dirty="0"/>
              <a:t> </a:t>
            </a:r>
            <a:r>
              <a:rPr sz="4000" spc="-10" dirty="0"/>
              <a:t>STACK: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0868" y="2895422"/>
            <a:ext cx="1708150" cy="1604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56250"/>
              <a:buFont typeface="Wingdings"/>
              <a:buChar char=""/>
              <a:tabLst>
                <a:tab pos="485140" algn="l"/>
                <a:tab pos="485775" algn="l"/>
              </a:tabLst>
            </a:pPr>
            <a:r>
              <a:rPr sz="3200" dirty="0">
                <a:latin typeface="Comic Sans MS"/>
                <a:cs typeface="Comic Sans MS"/>
              </a:rPr>
              <a:t>PUSH.</a:t>
            </a: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400" dirty="0">
              <a:latin typeface="Comic Sans MS"/>
              <a:cs typeface="Comic Sans MS"/>
            </a:endParaRPr>
          </a:p>
          <a:p>
            <a:pPr marL="512445" indent="-500380">
              <a:lnSpc>
                <a:spcPct val="100000"/>
              </a:lnSpc>
              <a:buClr>
                <a:srgbClr val="2CA1BE"/>
              </a:buClr>
              <a:buSzPct val="67187"/>
              <a:buFont typeface="Wingdings"/>
              <a:buChar char=""/>
              <a:tabLst>
                <a:tab pos="512445" algn="l"/>
                <a:tab pos="513080" algn="l"/>
              </a:tabLst>
            </a:pPr>
            <a:r>
              <a:rPr sz="3200" dirty="0">
                <a:latin typeface="Comic Sans MS"/>
                <a:cs typeface="Comic Sans MS"/>
              </a:rPr>
              <a:t>POP.</a:t>
            </a:r>
          </a:p>
        </p:txBody>
      </p:sp>
      <p:sp>
        <p:nvSpPr>
          <p:cNvPr id="4" name="object 4"/>
          <p:cNvSpPr/>
          <p:nvPr/>
        </p:nvSpPr>
        <p:spPr>
          <a:xfrm>
            <a:off x="4675632" y="1219200"/>
            <a:ext cx="361035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2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667000"/>
            <a:ext cx="802995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235594"/>
            <a:ext cx="8178800" cy="21475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200" dirty="0"/>
              <a:t>PUSH</a:t>
            </a:r>
            <a:r>
              <a:rPr sz="3200" u="none" dirty="0"/>
              <a:t> </a:t>
            </a:r>
            <a:r>
              <a:rPr sz="2800" u="none" spc="-5" dirty="0"/>
              <a:t>: It is </a:t>
            </a:r>
            <a:r>
              <a:rPr sz="2800" u="none" spc="-10" dirty="0"/>
              <a:t>used </a:t>
            </a:r>
            <a:r>
              <a:rPr sz="2800" u="none" spc="-5" dirty="0"/>
              <a:t>to </a:t>
            </a:r>
            <a:r>
              <a:rPr sz="2800" u="none" spc="-10" dirty="0"/>
              <a:t>insert items into the</a:t>
            </a:r>
            <a:r>
              <a:rPr sz="2800" u="none" spc="270" dirty="0"/>
              <a:t> </a:t>
            </a:r>
            <a:r>
              <a:rPr sz="2800" u="none" spc="-10" dirty="0"/>
              <a:t>stack.</a:t>
            </a:r>
            <a:endParaRPr sz="2800"/>
          </a:p>
          <a:p>
            <a:pPr marL="12700" marR="57785">
              <a:lnSpc>
                <a:spcPct val="105200"/>
              </a:lnSpc>
              <a:spcBef>
                <a:spcPts val="250"/>
              </a:spcBef>
            </a:pPr>
            <a:r>
              <a:rPr dirty="0"/>
              <a:t>POP</a:t>
            </a:r>
            <a:r>
              <a:rPr u="none" dirty="0"/>
              <a:t>: </a:t>
            </a:r>
            <a:r>
              <a:rPr sz="2800" u="none" spc="-5" dirty="0"/>
              <a:t>It is </a:t>
            </a:r>
            <a:r>
              <a:rPr sz="2800" u="none" spc="-10" dirty="0"/>
              <a:t>used </a:t>
            </a:r>
            <a:r>
              <a:rPr sz="2800" u="none" spc="-5" dirty="0"/>
              <a:t>to delete items </a:t>
            </a:r>
            <a:r>
              <a:rPr sz="2800" u="none" spc="-10" dirty="0"/>
              <a:t>from </a:t>
            </a:r>
            <a:r>
              <a:rPr sz="2800" u="none" spc="-5" dirty="0"/>
              <a:t>stack.  </a:t>
            </a:r>
            <a:r>
              <a:rPr sz="3200" spc="-5" dirty="0"/>
              <a:t>TOP</a:t>
            </a:r>
            <a:r>
              <a:rPr sz="3200" u="none" spc="-5" dirty="0"/>
              <a:t>: </a:t>
            </a:r>
            <a:r>
              <a:rPr sz="2800" u="none" spc="-5" dirty="0"/>
              <a:t>It represents the current location of </a:t>
            </a:r>
            <a:r>
              <a:rPr sz="2800" u="none" spc="-10" dirty="0"/>
              <a:t>data  </a:t>
            </a:r>
            <a:r>
              <a:rPr sz="2800" u="none" spc="-5" dirty="0"/>
              <a:t>in</a:t>
            </a:r>
            <a:r>
              <a:rPr sz="2800" u="none" spc="-10" dirty="0"/>
              <a:t> </a:t>
            </a:r>
            <a:r>
              <a:rPr sz="2800" u="none" spc="-5" dirty="0"/>
              <a:t>stack.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0187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162255"/>
            <a:ext cx="73520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</a:t>
            </a:r>
            <a:r>
              <a:rPr spc="5" dirty="0"/>
              <a:t>OF </a:t>
            </a:r>
            <a:r>
              <a:rPr spc="-5" dirty="0"/>
              <a:t>INSERTION IN </a:t>
            </a:r>
            <a:r>
              <a:rPr u="none" spc="-5" dirty="0"/>
              <a:t> </a:t>
            </a:r>
            <a:r>
              <a:rPr spc="-5" dirty="0"/>
              <a:t>STACK:</a:t>
            </a:r>
            <a:r>
              <a:rPr spc="10" dirty="0"/>
              <a:t> </a:t>
            </a:r>
            <a:r>
              <a:rPr spc="-5" dirty="0"/>
              <a:t>(PUSH)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1727733"/>
            <a:ext cx="4916170" cy="43237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Insertion(a,top,item,max)</a:t>
            </a:r>
            <a:endParaRPr sz="2800" dirty="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If top=max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then</a:t>
            </a:r>
            <a:endParaRPr sz="2800" dirty="0">
              <a:latin typeface="Comic Sans MS"/>
              <a:cs typeface="Comic Sans MS"/>
            </a:endParaRPr>
          </a:p>
          <a:p>
            <a:pPr marL="544830">
              <a:lnSpc>
                <a:spcPct val="100000"/>
              </a:lnSpc>
              <a:spcBef>
                <a:spcPts val="409"/>
              </a:spcBef>
            </a:pPr>
            <a:r>
              <a:rPr sz="2800" spc="-5" dirty="0">
                <a:latin typeface="Comic Sans MS"/>
                <a:cs typeface="Comic Sans MS"/>
              </a:rPr>
              <a:t>print </a:t>
            </a:r>
            <a:r>
              <a:rPr sz="2800" spc="-10" dirty="0">
                <a:latin typeface="Comic Sans MS"/>
                <a:cs typeface="Comic Sans MS"/>
              </a:rPr>
              <a:t>‘STACK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OVERFLOW’</a:t>
            </a:r>
            <a:endParaRPr sz="2800" dirty="0">
              <a:latin typeface="Comic Sans MS"/>
              <a:cs typeface="Comic Sans MS"/>
            </a:endParaRPr>
          </a:p>
          <a:p>
            <a:pPr marL="544830" marR="3691254">
              <a:lnSpc>
                <a:spcPct val="111800"/>
              </a:lnSpc>
            </a:pPr>
            <a:r>
              <a:rPr sz="2800" spc="-5" dirty="0">
                <a:latin typeface="Comic Sans MS"/>
                <a:cs typeface="Comic Sans MS"/>
              </a:rPr>
              <a:t>exit  else</a:t>
            </a:r>
            <a:endParaRPr sz="2800" dirty="0">
              <a:latin typeface="Comic Sans MS"/>
              <a:cs typeface="Comic Sans MS"/>
            </a:endParaRPr>
          </a:p>
          <a:p>
            <a:pPr marL="530860" marR="2774950" indent="-530860">
              <a:lnSpc>
                <a:spcPct val="111800"/>
              </a:lnSpc>
              <a:spcBef>
                <a:spcPts val="10"/>
              </a:spcBef>
              <a:buAutoNum type="arabicPeriod" startAt="3"/>
              <a:tabLst>
                <a:tab pos="530860" algn="l"/>
                <a:tab pos="531495" algn="l"/>
              </a:tabLst>
            </a:pP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p=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-10" dirty="0">
                <a:latin typeface="Comic Sans MS"/>
                <a:cs typeface="Comic Sans MS"/>
              </a:rPr>
              <a:t>+1  </a:t>
            </a:r>
            <a:r>
              <a:rPr sz="2800" spc="-5" dirty="0">
                <a:latin typeface="Comic Sans MS"/>
                <a:cs typeface="Comic Sans MS"/>
              </a:rPr>
              <a:t>end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if</a:t>
            </a:r>
            <a:endParaRPr sz="2800" dirty="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a[top]=item</a:t>
            </a:r>
            <a:endParaRPr sz="2800" dirty="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Exit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733800"/>
            <a:ext cx="5391911" cy="245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5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Last-in First-out (LIFO) List</a:t>
            </a:r>
          </a:p>
        </p:txBody>
      </p:sp>
      <p:sp>
        <p:nvSpPr>
          <p:cNvPr id="2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and Data Structure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3C04BB-4561-4A46-8553-903911641318}" type="slidenum">
              <a:rPr lang="en-US" altLang="en-US" sz="1200">
                <a:solidFill>
                  <a:srgbClr val="898989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54277" name="AutoShape 3"/>
          <p:cNvSpPr>
            <a:spLocks noChangeArrowheads="1"/>
          </p:cNvSpPr>
          <p:nvPr/>
        </p:nvSpPr>
        <p:spPr bwMode="auto">
          <a:xfrm>
            <a:off x="4114800" y="3124200"/>
            <a:ext cx="1600200" cy="2590800"/>
          </a:xfrm>
          <a:prstGeom prst="cube">
            <a:avLst>
              <a:gd name="adj" fmla="val 25000"/>
            </a:avLst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643438" y="2055813"/>
            <a:ext cx="0" cy="1216025"/>
          </a:xfrm>
          <a:prstGeom prst="line">
            <a:avLst/>
          </a:prstGeom>
          <a:noFill/>
          <a:ln w="889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3200400" y="2057400"/>
            <a:ext cx="1447800" cy="0"/>
          </a:xfrm>
          <a:prstGeom prst="line">
            <a:avLst/>
          </a:prstGeom>
          <a:noFill/>
          <a:ln w="889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5181600" y="2057400"/>
            <a:ext cx="0" cy="1143000"/>
          </a:xfrm>
          <a:prstGeom prst="line">
            <a:avLst/>
          </a:prstGeom>
          <a:noFill/>
          <a:ln w="889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181600" y="2057400"/>
            <a:ext cx="1447800" cy="0"/>
          </a:xfrm>
          <a:prstGeom prst="line">
            <a:avLst/>
          </a:prstGeom>
          <a:noFill/>
          <a:ln w="889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971800" y="1524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943600" y="1447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Out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14600" y="1828800"/>
            <a:ext cx="609600" cy="914400"/>
            <a:chOff x="1584" y="1152"/>
            <a:chExt cx="384" cy="576"/>
          </a:xfrm>
        </p:grpSpPr>
        <p:sp>
          <p:nvSpPr>
            <p:cNvPr id="54298" name="AutoShape 14"/>
            <p:cNvSpPr>
              <a:spLocks noChangeArrowheads="1"/>
            </p:cNvSpPr>
            <p:nvPr/>
          </p:nvSpPr>
          <p:spPr bwMode="auto">
            <a:xfrm>
              <a:off x="1632" y="1152"/>
              <a:ext cx="288" cy="288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99" name="Text Box 17"/>
            <p:cNvSpPr txBox="1">
              <a:spLocks noChangeArrowheads="1"/>
            </p:cNvSpPr>
            <p:nvPr/>
          </p:nvSpPr>
          <p:spPr bwMode="auto">
            <a:xfrm>
              <a:off x="1584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905000" y="1828800"/>
            <a:ext cx="609600" cy="914400"/>
            <a:chOff x="1200" y="1152"/>
            <a:chExt cx="384" cy="576"/>
          </a:xfrm>
        </p:grpSpPr>
        <p:sp>
          <p:nvSpPr>
            <p:cNvPr id="54296" name="AutoShape 13"/>
            <p:cNvSpPr>
              <a:spLocks noChangeArrowheads="1"/>
            </p:cNvSpPr>
            <p:nvPr/>
          </p:nvSpPr>
          <p:spPr bwMode="auto">
            <a:xfrm>
              <a:off x="1248" y="1152"/>
              <a:ext cx="288" cy="288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97" name="Text Box 18"/>
            <p:cNvSpPr txBox="1">
              <a:spLocks noChangeArrowheads="1"/>
            </p:cNvSpPr>
            <p:nvPr/>
          </p:nvSpPr>
          <p:spPr bwMode="auto">
            <a:xfrm>
              <a:off x="1200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95400" y="1828800"/>
            <a:ext cx="609600" cy="914400"/>
            <a:chOff x="816" y="1152"/>
            <a:chExt cx="384" cy="576"/>
          </a:xfrm>
        </p:grpSpPr>
        <p:sp>
          <p:nvSpPr>
            <p:cNvPr id="54294" name="AutoShape 12"/>
            <p:cNvSpPr>
              <a:spLocks noChangeArrowheads="1"/>
            </p:cNvSpPr>
            <p:nvPr/>
          </p:nvSpPr>
          <p:spPr bwMode="auto">
            <a:xfrm>
              <a:off x="864" y="1152"/>
              <a:ext cx="288" cy="288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95" name="Text Box 19"/>
            <p:cNvSpPr txBox="1">
              <a:spLocks noChangeArrowheads="1"/>
            </p:cNvSpPr>
            <p:nvPr/>
          </p:nvSpPr>
          <p:spPr bwMode="auto">
            <a:xfrm>
              <a:off x="816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91400" y="1828800"/>
            <a:ext cx="609600" cy="914400"/>
            <a:chOff x="4656" y="1152"/>
            <a:chExt cx="384" cy="576"/>
          </a:xfrm>
        </p:grpSpPr>
        <p:sp>
          <p:nvSpPr>
            <p:cNvPr id="54292" name="AutoShape 15"/>
            <p:cNvSpPr>
              <a:spLocks noChangeArrowheads="1"/>
            </p:cNvSpPr>
            <p:nvPr/>
          </p:nvSpPr>
          <p:spPr bwMode="auto">
            <a:xfrm>
              <a:off x="4704" y="1152"/>
              <a:ext cx="288" cy="288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93" name="Text Box 20"/>
            <p:cNvSpPr txBox="1">
              <a:spLocks noChangeArrowheads="1"/>
            </p:cNvSpPr>
            <p:nvPr/>
          </p:nvSpPr>
          <p:spPr bwMode="auto">
            <a:xfrm>
              <a:off x="4656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05600" y="1828800"/>
            <a:ext cx="609600" cy="914400"/>
            <a:chOff x="4224" y="1152"/>
            <a:chExt cx="384" cy="576"/>
          </a:xfrm>
        </p:grpSpPr>
        <p:sp>
          <p:nvSpPr>
            <p:cNvPr id="54290" name="AutoShape 16"/>
            <p:cNvSpPr>
              <a:spLocks noChangeArrowheads="1"/>
            </p:cNvSpPr>
            <p:nvPr/>
          </p:nvSpPr>
          <p:spPr bwMode="auto">
            <a:xfrm>
              <a:off x="4272" y="1152"/>
              <a:ext cx="288" cy="288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91" name="Text Box 21"/>
            <p:cNvSpPr txBox="1">
              <a:spLocks noChangeArrowheads="1"/>
            </p:cNvSpPr>
            <p:nvPr/>
          </p:nvSpPr>
          <p:spPr bwMode="auto">
            <a:xfrm>
              <a:off x="4224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867400" y="3962400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Also called a </a:t>
            </a: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5271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1358</Words>
  <Application>Microsoft Office PowerPoint</Application>
  <PresentationFormat>On-screen Show (4:3)</PresentationFormat>
  <Paragraphs>354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CS201</vt:lpstr>
      <vt:lpstr>PowerPoint Presentation</vt:lpstr>
      <vt:lpstr>What is Linear Data Structure</vt:lpstr>
      <vt:lpstr>WHAT Is</vt:lpstr>
      <vt:lpstr>EXAMPLES OF STACK:</vt:lpstr>
      <vt:lpstr>Operations that can be performed  on STACK:</vt:lpstr>
      <vt:lpstr>PUSH : It is used to insert items into the stack. POP: It is used to delete items from stack.  TOP: It represents the current location of data  in stack.</vt:lpstr>
      <vt:lpstr>ALGORITHM OF INSERTION IN  STACK: (PUSH)</vt:lpstr>
      <vt:lpstr>A Last-in First-out (LIFO) List</vt:lpstr>
      <vt:lpstr>Last-In-First-Out STACK</vt:lpstr>
      <vt:lpstr>PowerPoint Presentation</vt:lpstr>
      <vt:lpstr>Contd.</vt:lpstr>
      <vt:lpstr>Stack Implementations: Using Array and Linked List</vt:lpstr>
      <vt:lpstr>STACK USING ARRAY</vt:lpstr>
      <vt:lpstr>STACK USING ARRAY</vt:lpstr>
      <vt:lpstr>Stack: Linked List Structure</vt:lpstr>
      <vt:lpstr>Stack: Linked List Structure</vt:lpstr>
      <vt:lpstr>Basic Idea</vt:lpstr>
      <vt:lpstr>Basic Idea</vt:lpstr>
      <vt:lpstr>Declaration</vt:lpstr>
      <vt:lpstr>Stack Creation</vt:lpstr>
      <vt:lpstr>Pushing an element into the stack</vt:lpstr>
      <vt:lpstr>PowerPoint Presentation</vt:lpstr>
      <vt:lpstr>Popping an element from the stack</vt:lpstr>
      <vt:lpstr>PowerPoint Presentation</vt:lpstr>
      <vt:lpstr>Checking for stack empty</vt:lpstr>
      <vt:lpstr>Checking for stack full</vt:lpstr>
      <vt:lpstr>Example main function :: array</vt:lpstr>
      <vt:lpstr>Example main function :: linked list</vt:lpstr>
      <vt:lpstr>Applications of Stack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</dc:title>
  <dc:creator>DELL 7450</dc:creator>
  <cp:lastModifiedBy>Administrator</cp:lastModifiedBy>
  <cp:revision>5</cp:revision>
  <dcterms:created xsi:type="dcterms:W3CDTF">2006-08-16T00:00:00Z</dcterms:created>
  <dcterms:modified xsi:type="dcterms:W3CDTF">2021-09-17T10:23:38Z</dcterms:modified>
</cp:coreProperties>
</file>