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6"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                                       </a:t>
            </a:r>
            <a:r>
              <a:rPr lang="en-US" sz="4400" dirty="0" smtClean="0"/>
              <a:t>Queue</a:t>
            </a:r>
            <a:endParaRPr lang="en-US" sz="4400" dirty="0"/>
          </a:p>
        </p:txBody>
      </p:sp>
    </p:spTree>
    <p:extLst>
      <p:ext uri="{BB962C8B-B14F-4D97-AF65-F5344CB8AC3E}">
        <p14:creationId xmlns:p14="http://schemas.microsoft.com/office/powerpoint/2010/main" val="3806998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38576" y="1002268"/>
            <a:ext cx="4011419" cy="646331"/>
          </a:xfrm>
          <a:prstGeom prst="rect">
            <a:avLst/>
          </a:prstGeom>
          <a:noFill/>
        </p:spPr>
        <p:txBody>
          <a:bodyPr wrap="none" rtlCol="0">
            <a:spAutoFit/>
          </a:bodyPr>
          <a:lstStyle/>
          <a:p>
            <a:r>
              <a:rPr lang="en-US" dirty="0" smtClean="0">
                <a:solidFill>
                  <a:srgbClr val="FF0000"/>
                </a:solidFill>
              </a:rPr>
              <a:t>Now </a:t>
            </a:r>
            <a:r>
              <a:rPr lang="en-US" dirty="0" err="1" smtClean="0">
                <a:solidFill>
                  <a:srgbClr val="FF0000"/>
                </a:solidFill>
              </a:rPr>
              <a:t>Enqueue</a:t>
            </a:r>
            <a:r>
              <a:rPr lang="en-US" dirty="0" smtClean="0">
                <a:solidFill>
                  <a:srgbClr val="FF0000"/>
                </a:solidFill>
              </a:rPr>
              <a:t>(60 ) would print “Q is full”</a:t>
            </a:r>
          </a:p>
          <a:p>
            <a:r>
              <a:rPr lang="en-US" dirty="0" smtClean="0">
                <a:solidFill>
                  <a:srgbClr val="FF0000"/>
                </a:solidFill>
              </a:rPr>
              <a:t>and (rear = rear-1) gets executed. </a:t>
            </a:r>
            <a:endParaRPr lang="en-US" dirty="0">
              <a:solidFill>
                <a:srgbClr val="FF0000"/>
              </a:solidFill>
            </a:endParaRPr>
          </a:p>
        </p:txBody>
      </p:sp>
      <p:grpSp>
        <p:nvGrpSpPr>
          <p:cNvPr id="25" name="Group 24"/>
          <p:cNvGrpSpPr/>
          <p:nvPr/>
        </p:nvGrpSpPr>
        <p:grpSpPr>
          <a:xfrm>
            <a:off x="152400" y="304800"/>
            <a:ext cx="2819400" cy="2743200"/>
            <a:chOff x="152400" y="304800"/>
            <a:chExt cx="2819400" cy="2743200"/>
          </a:xfrm>
        </p:grpSpPr>
        <p:sp>
          <p:nvSpPr>
            <p:cNvPr id="4" name="Donut 3"/>
            <p:cNvSpPr/>
            <p:nvPr/>
          </p:nvSpPr>
          <p:spPr>
            <a:xfrm>
              <a:off x="466818" y="381000"/>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Connector 4"/>
            <p:cNvCxnSpPr>
              <a:endCxn id="4" idx="6"/>
            </p:cNvCxnSpPr>
            <p:nvPr/>
          </p:nvCxnSpPr>
          <p:spPr>
            <a:xfrm>
              <a:off x="1990818" y="1409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4" idx="2"/>
            </p:cNvCxnSpPr>
            <p:nvPr/>
          </p:nvCxnSpPr>
          <p:spPr>
            <a:xfrm>
              <a:off x="466818" y="1409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4" idx="0"/>
            </p:cNvCxnSpPr>
            <p:nvPr/>
          </p:nvCxnSpPr>
          <p:spPr>
            <a:xfrm>
              <a:off x="1495518" y="381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4"/>
            </p:cNvCxnSpPr>
            <p:nvPr/>
          </p:nvCxnSpPr>
          <p:spPr>
            <a:xfrm>
              <a:off x="1495518" y="1905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71818" y="2069068"/>
              <a:ext cx="301686" cy="369332"/>
            </a:xfrm>
            <a:prstGeom prst="rect">
              <a:avLst/>
            </a:prstGeom>
            <a:noFill/>
          </p:spPr>
          <p:txBody>
            <a:bodyPr wrap="none" rtlCol="0">
              <a:spAutoFit/>
            </a:bodyPr>
            <a:lstStyle/>
            <a:p>
              <a:r>
                <a:rPr lang="en-US" dirty="0" smtClean="0"/>
                <a:t>0</a:t>
              </a:r>
              <a:endParaRPr lang="en-US" dirty="0"/>
            </a:p>
          </p:txBody>
        </p:sp>
        <p:sp>
          <p:nvSpPr>
            <p:cNvPr id="10" name="TextBox 9"/>
            <p:cNvSpPr txBox="1"/>
            <p:nvPr/>
          </p:nvSpPr>
          <p:spPr>
            <a:xfrm>
              <a:off x="2219418" y="304800"/>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393732" y="2057400"/>
              <a:ext cx="301686" cy="369332"/>
            </a:xfrm>
            <a:prstGeom prst="rect">
              <a:avLst/>
            </a:prstGeom>
            <a:noFill/>
          </p:spPr>
          <p:txBody>
            <a:bodyPr wrap="none" rtlCol="0">
              <a:spAutoFit/>
            </a:bodyPr>
            <a:lstStyle/>
            <a:p>
              <a:r>
                <a:rPr lang="en-US" dirty="0" smtClean="0"/>
                <a:t>3</a:t>
              </a:r>
              <a:endParaRPr lang="en-US" dirty="0"/>
            </a:p>
          </p:txBody>
        </p:sp>
        <p:sp>
          <p:nvSpPr>
            <p:cNvPr id="15" name="TextBox 14"/>
            <p:cNvSpPr txBox="1"/>
            <p:nvPr/>
          </p:nvSpPr>
          <p:spPr>
            <a:xfrm>
              <a:off x="774732" y="1752600"/>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16" name="TextBox 15"/>
            <p:cNvSpPr txBox="1"/>
            <p:nvPr/>
          </p:nvSpPr>
          <p:spPr>
            <a:xfrm>
              <a:off x="927132" y="2678668"/>
              <a:ext cx="1443024" cy="369332"/>
            </a:xfrm>
            <a:prstGeom prst="rect">
              <a:avLst/>
            </a:prstGeom>
            <a:noFill/>
          </p:spPr>
          <p:txBody>
            <a:bodyPr wrap="none" rtlCol="0">
              <a:spAutoFit/>
            </a:bodyPr>
            <a:lstStyle/>
            <a:p>
              <a:r>
                <a:rPr lang="en-US" dirty="0" err="1" smtClean="0"/>
                <a:t>Enqueue</a:t>
              </a:r>
              <a:r>
                <a:rPr lang="en-US" dirty="0" smtClean="0"/>
                <a:t>(50 )</a:t>
              </a:r>
              <a:endParaRPr lang="en-US" dirty="0"/>
            </a:p>
          </p:txBody>
        </p:sp>
        <p:sp>
          <p:nvSpPr>
            <p:cNvPr id="17" name="TextBox 16"/>
            <p:cNvSpPr txBox="1"/>
            <p:nvPr/>
          </p:nvSpPr>
          <p:spPr>
            <a:xfrm>
              <a:off x="1878972" y="1752600"/>
              <a:ext cx="418704" cy="369332"/>
            </a:xfrm>
            <a:prstGeom prst="rect">
              <a:avLst/>
            </a:prstGeom>
            <a:noFill/>
          </p:spPr>
          <p:txBody>
            <a:bodyPr wrap="none" rtlCol="0">
              <a:spAutoFit/>
            </a:bodyPr>
            <a:lstStyle/>
            <a:p>
              <a:r>
                <a:rPr lang="en-US" dirty="0" smtClean="0"/>
                <a:t>40</a:t>
              </a:r>
              <a:endParaRPr lang="en-US" dirty="0"/>
            </a:p>
          </p:txBody>
        </p:sp>
        <p:sp>
          <p:nvSpPr>
            <p:cNvPr id="18" name="TextBox 17"/>
            <p:cNvSpPr txBox="1"/>
            <p:nvPr/>
          </p:nvSpPr>
          <p:spPr>
            <a:xfrm>
              <a:off x="545076" y="304800"/>
              <a:ext cx="301686" cy="369332"/>
            </a:xfrm>
            <a:prstGeom prst="rect">
              <a:avLst/>
            </a:prstGeom>
            <a:noFill/>
          </p:spPr>
          <p:txBody>
            <a:bodyPr wrap="none" rtlCol="0">
              <a:spAutoFit/>
            </a:bodyPr>
            <a:lstStyle/>
            <a:p>
              <a:r>
                <a:rPr lang="en-US" dirty="0" smtClean="0"/>
                <a:t>2</a:t>
              </a:r>
              <a:endParaRPr lang="en-US" dirty="0"/>
            </a:p>
          </p:txBody>
        </p:sp>
        <p:sp>
          <p:nvSpPr>
            <p:cNvPr id="19" name="TextBox 18"/>
            <p:cNvSpPr txBox="1"/>
            <p:nvPr/>
          </p:nvSpPr>
          <p:spPr>
            <a:xfrm>
              <a:off x="1752600" y="685800"/>
              <a:ext cx="418704" cy="369332"/>
            </a:xfrm>
            <a:prstGeom prst="rect">
              <a:avLst/>
            </a:prstGeom>
            <a:noFill/>
          </p:spPr>
          <p:txBody>
            <a:bodyPr wrap="none" rtlCol="0">
              <a:spAutoFit/>
            </a:bodyPr>
            <a:lstStyle/>
            <a:p>
              <a:r>
                <a:rPr lang="en-US" dirty="0"/>
                <a:t>5</a:t>
              </a:r>
              <a:r>
                <a:rPr lang="en-US" dirty="0" smtClean="0"/>
                <a:t>0</a:t>
              </a:r>
              <a:endParaRPr lang="en-US" dirty="0"/>
            </a:p>
          </p:txBody>
        </p:sp>
        <p:sp>
          <p:nvSpPr>
            <p:cNvPr id="21" name="TextBox 20"/>
            <p:cNvSpPr txBox="1"/>
            <p:nvPr/>
          </p:nvSpPr>
          <p:spPr>
            <a:xfrm>
              <a:off x="2706984" y="457200"/>
              <a:ext cx="264816" cy="369332"/>
            </a:xfrm>
            <a:prstGeom prst="rect">
              <a:avLst/>
            </a:prstGeom>
            <a:noFill/>
          </p:spPr>
          <p:txBody>
            <a:bodyPr wrap="none" rtlCol="0">
              <a:spAutoFit/>
            </a:bodyPr>
            <a:lstStyle/>
            <a:p>
              <a:r>
                <a:rPr lang="en-US" dirty="0"/>
                <a:t>r</a:t>
              </a:r>
            </a:p>
          </p:txBody>
        </p:sp>
        <p:cxnSp>
          <p:nvCxnSpPr>
            <p:cNvPr id="22" name="Straight Arrow Connector 21"/>
            <p:cNvCxnSpPr>
              <a:stCxn id="21" idx="1"/>
            </p:cNvCxnSpPr>
            <p:nvPr/>
          </p:nvCxnSpPr>
          <p:spPr>
            <a:xfrm flipH="1">
              <a:off x="2438400" y="641866"/>
              <a:ext cx="26858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2400" y="468868"/>
              <a:ext cx="255198" cy="369332"/>
            </a:xfrm>
            <a:prstGeom prst="rect">
              <a:avLst/>
            </a:prstGeom>
            <a:noFill/>
          </p:spPr>
          <p:txBody>
            <a:bodyPr wrap="none" rtlCol="0">
              <a:spAutoFit/>
            </a:bodyPr>
            <a:lstStyle/>
            <a:p>
              <a:r>
                <a:rPr lang="en-US" dirty="0" smtClean="0"/>
                <a:t>f</a:t>
              </a:r>
              <a:endParaRPr lang="en-US" dirty="0"/>
            </a:p>
          </p:txBody>
        </p:sp>
        <p:cxnSp>
          <p:nvCxnSpPr>
            <p:cNvPr id="24" name="Straight Arrow Connector 23"/>
            <p:cNvCxnSpPr>
              <a:stCxn id="23" idx="3"/>
            </p:cNvCxnSpPr>
            <p:nvPr/>
          </p:nvCxnSpPr>
          <p:spPr>
            <a:xfrm>
              <a:off x="407598" y="653534"/>
              <a:ext cx="174750" cy="55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726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685800" y="2286000"/>
            <a:ext cx="7772400" cy="1143000"/>
          </a:xfrm>
        </p:spPr>
        <p:txBody>
          <a:bodyPr rtlCol="0">
            <a:normAutofit fontScale="90000"/>
          </a:bodyPr>
          <a:lstStyle/>
          <a:p>
            <a:pPr eaLnBrk="1" fontAlgn="auto" hangingPunct="1">
              <a:spcAft>
                <a:spcPts val="0"/>
              </a:spcAft>
              <a:defRPr/>
            </a:pPr>
            <a:r>
              <a:rPr lang="en-US" smtClean="0"/>
              <a:t>Queue Implementation using Linked List</a:t>
            </a:r>
          </a:p>
        </p:txBody>
      </p:sp>
      <p:sp>
        <p:nvSpPr>
          <p:cNvPr id="4" name="Date Placeholder 3"/>
          <p:cNvSpPr>
            <a:spLocks noGrp="1"/>
          </p:cNvSpPr>
          <p:nvPr>
            <p:ph type="dt" sz="quarter" idx="10"/>
          </p:nvPr>
        </p:nvSpPr>
        <p:spPr/>
        <p:txBody>
          <a:bodyPr/>
          <a:lstStyle/>
          <a:p>
            <a:pPr>
              <a:defRPr/>
            </a:pPr>
            <a:r>
              <a:rPr lang="en-US"/>
              <a:t>Spring 2012</a:t>
            </a:r>
          </a:p>
        </p:txBody>
      </p:sp>
      <p:sp>
        <p:nvSpPr>
          <p:cNvPr id="5" name="Footer Placeholder 4"/>
          <p:cNvSpPr>
            <a:spLocks noGrp="1"/>
          </p:cNvSpPr>
          <p:nvPr>
            <p:ph type="ftr" sz="quarter" idx="11"/>
          </p:nvPr>
        </p:nvSpPr>
        <p:spPr/>
        <p:txBody>
          <a:bodyPr/>
          <a:lstStyle/>
          <a:p>
            <a:pPr>
              <a:defRPr/>
            </a:pPr>
            <a:r>
              <a:rPr lang="en-US"/>
              <a:t>Programming and Data Structure</a:t>
            </a:r>
          </a:p>
        </p:txBody>
      </p:sp>
      <p:sp>
        <p:nvSpPr>
          <p:cNvPr id="829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028DCAFA-7E89-41E5-A59A-CB6A6F26A5BE}" type="slidenum">
              <a:rPr lang="en-US" altLang="en-US" sz="1200">
                <a:solidFill>
                  <a:srgbClr val="898989"/>
                </a:solidFill>
                <a:latin typeface="Times New Roman" pitchFamily="18" charset="0"/>
              </a:rPr>
              <a:pPr>
                <a:spcBef>
                  <a:spcPct val="0"/>
                </a:spcBef>
                <a:buFontTx/>
                <a:buNone/>
              </a:pPr>
              <a:t>11</a:t>
            </a:fld>
            <a:endParaRPr lang="en-US" altLang="en-US" sz="1200">
              <a:solidFill>
                <a:srgbClr val="898989"/>
              </a:solidFill>
              <a:latin typeface="Times New Roman" pitchFamily="18" charset="0"/>
            </a:endParaRPr>
          </a:p>
        </p:txBody>
      </p:sp>
    </p:spTree>
    <p:extLst>
      <p:ext uri="{BB962C8B-B14F-4D97-AF65-F5344CB8AC3E}">
        <p14:creationId xmlns:p14="http://schemas.microsoft.com/office/powerpoint/2010/main" val="2787070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altLang="en-US" smtClean="0"/>
              <a:t>Basic Idea</a:t>
            </a:r>
          </a:p>
        </p:txBody>
      </p:sp>
      <p:sp>
        <p:nvSpPr>
          <p:cNvPr id="67587" name="Rectangle 3"/>
          <p:cNvSpPr>
            <a:spLocks noGrp="1" noChangeArrowheads="1"/>
          </p:cNvSpPr>
          <p:nvPr>
            <p:ph idx="1"/>
          </p:nvPr>
        </p:nvSpPr>
        <p:spPr>
          <a:xfrm>
            <a:off x="457200" y="1143000"/>
            <a:ext cx="8229600" cy="4525963"/>
          </a:xfrm>
        </p:spPr>
        <p:txBody>
          <a:bodyPr/>
          <a:lstStyle/>
          <a:p>
            <a:pPr eaLnBrk="1" hangingPunct="1"/>
            <a:r>
              <a:rPr lang="en-US" altLang="en-US" smtClean="0"/>
              <a:t>Basic idea:</a:t>
            </a:r>
          </a:p>
          <a:p>
            <a:pPr lvl="1" eaLnBrk="1" hangingPunct="1"/>
            <a:r>
              <a:rPr lang="en-US" altLang="en-US" smtClean="0"/>
              <a:t>Create a linked list to which items would be added to one end and deleted from the other end.</a:t>
            </a:r>
          </a:p>
          <a:p>
            <a:pPr lvl="1" eaLnBrk="1" hangingPunct="1"/>
            <a:r>
              <a:rPr lang="en-US" altLang="en-US" smtClean="0"/>
              <a:t>Two pointers will be maintained:</a:t>
            </a:r>
          </a:p>
          <a:p>
            <a:pPr lvl="2" eaLnBrk="1" hangingPunct="1"/>
            <a:r>
              <a:rPr lang="en-US" altLang="en-US" smtClean="0"/>
              <a:t>One pointing to the beginning of the list (point from where elements will be deleted).</a:t>
            </a:r>
          </a:p>
          <a:p>
            <a:pPr lvl="2" eaLnBrk="1" hangingPunct="1"/>
            <a:r>
              <a:rPr lang="en-US" altLang="en-US" smtClean="0"/>
              <a:t>Another pointing to the end of the list (point where new elements will be inserted).</a:t>
            </a:r>
          </a:p>
        </p:txBody>
      </p:sp>
      <p:sp>
        <p:nvSpPr>
          <p:cNvPr id="24" name="Date Placeholder 3"/>
          <p:cNvSpPr>
            <a:spLocks noGrp="1"/>
          </p:cNvSpPr>
          <p:nvPr>
            <p:ph type="dt" sz="quarter" idx="10"/>
          </p:nvPr>
        </p:nvSpPr>
        <p:spPr/>
        <p:txBody>
          <a:bodyPr/>
          <a:lstStyle/>
          <a:p>
            <a:pPr>
              <a:defRPr/>
            </a:pPr>
            <a:r>
              <a:rPr lang="en-US"/>
              <a:t>Spring 2012</a:t>
            </a:r>
          </a:p>
        </p:txBody>
      </p:sp>
      <p:sp>
        <p:nvSpPr>
          <p:cNvPr id="25" name="Footer Placeholder 4"/>
          <p:cNvSpPr>
            <a:spLocks noGrp="1"/>
          </p:cNvSpPr>
          <p:nvPr>
            <p:ph type="ftr" sz="quarter" idx="11"/>
          </p:nvPr>
        </p:nvSpPr>
        <p:spPr/>
        <p:txBody>
          <a:bodyPr/>
          <a:lstStyle/>
          <a:p>
            <a:pPr>
              <a:defRPr/>
            </a:pPr>
            <a:r>
              <a:rPr lang="en-US"/>
              <a:t>Programming and Data Structure</a:t>
            </a:r>
          </a:p>
        </p:txBody>
      </p:sp>
      <p:sp>
        <p:nvSpPr>
          <p:cNvPr id="839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9D547D9F-D5E2-4B73-BC02-DC3496F19B4F}" type="slidenum">
              <a:rPr lang="en-US" altLang="en-US" sz="1200">
                <a:solidFill>
                  <a:srgbClr val="898989"/>
                </a:solidFill>
                <a:latin typeface="Times New Roman" pitchFamily="18" charset="0"/>
              </a:rPr>
              <a:pPr>
                <a:spcBef>
                  <a:spcPct val="0"/>
                </a:spcBef>
                <a:buFontTx/>
                <a:buNone/>
              </a:pPr>
              <a:t>12</a:t>
            </a:fld>
            <a:endParaRPr lang="en-US" altLang="en-US" sz="1200">
              <a:solidFill>
                <a:srgbClr val="898989"/>
              </a:solidFill>
              <a:latin typeface="Times New Roman" pitchFamily="18" charset="0"/>
            </a:endParaRPr>
          </a:p>
        </p:txBody>
      </p:sp>
      <p:grpSp>
        <p:nvGrpSpPr>
          <p:cNvPr id="83974" name="Group 21"/>
          <p:cNvGrpSpPr>
            <a:grpSpLocks/>
          </p:cNvGrpSpPr>
          <p:nvPr/>
        </p:nvGrpSpPr>
        <p:grpSpPr bwMode="auto">
          <a:xfrm>
            <a:off x="1600200" y="4876800"/>
            <a:ext cx="7086600" cy="914400"/>
            <a:chOff x="1008" y="3072"/>
            <a:chExt cx="4464" cy="576"/>
          </a:xfrm>
        </p:grpSpPr>
        <p:sp>
          <p:nvSpPr>
            <p:cNvPr id="83983" name="Rectangle 4"/>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3984" name="Rectangle 5"/>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3985" name="Rectangle 6"/>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3986" name="Rectangle 7"/>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3987" name="Rectangle 8"/>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3988" name="Line 9"/>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9" name="Line 10"/>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0" name="Line 11"/>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1" name="Line 12"/>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2" name="Line 13"/>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93" name="Line 14"/>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9"/>
          <p:cNvGrpSpPr>
            <a:grpSpLocks/>
          </p:cNvGrpSpPr>
          <p:nvPr/>
        </p:nvGrpSpPr>
        <p:grpSpPr bwMode="auto">
          <a:xfrm>
            <a:off x="0" y="5334000"/>
            <a:ext cx="1447800" cy="914400"/>
            <a:chOff x="0" y="3360"/>
            <a:chExt cx="912" cy="576"/>
          </a:xfrm>
        </p:grpSpPr>
        <p:sp>
          <p:nvSpPr>
            <p:cNvPr id="83981" name="Text Box 15"/>
            <p:cNvSpPr txBox="1">
              <a:spLocks noChangeArrowheads="1"/>
            </p:cNvSpPr>
            <p:nvPr/>
          </p:nvSpPr>
          <p:spPr bwMode="auto">
            <a:xfrm>
              <a:off x="0" y="36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rgbClr val="FF0000"/>
                  </a:solidFill>
                  <a:latin typeface="Arial" charset="0"/>
                </a:rPr>
                <a:t>Front</a:t>
              </a:r>
            </a:p>
          </p:txBody>
        </p:sp>
        <p:sp>
          <p:nvSpPr>
            <p:cNvPr id="83982" name="Line 17"/>
            <p:cNvSpPr>
              <a:spLocks noChangeShapeType="1"/>
            </p:cNvSpPr>
            <p:nvPr/>
          </p:nvSpPr>
          <p:spPr bwMode="auto">
            <a:xfrm flipV="1">
              <a:off x="432" y="3360"/>
              <a:ext cx="480" cy="336"/>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20"/>
          <p:cNvGrpSpPr>
            <a:grpSpLocks/>
          </p:cNvGrpSpPr>
          <p:nvPr/>
        </p:nvGrpSpPr>
        <p:grpSpPr bwMode="auto">
          <a:xfrm>
            <a:off x="7848600" y="3886200"/>
            <a:ext cx="1295400" cy="838200"/>
            <a:chOff x="4944" y="2448"/>
            <a:chExt cx="816" cy="528"/>
          </a:xfrm>
        </p:grpSpPr>
        <p:sp>
          <p:nvSpPr>
            <p:cNvPr id="83979" name="Text Box 16"/>
            <p:cNvSpPr txBox="1">
              <a:spLocks noChangeArrowheads="1"/>
            </p:cNvSpPr>
            <p:nvPr/>
          </p:nvSpPr>
          <p:spPr bwMode="auto">
            <a:xfrm>
              <a:off x="5040" y="244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en-US" altLang="en-US" sz="2400">
                  <a:solidFill>
                    <a:srgbClr val="FF0000"/>
                  </a:solidFill>
                  <a:latin typeface="Arial" charset="0"/>
                </a:rPr>
                <a:t>Rear</a:t>
              </a:r>
            </a:p>
          </p:txBody>
        </p:sp>
        <p:sp>
          <p:nvSpPr>
            <p:cNvPr id="83980" name="Line 18"/>
            <p:cNvSpPr>
              <a:spLocks noChangeShapeType="1"/>
            </p:cNvSpPr>
            <p:nvPr/>
          </p:nvSpPr>
          <p:spPr bwMode="auto">
            <a:xfrm flipH="1">
              <a:off x="4944" y="2688"/>
              <a:ext cx="384" cy="288"/>
            </a:xfrm>
            <a:prstGeom prst="line">
              <a:avLst/>
            </a:prstGeom>
            <a:noFill/>
            <a:ln w="63500">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7606" name="Text Box 22"/>
          <p:cNvSpPr txBox="1">
            <a:spLocks noChangeArrowheads="1"/>
          </p:cNvSpPr>
          <p:nvPr/>
        </p:nvSpPr>
        <p:spPr bwMode="auto">
          <a:xfrm>
            <a:off x="1431925" y="5832475"/>
            <a:ext cx="179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DELETION</a:t>
            </a:r>
          </a:p>
        </p:txBody>
      </p:sp>
      <p:sp>
        <p:nvSpPr>
          <p:cNvPr id="67607" name="Text Box 23"/>
          <p:cNvSpPr txBox="1">
            <a:spLocks noChangeArrowheads="1"/>
          </p:cNvSpPr>
          <p:nvPr/>
        </p:nvSpPr>
        <p:spPr bwMode="auto">
          <a:xfrm>
            <a:off x="6477000" y="5867400"/>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INSERTION</a:t>
            </a:r>
          </a:p>
        </p:txBody>
      </p:sp>
    </p:spTree>
    <p:extLst>
      <p:ext uri="{BB962C8B-B14F-4D97-AF65-F5344CB8AC3E}">
        <p14:creationId xmlns:p14="http://schemas.microsoft.com/office/powerpoint/2010/main" val="3116075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67587">
                                            <p:txEl>
                                              <p:pRg st="3" end="3"/>
                                            </p:txEl>
                                          </p:spTgt>
                                        </p:tgtEl>
                                        <p:attrNameLst>
                                          <p:attrName>style.visibility</p:attrName>
                                        </p:attrNameLst>
                                      </p:cBhvr>
                                      <p:to>
                                        <p:strVal val="visible"/>
                                      </p:to>
                                    </p:set>
                                    <p:animEffect transition="in" filter="checkerboard(across)">
                                      <p:cBhvr>
                                        <p:cTn id="13" dur="500"/>
                                        <p:tgtEl>
                                          <p:spTgt spid="675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7606"/>
                                        </p:tgtEl>
                                        <p:attrNameLst>
                                          <p:attrName>style.visibility</p:attrName>
                                        </p:attrNameLst>
                                      </p:cBhvr>
                                      <p:to>
                                        <p:strVal val="visible"/>
                                      </p:to>
                                    </p:set>
                                    <p:animEffect transition="in" filter="checkerboard(across)">
                                      <p:cBhvr>
                                        <p:cTn id="18" dur="500"/>
                                        <p:tgtEl>
                                          <p:spTgt spid="67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Effect transition="in" filter="checkerboard(across)">
                                      <p:cBhvr>
                                        <p:cTn id="29" dur="500"/>
                                        <p:tgtEl>
                                          <p:spTgt spid="67587">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67607"/>
                                        </p:tgtEl>
                                        <p:attrNameLst>
                                          <p:attrName>style.visibility</p:attrName>
                                        </p:attrNameLst>
                                      </p:cBhvr>
                                      <p:to>
                                        <p:strVal val="visible"/>
                                      </p:to>
                                    </p:set>
                                    <p:animEffect transition="in" filter="checkerboard(across)">
                                      <p:cBhvr>
                                        <p:cTn id="34" dur="500"/>
                                        <p:tgtEl>
                                          <p:spTgt spid="67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p:bldP spid="6760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altLang="en-US" smtClean="0"/>
              <a:t>QUEUE: LINKED LIST STRUCTURE</a:t>
            </a:r>
          </a:p>
        </p:txBody>
      </p:sp>
      <p:sp>
        <p:nvSpPr>
          <p:cNvPr id="26" name="Date Placeholder 3"/>
          <p:cNvSpPr>
            <a:spLocks noGrp="1"/>
          </p:cNvSpPr>
          <p:nvPr>
            <p:ph type="dt" sz="quarter" idx="10"/>
          </p:nvPr>
        </p:nvSpPr>
        <p:spPr/>
        <p:txBody>
          <a:bodyPr/>
          <a:lstStyle/>
          <a:p>
            <a:pPr>
              <a:defRPr/>
            </a:pPr>
            <a:r>
              <a:rPr lang="en-US"/>
              <a:t>Spring 2012</a:t>
            </a:r>
          </a:p>
        </p:txBody>
      </p:sp>
      <p:sp>
        <p:nvSpPr>
          <p:cNvPr id="27" name="Footer Placeholder 4"/>
          <p:cNvSpPr>
            <a:spLocks noGrp="1"/>
          </p:cNvSpPr>
          <p:nvPr>
            <p:ph type="ftr" sz="quarter" idx="11"/>
          </p:nvPr>
        </p:nvSpPr>
        <p:spPr/>
        <p:txBody>
          <a:bodyPr/>
          <a:lstStyle/>
          <a:p>
            <a:pPr>
              <a:defRPr/>
            </a:pPr>
            <a:r>
              <a:rPr lang="en-US"/>
              <a:t>Programming and Data Structure</a:t>
            </a:r>
          </a:p>
        </p:txBody>
      </p:sp>
      <p:sp>
        <p:nvSpPr>
          <p:cNvPr id="849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686F4FFD-D429-4D92-819A-D55CCB791014}" type="slidenum">
              <a:rPr lang="en-US" altLang="en-US" sz="1200">
                <a:solidFill>
                  <a:srgbClr val="898989"/>
                </a:solidFill>
                <a:latin typeface="Times New Roman" pitchFamily="18" charset="0"/>
              </a:rPr>
              <a:pPr>
                <a:spcBef>
                  <a:spcPct val="0"/>
                </a:spcBef>
                <a:buFontTx/>
                <a:buNone/>
              </a:pPr>
              <a:t>13</a:t>
            </a:fld>
            <a:endParaRPr lang="en-US" altLang="en-US" sz="1200">
              <a:solidFill>
                <a:srgbClr val="898989"/>
              </a:solidFill>
              <a:latin typeface="Times New Roman" pitchFamily="18" charset="0"/>
            </a:endParaRPr>
          </a:p>
        </p:txBody>
      </p:sp>
      <p:sp>
        <p:nvSpPr>
          <p:cNvPr id="84997" name="Rectangle 5"/>
          <p:cNvSpPr>
            <a:spLocks noChangeArrowheads="1"/>
          </p:cNvSpPr>
          <p:nvPr/>
        </p:nvSpPr>
        <p:spPr bwMode="auto">
          <a:xfrm>
            <a:off x="6858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4998" name="Rectangle 6"/>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4999" name="Rectangle 7"/>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5000" name="Rectangle 9"/>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5001" name="Line 10"/>
          <p:cNvSpPr>
            <a:spLocks noChangeShapeType="1"/>
          </p:cNvSpPr>
          <p:nvPr/>
        </p:nvSpPr>
        <p:spPr bwMode="auto">
          <a:xfrm>
            <a:off x="14478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2" name="Line 11"/>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3" name="Line 12"/>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4" name="Line 13"/>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005" name="Rectangle 8"/>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grpSp>
        <p:nvGrpSpPr>
          <p:cNvPr id="2" name="Group 26"/>
          <p:cNvGrpSpPr>
            <a:grpSpLocks/>
          </p:cNvGrpSpPr>
          <p:nvPr/>
        </p:nvGrpSpPr>
        <p:grpSpPr bwMode="auto">
          <a:xfrm>
            <a:off x="7239000" y="5257800"/>
            <a:ext cx="533400" cy="609600"/>
            <a:chOff x="4560" y="3312"/>
            <a:chExt cx="336" cy="384"/>
          </a:xfrm>
        </p:grpSpPr>
        <p:sp>
          <p:nvSpPr>
            <p:cNvPr id="85018" name="Line 1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9" name="Line 1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US"/>
            </a:p>
          </p:txBody>
        </p:sp>
      </p:grpSp>
      <p:sp>
        <p:nvSpPr>
          <p:cNvPr id="85007" name="Text Box 17"/>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front</a:t>
            </a:r>
          </a:p>
        </p:txBody>
      </p:sp>
      <p:sp>
        <p:nvSpPr>
          <p:cNvPr id="85008" name="Text Box 18"/>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rear</a:t>
            </a:r>
          </a:p>
        </p:txBody>
      </p:sp>
      <p:sp>
        <p:nvSpPr>
          <p:cNvPr id="85009" name="Line 19"/>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4" name="Line 20"/>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 name="Group 22"/>
          <p:cNvGrpSpPr>
            <a:grpSpLocks/>
          </p:cNvGrpSpPr>
          <p:nvPr/>
        </p:nvGrpSpPr>
        <p:grpSpPr bwMode="auto">
          <a:xfrm>
            <a:off x="7543800" y="4114800"/>
            <a:ext cx="1295400" cy="914400"/>
            <a:chOff x="4080" y="3120"/>
            <a:chExt cx="816" cy="576"/>
          </a:xfrm>
        </p:grpSpPr>
        <p:sp>
          <p:nvSpPr>
            <p:cNvPr id="85015" name="Rectangle 23"/>
            <p:cNvSpPr>
              <a:spLocks noChangeArrowheads="1"/>
            </p:cNvSpPr>
            <p:nvPr/>
          </p:nvSpPr>
          <p:spPr bwMode="auto">
            <a:xfrm>
              <a:off x="4080"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5016" name="Line 24"/>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17" name="Line 25"/>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US"/>
            </a:p>
          </p:txBody>
        </p:sp>
      </p:grpSp>
      <p:sp>
        <p:nvSpPr>
          <p:cNvPr id="108574" name="Line 30"/>
          <p:cNvSpPr>
            <a:spLocks noChangeShapeType="1"/>
          </p:cNvSpPr>
          <p:nvPr/>
        </p:nvSpPr>
        <p:spPr bwMode="auto">
          <a:xfrm flipV="1">
            <a:off x="7391400" y="4724400"/>
            <a:ext cx="533400" cy="3810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6" name="Line 32"/>
          <p:cNvSpPr>
            <a:spLocks noChangeShapeType="1"/>
          </p:cNvSpPr>
          <p:nvPr/>
        </p:nvSpPr>
        <p:spPr bwMode="auto">
          <a:xfrm>
            <a:off x="7239000" y="4419600"/>
            <a:ext cx="30480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7" name="Text Box 33"/>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ENQUEUE</a:t>
            </a:r>
          </a:p>
        </p:txBody>
      </p:sp>
    </p:spTree>
    <p:extLst>
      <p:ext uri="{BB962C8B-B14F-4D97-AF65-F5344CB8AC3E}">
        <p14:creationId xmlns:p14="http://schemas.microsoft.com/office/powerpoint/2010/main" val="684702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checkerboard(across)">
                                      <p:cBhvr>
                                        <p:cTn id="7" dur="500"/>
                                        <p:tgtEl>
                                          <p:spTgt spid="108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nodeType="clickEffect">
                                  <p:stCondLst>
                                    <p:cond delay="0"/>
                                  </p:stCondLst>
                                  <p:childTnLst>
                                    <p:animEffect transition="out" filter="checkerboard(across)">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8574"/>
                                        </p:tgtEl>
                                        <p:attrNameLst>
                                          <p:attrName>style.visibility</p:attrName>
                                        </p:attrNameLst>
                                      </p:cBhvr>
                                      <p:to>
                                        <p:strVal val="visible"/>
                                      </p:to>
                                    </p:set>
                                    <p:animEffect transition="in" filter="checkerboard(across)">
                                      <p:cBhvr>
                                        <p:cTn id="23" dur="500"/>
                                        <p:tgtEl>
                                          <p:spTgt spid="1085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xit" presetSubtype="10" fill="hold" grpId="0" nodeType="clickEffect">
                                  <p:stCondLst>
                                    <p:cond delay="0"/>
                                  </p:stCondLst>
                                  <p:childTnLst>
                                    <p:animEffect transition="out" filter="checkerboard(across)">
                                      <p:cBhvr>
                                        <p:cTn id="27" dur="500"/>
                                        <p:tgtEl>
                                          <p:spTgt spid="108564"/>
                                        </p:tgtEl>
                                      </p:cBhvr>
                                    </p:animEffect>
                                    <p:set>
                                      <p:cBhvr>
                                        <p:cTn id="28" dur="1" fill="hold">
                                          <p:stCondLst>
                                            <p:cond delay="499"/>
                                          </p:stCondLst>
                                        </p:cTn>
                                        <p:tgtEl>
                                          <p:spTgt spid="108564"/>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8576"/>
                                        </p:tgtEl>
                                        <p:attrNameLst>
                                          <p:attrName>style.visibility</p:attrName>
                                        </p:attrNameLst>
                                      </p:cBhvr>
                                      <p:to>
                                        <p:strVal val="visible"/>
                                      </p:to>
                                    </p:set>
                                    <p:animEffect transition="in" filter="checkerboard(across)">
                                      <p:cBhvr>
                                        <p:cTn id="33" dur="500"/>
                                        <p:tgtEl>
                                          <p:spTgt spid="108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74" grpId="0" animBg="1"/>
      <p:bldP spid="108576" grpId="0" animBg="1"/>
      <p:bldP spid="1085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altLang="en-US" smtClean="0"/>
              <a:t>QUEUE: LINKED LIST STRUCTURE</a:t>
            </a:r>
          </a:p>
        </p:txBody>
      </p:sp>
      <p:sp>
        <p:nvSpPr>
          <p:cNvPr id="22" name="Date Placeholder 3"/>
          <p:cNvSpPr>
            <a:spLocks noGrp="1"/>
          </p:cNvSpPr>
          <p:nvPr>
            <p:ph type="dt" sz="quarter" idx="10"/>
          </p:nvPr>
        </p:nvSpPr>
        <p:spPr/>
        <p:txBody>
          <a:bodyPr/>
          <a:lstStyle/>
          <a:p>
            <a:pPr>
              <a:defRPr/>
            </a:pPr>
            <a:r>
              <a:rPr lang="en-US"/>
              <a:t>Spring 2012</a:t>
            </a:r>
          </a:p>
        </p:txBody>
      </p:sp>
      <p:sp>
        <p:nvSpPr>
          <p:cNvPr id="23" name="Footer Placeholder 4"/>
          <p:cNvSpPr>
            <a:spLocks noGrp="1"/>
          </p:cNvSpPr>
          <p:nvPr>
            <p:ph type="ftr" sz="quarter" idx="11"/>
          </p:nvPr>
        </p:nvSpPr>
        <p:spPr/>
        <p:txBody>
          <a:bodyPr/>
          <a:lstStyle/>
          <a:p>
            <a:pPr>
              <a:defRPr/>
            </a:pPr>
            <a:r>
              <a:rPr lang="en-US"/>
              <a:t>Programming and Data Structure</a:t>
            </a:r>
          </a:p>
        </p:txBody>
      </p:sp>
      <p:sp>
        <p:nvSpPr>
          <p:cNvPr id="86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fld id="{1F787AEC-86A1-4B1D-8EA2-571040115293}" type="slidenum">
              <a:rPr lang="en-US" altLang="en-US" sz="1200">
                <a:solidFill>
                  <a:srgbClr val="898989"/>
                </a:solidFill>
                <a:latin typeface="Times New Roman" pitchFamily="18" charset="0"/>
              </a:rPr>
              <a:pPr>
                <a:spcBef>
                  <a:spcPct val="0"/>
                </a:spcBef>
                <a:buFontTx/>
                <a:buNone/>
              </a:pPr>
              <a:t>14</a:t>
            </a:fld>
            <a:endParaRPr lang="en-US" altLang="en-US" sz="1200">
              <a:solidFill>
                <a:srgbClr val="898989"/>
              </a:solidFill>
              <a:latin typeface="Times New Roman" pitchFamily="18" charset="0"/>
            </a:endParaRPr>
          </a:p>
        </p:txBody>
      </p:sp>
      <p:sp>
        <p:nvSpPr>
          <p:cNvPr id="86021" name="Rectangle 4"/>
          <p:cNvSpPr>
            <a:spLocks noChangeArrowheads="1"/>
          </p:cNvSpPr>
          <p:nvPr/>
        </p:nvSpPr>
        <p:spPr bwMode="auto">
          <a:xfrm>
            <a:off x="21336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6022" name="Rectangle 5"/>
          <p:cNvSpPr>
            <a:spLocks noChangeArrowheads="1"/>
          </p:cNvSpPr>
          <p:nvPr/>
        </p:nvSpPr>
        <p:spPr bwMode="auto">
          <a:xfrm>
            <a:off x="35814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6023" name="Rectangle 6"/>
          <p:cNvSpPr>
            <a:spLocks noChangeArrowheads="1"/>
          </p:cNvSpPr>
          <p:nvPr/>
        </p:nvSpPr>
        <p:spPr bwMode="auto">
          <a:xfrm>
            <a:off x="50292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grpSp>
        <p:nvGrpSpPr>
          <p:cNvPr id="2" name="Group 26"/>
          <p:cNvGrpSpPr>
            <a:grpSpLocks/>
          </p:cNvGrpSpPr>
          <p:nvPr/>
        </p:nvGrpSpPr>
        <p:grpSpPr bwMode="auto">
          <a:xfrm>
            <a:off x="685800" y="4953000"/>
            <a:ext cx="1447800" cy="609600"/>
            <a:chOff x="432" y="3120"/>
            <a:chExt cx="912" cy="384"/>
          </a:xfrm>
        </p:grpSpPr>
        <p:sp>
          <p:nvSpPr>
            <p:cNvPr id="86038" name="Rectangle 3"/>
            <p:cNvSpPr>
              <a:spLocks noChangeArrowheads="1"/>
            </p:cNvSpPr>
            <p:nvPr/>
          </p:nvSpPr>
          <p:spPr bwMode="auto">
            <a:xfrm>
              <a:off x="432" y="3120"/>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sp>
          <p:nvSpPr>
            <p:cNvPr id="86039" name="Line 7"/>
            <p:cNvSpPr>
              <a:spLocks noChangeShapeType="1"/>
            </p:cNvSpPr>
            <p:nvPr/>
          </p:nvSpPr>
          <p:spPr bwMode="auto">
            <a:xfrm>
              <a:off x="912" y="3312"/>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6025" name="Line 8"/>
          <p:cNvSpPr>
            <a:spLocks noChangeShapeType="1"/>
          </p:cNvSpPr>
          <p:nvPr/>
        </p:nvSpPr>
        <p:spPr bwMode="auto">
          <a:xfrm>
            <a:off x="28956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6" name="Line 9"/>
          <p:cNvSpPr>
            <a:spLocks noChangeShapeType="1"/>
          </p:cNvSpPr>
          <p:nvPr/>
        </p:nvSpPr>
        <p:spPr bwMode="auto">
          <a:xfrm>
            <a:off x="43434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7" name="Line 10"/>
          <p:cNvSpPr>
            <a:spLocks noChangeShapeType="1"/>
          </p:cNvSpPr>
          <p:nvPr/>
        </p:nvSpPr>
        <p:spPr bwMode="auto">
          <a:xfrm>
            <a:off x="5791200" y="5257800"/>
            <a:ext cx="68580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28" name="Rectangle 11"/>
          <p:cNvSpPr>
            <a:spLocks noChangeArrowheads="1"/>
          </p:cNvSpPr>
          <p:nvPr/>
        </p:nvSpPr>
        <p:spPr bwMode="auto">
          <a:xfrm>
            <a:off x="6477000" y="4953000"/>
            <a:ext cx="914400" cy="609600"/>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2400">
              <a:solidFill>
                <a:srgbClr val="FF0000"/>
              </a:solidFill>
              <a:latin typeface="Times New Roman" pitchFamily="18" charset="0"/>
            </a:endParaRPr>
          </a:p>
        </p:txBody>
      </p:sp>
      <p:grpSp>
        <p:nvGrpSpPr>
          <p:cNvPr id="86029" name="Group 12"/>
          <p:cNvGrpSpPr>
            <a:grpSpLocks/>
          </p:cNvGrpSpPr>
          <p:nvPr/>
        </p:nvGrpSpPr>
        <p:grpSpPr bwMode="auto">
          <a:xfrm>
            <a:off x="7239000" y="5257800"/>
            <a:ext cx="533400" cy="609600"/>
            <a:chOff x="4560" y="3312"/>
            <a:chExt cx="336" cy="384"/>
          </a:xfrm>
        </p:grpSpPr>
        <p:sp>
          <p:nvSpPr>
            <p:cNvPr id="86036" name="Line 13"/>
            <p:cNvSpPr>
              <a:spLocks noChangeShapeType="1"/>
            </p:cNvSpPr>
            <p:nvPr/>
          </p:nvSpPr>
          <p:spPr bwMode="auto">
            <a:xfrm>
              <a:off x="4560" y="3312"/>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7" name="Line 14"/>
            <p:cNvSpPr>
              <a:spLocks noChangeShapeType="1"/>
            </p:cNvSpPr>
            <p:nvPr/>
          </p:nvSpPr>
          <p:spPr bwMode="auto">
            <a:xfrm>
              <a:off x="4896" y="3312"/>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endParaRPr lang="en-US"/>
            </a:p>
          </p:txBody>
        </p:sp>
      </p:grpSp>
      <p:sp>
        <p:nvSpPr>
          <p:cNvPr id="86030" name="Text Box 15"/>
          <p:cNvSpPr txBox="1">
            <a:spLocks noChangeArrowheads="1"/>
          </p:cNvSpPr>
          <p:nvPr/>
        </p:nvSpPr>
        <p:spPr bwMode="auto">
          <a:xfrm>
            <a:off x="685800" y="4038600"/>
            <a:ext cx="876300"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front</a:t>
            </a:r>
          </a:p>
        </p:txBody>
      </p:sp>
      <p:sp>
        <p:nvSpPr>
          <p:cNvPr id="86031" name="Text Box 16"/>
          <p:cNvSpPr txBox="1">
            <a:spLocks noChangeArrowheads="1"/>
          </p:cNvSpPr>
          <p:nvPr/>
        </p:nvSpPr>
        <p:spPr bwMode="auto">
          <a:xfrm>
            <a:off x="6400800" y="4114800"/>
            <a:ext cx="773113" cy="488950"/>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rear</a:t>
            </a:r>
          </a:p>
        </p:txBody>
      </p:sp>
      <p:sp>
        <p:nvSpPr>
          <p:cNvPr id="109585" name="Line 17"/>
          <p:cNvSpPr>
            <a:spLocks noChangeShapeType="1"/>
          </p:cNvSpPr>
          <p:nvPr/>
        </p:nvSpPr>
        <p:spPr bwMode="auto">
          <a:xfrm>
            <a:off x="1066800" y="4572000"/>
            <a:ext cx="0" cy="5334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33" name="Line 18"/>
          <p:cNvSpPr>
            <a:spLocks noChangeShapeType="1"/>
          </p:cNvSpPr>
          <p:nvPr/>
        </p:nvSpPr>
        <p:spPr bwMode="auto">
          <a:xfrm>
            <a:off x="6934200" y="4572000"/>
            <a:ext cx="0" cy="4572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3" name="Text Box 25"/>
          <p:cNvSpPr txBox="1">
            <a:spLocks noChangeArrowheads="1"/>
          </p:cNvSpPr>
          <p:nvPr/>
        </p:nvSpPr>
        <p:spPr bwMode="auto">
          <a:xfrm>
            <a:off x="2727325" y="19462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a:solidFill>
                  <a:srgbClr val="FF0000"/>
                </a:solidFill>
                <a:latin typeface="Times New Roman" pitchFamily="18" charset="0"/>
              </a:rPr>
              <a:t>DEQUEUE</a:t>
            </a:r>
          </a:p>
        </p:txBody>
      </p:sp>
      <p:sp>
        <p:nvSpPr>
          <p:cNvPr id="109595" name="Line 27"/>
          <p:cNvSpPr>
            <a:spLocks noChangeShapeType="1"/>
          </p:cNvSpPr>
          <p:nvPr/>
        </p:nvSpPr>
        <p:spPr bwMode="auto">
          <a:xfrm>
            <a:off x="1219200" y="4495800"/>
            <a:ext cx="914400" cy="68580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49368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9593"/>
                                        </p:tgtEl>
                                        <p:attrNameLst>
                                          <p:attrName>style.visibility</p:attrName>
                                        </p:attrNameLst>
                                      </p:cBhvr>
                                      <p:to>
                                        <p:strVal val="visible"/>
                                      </p:to>
                                    </p:set>
                                    <p:animEffect transition="in" filter="checkerboard(across)">
                                      <p:cBhvr>
                                        <p:cTn id="7" dur="500"/>
                                        <p:tgtEl>
                                          <p:spTgt spid="1095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9585"/>
                                        </p:tgtEl>
                                      </p:cBhvr>
                                    </p:animEffect>
                                    <p:set>
                                      <p:cBhvr>
                                        <p:cTn id="18" dur="1" fill="hold">
                                          <p:stCondLst>
                                            <p:cond delay="499"/>
                                          </p:stCondLst>
                                        </p:cTn>
                                        <p:tgtEl>
                                          <p:spTgt spid="109585"/>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9595"/>
                                        </p:tgtEl>
                                        <p:attrNameLst>
                                          <p:attrName>style.visibility</p:attrName>
                                        </p:attrNameLst>
                                      </p:cBhvr>
                                      <p:to>
                                        <p:strVal val="visible"/>
                                      </p:to>
                                    </p:set>
                                    <p:animEffect transition="in" filter="checkerboard(across)">
                                      <p:cBhvr>
                                        <p:cTn id="23" dur="500"/>
                                        <p:tgtEl>
                                          <p:spTgt spid="10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nimBg="1"/>
      <p:bldP spid="109593" grpId="0"/>
      <p:bldP spid="1095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6617" y="829469"/>
            <a:ext cx="6545783" cy="526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9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8600"/>
            <a:ext cx="11511404"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57200"/>
            <a:ext cx="8695267" cy="601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25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38798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696237"/>
            <a:ext cx="65246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446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3240883" cy="351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3267" y="0"/>
            <a:ext cx="6562725" cy="654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07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399"/>
            <a:ext cx="4038600" cy="4056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8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1" y="609600"/>
            <a:ext cx="85344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876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3448050"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76400"/>
            <a:ext cx="22193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1971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Note: We need one pointer to implement stack</a:t>
            </a:r>
          </a:p>
          <a:p>
            <a:endParaRPr lang="en-US" dirty="0" smtClean="0"/>
          </a:p>
          <a:p>
            <a:r>
              <a:rPr lang="en-US" dirty="0" smtClean="0"/>
              <a:t>Note: We need two pointers to implement Queue</a:t>
            </a:r>
          </a:p>
        </p:txBody>
      </p:sp>
    </p:spTree>
    <p:extLst>
      <p:ext uri="{BB962C8B-B14F-4D97-AF65-F5344CB8AC3E}">
        <p14:creationId xmlns:p14="http://schemas.microsoft.com/office/powerpoint/2010/main" val="1417923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Queue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Queue</a:t>
            </a:r>
            <a:r>
              <a:rPr lang="en-US" dirty="0"/>
              <a:t>, as the name suggests is used whenever we need to manage any group of objects in an order in which the first one coming in, also gets out first while the others wait for their turn, like in the following scenarios:</a:t>
            </a:r>
          </a:p>
          <a:p>
            <a:r>
              <a:rPr lang="en-US" dirty="0"/>
              <a:t>Serving requests on a single shared resource, like a printer, CPU task scheduling etc.</a:t>
            </a:r>
          </a:p>
          <a:p>
            <a:r>
              <a:rPr lang="en-US" dirty="0"/>
              <a:t>In real life scenario, Call Center phone systems uses Queues to hold people calling them in an order, until a service representative is free.</a:t>
            </a:r>
          </a:p>
          <a:p>
            <a:r>
              <a:rPr lang="en-US" dirty="0"/>
              <a:t>Handling of interrupts in real-time systems. The interrupts are handled in the same order as they arrive </a:t>
            </a:r>
            <a:r>
              <a:rPr lang="en-US" dirty="0" err="1"/>
              <a:t>i.e</a:t>
            </a:r>
            <a:r>
              <a:rPr lang="en-US" dirty="0"/>
              <a:t> First come first served.</a:t>
            </a:r>
          </a:p>
          <a:p>
            <a:pPr marL="0" indent="0">
              <a:buNone/>
            </a:pPr>
            <a:r>
              <a:rPr lang="en-US" dirty="0"/>
              <a:t/>
            </a:r>
            <a:br>
              <a:rPr lang="en-US" dirty="0"/>
            </a:br>
            <a:endParaRPr lang="en-US" dirty="0"/>
          </a:p>
        </p:txBody>
      </p:sp>
    </p:spTree>
    <p:extLst>
      <p:ext uri="{BB962C8B-B14F-4D97-AF65-F5344CB8AC3E}">
        <p14:creationId xmlns:p14="http://schemas.microsoft.com/office/powerpoint/2010/main" val="412772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smtClean="0"/>
              <a:t>1. rear is a pointer points to the latest element which was inserted</a:t>
            </a:r>
          </a:p>
          <a:p>
            <a:r>
              <a:rPr lang="en-US" dirty="0" smtClean="0"/>
              <a:t>2. front is a pointer points to the last value which was inserted.</a:t>
            </a:r>
          </a:p>
          <a:p>
            <a:r>
              <a:rPr lang="en-US" dirty="0" smtClean="0"/>
              <a:t>STACK is LIFO or  FILO</a:t>
            </a:r>
          </a:p>
          <a:p>
            <a:r>
              <a:rPr lang="en-US" dirty="0" smtClean="0"/>
              <a:t>Queue is FIFO or LILO</a:t>
            </a:r>
          </a:p>
          <a:p>
            <a:endParaRPr lang="en-US" dirty="0"/>
          </a:p>
        </p:txBody>
      </p:sp>
      <p:sp>
        <p:nvSpPr>
          <p:cNvPr id="4" name="Flowchart: Process 3"/>
          <p:cNvSpPr/>
          <p:nvPr/>
        </p:nvSpPr>
        <p:spPr>
          <a:xfrm>
            <a:off x="5715000" y="3657600"/>
            <a:ext cx="2743200" cy="457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5715000" y="5181600"/>
            <a:ext cx="2743200" cy="4572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172200" y="35052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172200" y="42672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72200" y="50292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72200" y="5791200"/>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168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of Queue Data Structure</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Queue </a:t>
            </a:r>
            <a:r>
              <a:rPr lang="en-US" dirty="0"/>
              <a:t>follows the First-In-First-Out pattern. The first element is the first to be pulled out from the list of elements.</a:t>
            </a:r>
          </a:p>
          <a:p>
            <a:r>
              <a:rPr lang="en-US" dirty="0"/>
              <a:t>Front and Rear pointers keep the record of the first and last element in the queue.</a:t>
            </a:r>
          </a:p>
          <a:p>
            <a:r>
              <a:rPr lang="en-US" dirty="0"/>
              <a:t>At first, we need to initialize the queue by setting Front = -1 and Rear = -1</a:t>
            </a:r>
          </a:p>
          <a:p>
            <a:r>
              <a:rPr lang="en-US" dirty="0"/>
              <a:t>In order to insert the element (</a:t>
            </a:r>
            <a:r>
              <a:rPr lang="en-US" b="1" dirty="0" err="1"/>
              <a:t>enqueue</a:t>
            </a:r>
            <a:r>
              <a:rPr lang="en-US" dirty="0"/>
              <a:t>), we need to check whether the queue is already full i.e. </a:t>
            </a:r>
            <a:r>
              <a:rPr lang="en-US" b="1" dirty="0"/>
              <a:t>check the condition for Overflow</a:t>
            </a:r>
            <a:r>
              <a:rPr lang="en-US" dirty="0"/>
              <a:t>. If the queue is not full, we’ll have to increment the value of the Rear index by 1 and place the element at the position of the Rear pointer variable. When we get to insert the first element in the queue, we need to set the value of Front to 0.</a:t>
            </a:r>
          </a:p>
          <a:p>
            <a:r>
              <a:rPr lang="en-US" dirty="0"/>
              <a:t>In order to remove the element (</a:t>
            </a:r>
            <a:r>
              <a:rPr lang="en-US" b="1" dirty="0" err="1"/>
              <a:t>dequeue</a:t>
            </a:r>
            <a:r>
              <a:rPr lang="en-US" dirty="0"/>
              <a:t>) from the queue, we need to check whether the queue is already empty i.e. </a:t>
            </a:r>
            <a:r>
              <a:rPr lang="en-US" b="1" dirty="0"/>
              <a:t>check the condition for Underflow</a:t>
            </a:r>
            <a:r>
              <a:rPr lang="en-US" dirty="0"/>
              <a:t>. If the queue is not empty, we’ll have to remove and return the element at the position of the Front pointer, and then increment the Front index value by 1. When we get </a:t>
            </a:r>
            <a:r>
              <a:rPr lang="en-US" b="1" dirty="0"/>
              <a:t>to remove the last element from the queue</a:t>
            </a:r>
            <a:r>
              <a:rPr lang="en-US" dirty="0"/>
              <a:t>, we will have to </a:t>
            </a:r>
            <a:r>
              <a:rPr lang="en-US" b="1" dirty="0"/>
              <a:t>set the values of the Front and Rear index to -1.</a:t>
            </a:r>
            <a:endParaRPr lang="en-US" dirty="0"/>
          </a:p>
          <a:p>
            <a:endParaRPr lang="en-US" dirty="0"/>
          </a:p>
        </p:txBody>
      </p:sp>
    </p:spTree>
    <p:extLst>
      <p:ext uri="{BB962C8B-B14F-4D97-AF65-F5344CB8AC3E}">
        <p14:creationId xmlns:p14="http://schemas.microsoft.com/office/powerpoint/2010/main" val="3804564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76200"/>
            <a:ext cx="6629399" cy="6589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231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1458" y="304800"/>
            <a:ext cx="5979942" cy="63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12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0025" y="1688306"/>
            <a:ext cx="6203950" cy="434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060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sp>
        <p:nvSpPr>
          <p:cNvPr id="3" name="Content Placeholder 2"/>
          <p:cNvSpPr>
            <a:spLocks noGrp="1"/>
          </p:cNvSpPr>
          <p:nvPr>
            <p:ph idx="1"/>
          </p:nvPr>
        </p:nvSpPr>
        <p:spPr>
          <a:xfrm>
            <a:off x="457200" y="1600200"/>
            <a:ext cx="1981200" cy="4572000"/>
          </a:xfrm>
        </p:spPr>
        <p:txBody>
          <a:bodyPr>
            <a:normAutofit fontScale="47500" lnSpcReduction="20000"/>
          </a:bodyPr>
          <a:lstStyle/>
          <a:p>
            <a:pPr marL="0" indent="0">
              <a:buNone/>
            </a:pPr>
            <a:r>
              <a:rPr lang="en-US" dirty="0" err="1" smtClean="0"/>
              <a:t>int</a:t>
            </a:r>
            <a:r>
              <a:rPr lang="en-US" dirty="0" smtClean="0"/>
              <a:t> </a:t>
            </a:r>
            <a:r>
              <a:rPr lang="en-US" dirty="0" err="1"/>
              <a:t>E</a:t>
            </a:r>
            <a:r>
              <a:rPr lang="en-US" dirty="0" err="1" smtClean="0"/>
              <a:t>nqueue</a:t>
            </a:r>
            <a:r>
              <a:rPr lang="en-US" dirty="0" smtClean="0"/>
              <a:t>()</a:t>
            </a:r>
          </a:p>
          <a:p>
            <a:pPr marL="0" indent="0">
              <a:buNone/>
            </a:pPr>
            <a:r>
              <a:rPr lang="en-US" dirty="0" smtClean="0"/>
              <a:t>{ </a:t>
            </a:r>
          </a:p>
          <a:p>
            <a:pPr marL="0" indent="0">
              <a:buNone/>
            </a:pPr>
            <a:r>
              <a:rPr lang="en-US" dirty="0" smtClean="0"/>
              <a:t>rear = (rear+1) mod n;</a:t>
            </a:r>
          </a:p>
          <a:p>
            <a:pPr marL="0" indent="0">
              <a:buNone/>
            </a:pPr>
            <a:r>
              <a:rPr lang="en-US" dirty="0"/>
              <a:t>i</a:t>
            </a:r>
            <a:r>
              <a:rPr lang="en-US" dirty="0" smtClean="0"/>
              <a:t>f(front == rear)</a:t>
            </a:r>
          </a:p>
          <a:p>
            <a:pPr marL="0" indent="0">
              <a:buNone/>
            </a:pPr>
            <a:r>
              <a:rPr lang="en-US" dirty="0" smtClean="0"/>
              <a:t>{</a:t>
            </a:r>
          </a:p>
          <a:p>
            <a:pPr marL="0" indent="0">
              <a:buNone/>
            </a:pPr>
            <a:r>
              <a:rPr lang="en-US" dirty="0" err="1" smtClean="0"/>
              <a:t>printf</a:t>
            </a:r>
            <a:r>
              <a:rPr lang="en-US" dirty="0" smtClean="0"/>
              <a:t>( “Q is full”)</a:t>
            </a:r>
          </a:p>
          <a:p>
            <a:pPr marL="0" indent="0">
              <a:buNone/>
            </a:pPr>
            <a:r>
              <a:rPr lang="en-US" dirty="0" smtClean="0"/>
              <a:t>If (rear ==0)</a:t>
            </a:r>
          </a:p>
          <a:p>
            <a:pPr marL="0" indent="0">
              <a:buNone/>
            </a:pPr>
            <a:r>
              <a:rPr lang="en-US" dirty="0"/>
              <a:t> </a:t>
            </a:r>
            <a:r>
              <a:rPr lang="en-US" dirty="0" smtClean="0"/>
              <a:t>rear = n-1;</a:t>
            </a:r>
          </a:p>
          <a:p>
            <a:pPr marL="0" indent="0">
              <a:buNone/>
            </a:pPr>
            <a:r>
              <a:rPr lang="en-US" dirty="0"/>
              <a:t>e</a:t>
            </a:r>
            <a:r>
              <a:rPr lang="en-US" dirty="0" smtClean="0"/>
              <a:t>lse</a:t>
            </a:r>
          </a:p>
          <a:p>
            <a:pPr marL="0" indent="0">
              <a:buNone/>
            </a:pPr>
            <a:r>
              <a:rPr lang="en-US" dirty="0"/>
              <a:t>r</a:t>
            </a:r>
            <a:r>
              <a:rPr lang="en-US" dirty="0" smtClean="0"/>
              <a:t>ear = rear-1;</a:t>
            </a:r>
          </a:p>
          <a:p>
            <a:pPr marL="0" indent="0">
              <a:buNone/>
            </a:pPr>
            <a:r>
              <a:rPr lang="en-US" dirty="0"/>
              <a:t>r</a:t>
            </a:r>
            <a:r>
              <a:rPr lang="en-US" dirty="0" smtClean="0"/>
              <a:t>eturn;</a:t>
            </a:r>
          </a:p>
          <a:p>
            <a:pPr marL="0" indent="0">
              <a:buNone/>
            </a:pPr>
            <a:r>
              <a:rPr lang="en-US" dirty="0" smtClean="0"/>
              <a:t>}</a:t>
            </a:r>
          </a:p>
          <a:p>
            <a:pPr marL="0" indent="0">
              <a:buNone/>
            </a:pPr>
            <a:r>
              <a:rPr lang="en-US" dirty="0"/>
              <a:t>e</a:t>
            </a:r>
            <a:r>
              <a:rPr lang="en-US" dirty="0" smtClean="0"/>
              <a:t>lse</a:t>
            </a:r>
          </a:p>
          <a:p>
            <a:pPr marL="0" indent="0">
              <a:buNone/>
            </a:pPr>
            <a:r>
              <a:rPr lang="en-US" dirty="0" smtClean="0"/>
              <a:t>{</a:t>
            </a:r>
          </a:p>
          <a:p>
            <a:pPr marL="0" indent="0">
              <a:buNone/>
            </a:pPr>
            <a:r>
              <a:rPr lang="en-US" dirty="0" smtClean="0"/>
              <a:t>q[rear] = item;</a:t>
            </a:r>
          </a:p>
          <a:p>
            <a:pPr marL="0" indent="0">
              <a:buNone/>
            </a:pPr>
            <a:r>
              <a:rPr lang="en-US" dirty="0"/>
              <a:t>r</a:t>
            </a:r>
            <a:r>
              <a:rPr lang="en-US" dirty="0" smtClean="0"/>
              <a:t>eturn;</a:t>
            </a:r>
          </a:p>
          <a:p>
            <a:pPr marL="0" indent="0">
              <a:buNone/>
            </a:pPr>
            <a:r>
              <a:rPr lang="en-US" dirty="0" smtClean="0"/>
              <a:t>}</a:t>
            </a:r>
          </a:p>
          <a:p>
            <a:pPr marL="0" indent="0">
              <a:buNone/>
            </a:pPr>
            <a:r>
              <a:rPr lang="en-US" dirty="0"/>
              <a:t>}</a:t>
            </a:r>
            <a:endParaRPr lang="en-US" dirty="0" smtClean="0"/>
          </a:p>
          <a:p>
            <a:pPr marL="0" indent="0">
              <a:buNone/>
            </a:pPr>
            <a:endParaRPr lang="en-US" dirty="0"/>
          </a:p>
        </p:txBody>
      </p:sp>
      <p:sp>
        <p:nvSpPr>
          <p:cNvPr id="4" name="Content Placeholder 2"/>
          <p:cNvSpPr txBox="1">
            <a:spLocks/>
          </p:cNvSpPr>
          <p:nvPr/>
        </p:nvSpPr>
        <p:spPr>
          <a:xfrm>
            <a:off x="3200400" y="1524000"/>
            <a:ext cx="3048000" cy="45720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smtClean="0"/>
              <a:t>int</a:t>
            </a:r>
            <a:r>
              <a:rPr lang="en-US" dirty="0" smtClean="0"/>
              <a:t> </a:t>
            </a:r>
            <a:r>
              <a:rPr lang="en-US" dirty="0" err="1" smtClean="0"/>
              <a:t>D</a:t>
            </a:r>
            <a:r>
              <a:rPr lang="en-US" dirty="0" err="1"/>
              <a:t>e</a:t>
            </a:r>
            <a:r>
              <a:rPr lang="en-US" dirty="0" err="1" smtClean="0"/>
              <a:t>queue</a:t>
            </a:r>
            <a:r>
              <a:rPr lang="en-US" dirty="0" smtClean="0"/>
              <a:t>()</a:t>
            </a:r>
          </a:p>
          <a:p>
            <a:pPr marL="0" indent="0">
              <a:buFont typeface="Arial" pitchFamily="34" charset="0"/>
              <a:buNone/>
            </a:pPr>
            <a:r>
              <a:rPr lang="en-US" dirty="0" smtClean="0"/>
              <a:t>{ </a:t>
            </a:r>
          </a:p>
          <a:p>
            <a:pPr marL="0" indent="0">
              <a:buFont typeface="Arial" pitchFamily="34" charset="0"/>
              <a:buNone/>
            </a:pPr>
            <a:r>
              <a:rPr lang="en-US" dirty="0" smtClean="0"/>
              <a:t>if(front == rear)</a:t>
            </a:r>
          </a:p>
          <a:p>
            <a:pPr marL="0" indent="0">
              <a:buFont typeface="Arial" pitchFamily="34" charset="0"/>
              <a:buNone/>
            </a:pPr>
            <a:r>
              <a:rPr lang="en-US" dirty="0" smtClean="0"/>
              <a:t>{</a:t>
            </a:r>
          </a:p>
          <a:p>
            <a:pPr marL="0" indent="0">
              <a:buFont typeface="Arial" pitchFamily="34" charset="0"/>
              <a:buNone/>
            </a:pPr>
            <a:r>
              <a:rPr lang="en-US" dirty="0" err="1" smtClean="0"/>
              <a:t>printf</a:t>
            </a:r>
            <a:r>
              <a:rPr lang="en-US" dirty="0" smtClean="0"/>
              <a:t>( “Q is empty”);</a:t>
            </a:r>
          </a:p>
          <a:p>
            <a:pPr marL="0" indent="0">
              <a:buFont typeface="Arial" pitchFamily="34" charset="0"/>
              <a:buNone/>
            </a:pPr>
            <a:r>
              <a:rPr lang="en-US" dirty="0"/>
              <a:t>r</a:t>
            </a:r>
            <a:r>
              <a:rPr lang="en-US" dirty="0" smtClean="0"/>
              <a:t>eturn -1;</a:t>
            </a:r>
          </a:p>
          <a:p>
            <a:pPr marL="0" indent="0">
              <a:buFont typeface="Arial" pitchFamily="34" charset="0"/>
              <a:buNone/>
            </a:pPr>
            <a:r>
              <a:rPr lang="en-US" dirty="0" smtClean="0"/>
              <a:t>}</a:t>
            </a:r>
          </a:p>
          <a:p>
            <a:pPr marL="0" indent="0">
              <a:buFont typeface="Arial" pitchFamily="34" charset="0"/>
              <a:buNone/>
            </a:pPr>
            <a:r>
              <a:rPr lang="en-US" dirty="0"/>
              <a:t>e</a:t>
            </a:r>
            <a:r>
              <a:rPr lang="en-US" dirty="0" smtClean="0"/>
              <a:t>lse</a:t>
            </a:r>
          </a:p>
          <a:p>
            <a:pPr marL="0" indent="0">
              <a:buFont typeface="Arial" pitchFamily="34" charset="0"/>
              <a:buNone/>
            </a:pPr>
            <a:r>
              <a:rPr lang="en-US" dirty="0"/>
              <a:t>{</a:t>
            </a:r>
            <a:endParaRPr lang="en-US" dirty="0" smtClean="0"/>
          </a:p>
          <a:p>
            <a:pPr marL="0" indent="0">
              <a:buFont typeface="Arial" pitchFamily="34" charset="0"/>
              <a:buNone/>
            </a:pPr>
            <a:r>
              <a:rPr lang="en-US" dirty="0"/>
              <a:t>f</a:t>
            </a:r>
            <a:r>
              <a:rPr lang="en-US" dirty="0" smtClean="0"/>
              <a:t>ront = (front+1) mod n</a:t>
            </a:r>
          </a:p>
          <a:p>
            <a:pPr marL="0" indent="0">
              <a:buFont typeface="Arial" pitchFamily="34" charset="0"/>
              <a:buNone/>
            </a:pPr>
            <a:r>
              <a:rPr lang="en-US" dirty="0" smtClean="0"/>
              <a:t>Item = q[front];</a:t>
            </a:r>
          </a:p>
          <a:p>
            <a:pPr marL="0" indent="0">
              <a:buFont typeface="Arial" pitchFamily="34" charset="0"/>
              <a:buNone/>
            </a:pPr>
            <a:r>
              <a:rPr lang="en-US" dirty="0"/>
              <a:t>r</a:t>
            </a:r>
            <a:r>
              <a:rPr lang="en-US" dirty="0" smtClean="0"/>
              <a:t>eturn item;</a:t>
            </a:r>
          </a:p>
          <a:p>
            <a:pPr marL="0" indent="0">
              <a:buFont typeface="Arial" pitchFamily="34" charset="0"/>
              <a:buNone/>
            </a:pPr>
            <a:r>
              <a:rPr lang="en-US" dirty="0" smtClean="0"/>
              <a:t>}</a:t>
            </a:r>
          </a:p>
          <a:p>
            <a:pPr marL="0" indent="0">
              <a:buFont typeface="Arial" pitchFamily="34" charset="0"/>
              <a:buNone/>
            </a:pPr>
            <a:r>
              <a:rPr lang="en-US" dirty="0" smtClean="0"/>
              <a:t>}</a:t>
            </a:r>
          </a:p>
          <a:p>
            <a:pPr marL="0" indent="0">
              <a:buFont typeface="Arial" pitchFamily="34" charset="0"/>
              <a:buNone/>
            </a:pPr>
            <a:endParaRPr lang="en-US" dirty="0"/>
          </a:p>
        </p:txBody>
      </p:sp>
      <p:sp>
        <p:nvSpPr>
          <p:cNvPr id="5" name="Donut 4"/>
          <p:cNvSpPr/>
          <p:nvPr/>
        </p:nvSpPr>
        <p:spPr>
          <a:xfrm>
            <a:off x="6400800" y="1905000"/>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p:cNvCxnSpPr>
            <a:endCxn id="5" idx="6"/>
          </p:cNvCxnSpPr>
          <p:nvPr/>
        </p:nvCxnSpPr>
        <p:spPr>
          <a:xfrm>
            <a:off x="7924800" y="2933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2"/>
          </p:cNvCxnSpPr>
          <p:nvPr/>
        </p:nvCxnSpPr>
        <p:spPr>
          <a:xfrm>
            <a:off x="6400800" y="29337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0"/>
          </p:cNvCxnSpPr>
          <p:nvPr/>
        </p:nvCxnSpPr>
        <p:spPr>
          <a:xfrm>
            <a:off x="7429500" y="1905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4"/>
          </p:cNvCxnSpPr>
          <p:nvPr/>
        </p:nvCxnSpPr>
        <p:spPr>
          <a:xfrm>
            <a:off x="7429500" y="34290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05800" y="3593068"/>
            <a:ext cx="301686"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8153400" y="1828800"/>
            <a:ext cx="301686"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6477000" y="1764268"/>
            <a:ext cx="301686" cy="369332"/>
          </a:xfrm>
          <a:prstGeom prst="rect">
            <a:avLst/>
          </a:prstGeom>
          <a:noFill/>
        </p:spPr>
        <p:txBody>
          <a:bodyPr wrap="none" rtlCol="0">
            <a:spAutoFit/>
          </a:bodyPr>
          <a:lstStyle/>
          <a:p>
            <a:r>
              <a:rPr lang="en-US" dirty="0" smtClean="0"/>
              <a:t>2</a:t>
            </a:r>
            <a:endParaRPr lang="en-US" dirty="0"/>
          </a:p>
        </p:txBody>
      </p:sp>
      <p:sp>
        <p:nvSpPr>
          <p:cNvPr id="17" name="TextBox 16"/>
          <p:cNvSpPr txBox="1"/>
          <p:nvPr/>
        </p:nvSpPr>
        <p:spPr>
          <a:xfrm>
            <a:off x="6327714" y="3581400"/>
            <a:ext cx="301686" cy="369332"/>
          </a:xfrm>
          <a:prstGeom prst="rect">
            <a:avLst/>
          </a:prstGeom>
          <a:noFill/>
        </p:spPr>
        <p:txBody>
          <a:bodyPr wrap="none" rtlCol="0">
            <a:spAutoFit/>
          </a:bodyPr>
          <a:lstStyle/>
          <a:p>
            <a:r>
              <a:rPr lang="en-US" dirty="0" smtClean="0"/>
              <a:t>3</a:t>
            </a:r>
            <a:endParaRPr lang="en-US" dirty="0"/>
          </a:p>
        </p:txBody>
      </p:sp>
      <p:sp>
        <p:nvSpPr>
          <p:cNvPr id="18" name="TextBox 17"/>
          <p:cNvSpPr txBox="1"/>
          <p:nvPr/>
        </p:nvSpPr>
        <p:spPr>
          <a:xfrm>
            <a:off x="7620000" y="4126468"/>
            <a:ext cx="255198" cy="369332"/>
          </a:xfrm>
          <a:prstGeom prst="rect">
            <a:avLst/>
          </a:prstGeom>
          <a:noFill/>
        </p:spPr>
        <p:txBody>
          <a:bodyPr wrap="none" rtlCol="0">
            <a:spAutoFit/>
          </a:bodyPr>
          <a:lstStyle/>
          <a:p>
            <a:r>
              <a:rPr lang="en-US" dirty="0"/>
              <a:t>f</a:t>
            </a:r>
          </a:p>
        </p:txBody>
      </p:sp>
      <p:sp>
        <p:nvSpPr>
          <p:cNvPr id="19" name="TextBox 18"/>
          <p:cNvSpPr txBox="1"/>
          <p:nvPr/>
        </p:nvSpPr>
        <p:spPr>
          <a:xfrm>
            <a:off x="7848600" y="4114800"/>
            <a:ext cx="264816" cy="369332"/>
          </a:xfrm>
          <a:prstGeom prst="rect">
            <a:avLst/>
          </a:prstGeom>
          <a:noFill/>
        </p:spPr>
        <p:txBody>
          <a:bodyPr wrap="none" rtlCol="0">
            <a:spAutoFit/>
          </a:bodyPr>
          <a:lstStyle/>
          <a:p>
            <a:r>
              <a:rPr lang="en-US" dirty="0"/>
              <a:t>r</a:t>
            </a:r>
          </a:p>
        </p:txBody>
      </p:sp>
      <p:cxnSp>
        <p:nvCxnSpPr>
          <p:cNvPr id="21" name="Straight Arrow Connector 20"/>
          <p:cNvCxnSpPr>
            <a:stCxn id="18" idx="0"/>
          </p:cNvCxnSpPr>
          <p:nvPr/>
        </p:nvCxnSpPr>
        <p:spPr>
          <a:xfrm flipV="1">
            <a:off x="7747599" y="3950732"/>
            <a:ext cx="101001" cy="175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p:cNvCxnSpPr>
          <p:nvPr/>
        </p:nvCxnSpPr>
        <p:spPr>
          <a:xfrm flipH="1" flipV="1">
            <a:off x="7924800" y="3810000"/>
            <a:ext cx="5620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74384" y="2069068"/>
            <a:ext cx="264816" cy="369332"/>
          </a:xfrm>
          <a:prstGeom prst="rect">
            <a:avLst/>
          </a:prstGeom>
          <a:noFill/>
        </p:spPr>
        <p:txBody>
          <a:bodyPr wrap="none" rtlCol="0">
            <a:spAutoFit/>
          </a:bodyPr>
          <a:lstStyle/>
          <a:p>
            <a:r>
              <a:rPr lang="en-US" dirty="0"/>
              <a:t>r</a:t>
            </a:r>
          </a:p>
        </p:txBody>
      </p:sp>
      <p:cxnSp>
        <p:nvCxnSpPr>
          <p:cNvPr id="27" name="Straight Arrow Connector 26"/>
          <p:cNvCxnSpPr>
            <a:stCxn id="24" idx="1"/>
          </p:cNvCxnSpPr>
          <p:nvPr/>
        </p:nvCxnSpPr>
        <p:spPr>
          <a:xfrm flipH="1">
            <a:off x="8305800" y="2253734"/>
            <a:ext cx="26858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43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6705600" y="228600"/>
            <a:ext cx="301686" cy="369332"/>
          </a:xfrm>
          <a:prstGeom prst="rect">
            <a:avLst/>
          </a:prstGeom>
          <a:noFill/>
        </p:spPr>
        <p:txBody>
          <a:bodyPr wrap="none" rtlCol="0">
            <a:spAutoFit/>
          </a:bodyPr>
          <a:lstStyle/>
          <a:p>
            <a:r>
              <a:rPr lang="en-US" dirty="0" smtClean="0"/>
              <a:t>2</a:t>
            </a:r>
            <a:endParaRPr lang="en-US" dirty="0"/>
          </a:p>
        </p:txBody>
      </p:sp>
      <p:grpSp>
        <p:nvGrpSpPr>
          <p:cNvPr id="132" name="Group 131"/>
          <p:cNvGrpSpPr/>
          <p:nvPr/>
        </p:nvGrpSpPr>
        <p:grpSpPr>
          <a:xfrm>
            <a:off x="304800" y="293132"/>
            <a:ext cx="8531286" cy="6336268"/>
            <a:chOff x="304800" y="293132"/>
            <a:chExt cx="8531286" cy="6336268"/>
          </a:xfrm>
        </p:grpSpPr>
        <p:sp>
          <p:nvSpPr>
            <p:cNvPr id="9" name="Donut 8"/>
            <p:cNvSpPr/>
            <p:nvPr/>
          </p:nvSpPr>
          <p:spPr>
            <a:xfrm>
              <a:off x="377886" y="445532"/>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p:cNvCxnSpPr>
              <a:endCxn id="9" idx="6"/>
            </p:cNvCxnSpPr>
            <p:nvPr/>
          </p:nvCxnSpPr>
          <p:spPr>
            <a:xfrm>
              <a:off x="1901886" y="14742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9" idx="2"/>
            </p:cNvCxnSpPr>
            <p:nvPr/>
          </p:nvCxnSpPr>
          <p:spPr>
            <a:xfrm>
              <a:off x="377886" y="14742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0"/>
            </p:cNvCxnSpPr>
            <p:nvPr/>
          </p:nvCxnSpPr>
          <p:spPr>
            <a:xfrm>
              <a:off x="1406586" y="445532"/>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4"/>
            </p:cNvCxnSpPr>
            <p:nvPr/>
          </p:nvCxnSpPr>
          <p:spPr>
            <a:xfrm>
              <a:off x="1406586" y="1969532"/>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2886" y="2133600"/>
              <a:ext cx="301686" cy="369332"/>
            </a:xfrm>
            <a:prstGeom prst="rect">
              <a:avLst/>
            </a:prstGeom>
            <a:noFill/>
          </p:spPr>
          <p:txBody>
            <a:bodyPr wrap="none" rtlCol="0">
              <a:spAutoFit/>
            </a:bodyPr>
            <a:lstStyle/>
            <a:p>
              <a:r>
                <a:rPr lang="en-US" dirty="0" smtClean="0"/>
                <a:t>0</a:t>
              </a:r>
              <a:endParaRPr lang="en-US" dirty="0"/>
            </a:p>
          </p:txBody>
        </p:sp>
        <p:sp>
          <p:nvSpPr>
            <p:cNvPr id="15" name="TextBox 14"/>
            <p:cNvSpPr txBox="1"/>
            <p:nvPr/>
          </p:nvSpPr>
          <p:spPr>
            <a:xfrm>
              <a:off x="2130486" y="369332"/>
              <a:ext cx="301686" cy="369332"/>
            </a:xfrm>
            <a:prstGeom prst="rect">
              <a:avLst/>
            </a:prstGeom>
            <a:noFill/>
          </p:spPr>
          <p:txBody>
            <a:bodyPr wrap="none" rtlCol="0">
              <a:spAutoFit/>
            </a:bodyPr>
            <a:lstStyle/>
            <a:p>
              <a:r>
                <a:rPr lang="en-US" dirty="0" smtClean="0"/>
                <a:t>1</a:t>
              </a:r>
              <a:endParaRPr lang="en-US" dirty="0"/>
            </a:p>
          </p:txBody>
        </p:sp>
        <p:sp>
          <p:nvSpPr>
            <p:cNvPr id="16" name="TextBox 15"/>
            <p:cNvSpPr txBox="1"/>
            <p:nvPr/>
          </p:nvSpPr>
          <p:spPr>
            <a:xfrm>
              <a:off x="454086" y="304800"/>
              <a:ext cx="301686" cy="369332"/>
            </a:xfrm>
            <a:prstGeom prst="rect">
              <a:avLst/>
            </a:prstGeom>
            <a:noFill/>
          </p:spPr>
          <p:txBody>
            <a:bodyPr wrap="none" rtlCol="0">
              <a:spAutoFit/>
            </a:bodyPr>
            <a:lstStyle/>
            <a:p>
              <a:r>
                <a:rPr lang="en-US" dirty="0" smtClean="0"/>
                <a:t>2</a:t>
              </a:r>
              <a:endParaRPr lang="en-US" dirty="0"/>
            </a:p>
          </p:txBody>
        </p:sp>
        <p:sp>
          <p:nvSpPr>
            <p:cNvPr id="17" name="TextBox 16"/>
            <p:cNvSpPr txBox="1"/>
            <p:nvPr/>
          </p:nvSpPr>
          <p:spPr>
            <a:xfrm>
              <a:off x="304800" y="2121932"/>
              <a:ext cx="301686" cy="369332"/>
            </a:xfrm>
            <a:prstGeom prst="rect">
              <a:avLst/>
            </a:prstGeom>
            <a:noFill/>
          </p:spPr>
          <p:txBody>
            <a:bodyPr wrap="none" rtlCol="0">
              <a:spAutoFit/>
            </a:bodyPr>
            <a:lstStyle/>
            <a:p>
              <a:r>
                <a:rPr lang="en-US" dirty="0" smtClean="0"/>
                <a:t>3</a:t>
              </a:r>
              <a:endParaRPr lang="en-US" dirty="0"/>
            </a:p>
          </p:txBody>
        </p:sp>
        <p:sp>
          <p:nvSpPr>
            <p:cNvPr id="18" name="TextBox 17"/>
            <p:cNvSpPr txBox="1"/>
            <p:nvPr/>
          </p:nvSpPr>
          <p:spPr>
            <a:xfrm>
              <a:off x="1597086" y="2667000"/>
              <a:ext cx="255198" cy="369332"/>
            </a:xfrm>
            <a:prstGeom prst="rect">
              <a:avLst/>
            </a:prstGeom>
            <a:noFill/>
          </p:spPr>
          <p:txBody>
            <a:bodyPr wrap="none" rtlCol="0">
              <a:spAutoFit/>
            </a:bodyPr>
            <a:lstStyle/>
            <a:p>
              <a:r>
                <a:rPr lang="en-US" dirty="0"/>
                <a:t>f</a:t>
              </a:r>
            </a:p>
          </p:txBody>
        </p:sp>
        <p:cxnSp>
          <p:nvCxnSpPr>
            <p:cNvPr id="20" name="Straight Arrow Connector 19"/>
            <p:cNvCxnSpPr>
              <a:stCxn id="18" idx="0"/>
            </p:cNvCxnSpPr>
            <p:nvPr/>
          </p:nvCxnSpPr>
          <p:spPr>
            <a:xfrm flipV="1">
              <a:off x="1724685" y="2491264"/>
              <a:ext cx="101001" cy="175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51470" y="609600"/>
              <a:ext cx="264816" cy="369332"/>
            </a:xfrm>
            <a:prstGeom prst="rect">
              <a:avLst/>
            </a:prstGeom>
            <a:noFill/>
          </p:spPr>
          <p:txBody>
            <a:bodyPr wrap="none" rtlCol="0">
              <a:spAutoFit/>
            </a:bodyPr>
            <a:lstStyle/>
            <a:p>
              <a:r>
                <a:rPr lang="en-US" dirty="0"/>
                <a:t>r</a:t>
              </a:r>
            </a:p>
          </p:txBody>
        </p:sp>
        <p:cxnSp>
          <p:nvCxnSpPr>
            <p:cNvPr id="23" name="Straight Arrow Connector 22"/>
            <p:cNvCxnSpPr>
              <a:stCxn id="22" idx="1"/>
            </p:cNvCxnSpPr>
            <p:nvPr/>
          </p:nvCxnSpPr>
          <p:spPr>
            <a:xfrm flipH="1">
              <a:off x="2282886" y="794266"/>
              <a:ext cx="26858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Donut 23"/>
            <p:cNvSpPr/>
            <p:nvPr/>
          </p:nvSpPr>
          <p:spPr>
            <a:xfrm>
              <a:off x="3581400" y="597932"/>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Straight Connector 24"/>
            <p:cNvCxnSpPr>
              <a:endCxn id="24" idx="6"/>
            </p:cNvCxnSpPr>
            <p:nvPr/>
          </p:nvCxnSpPr>
          <p:spPr>
            <a:xfrm>
              <a:off x="5105400" y="16266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4" idx="2"/>
            </p:cNvCxnSpPr>
            <p:nvPr/>
          </p:nvCxnSpPr>
          <p:spPr>
            <a:xfrm>
              <a:off x="3581400" y="16266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4" idx="0"/>
            </p:cNvCxnSpPr>
            <p:nvPr/>
          </p:nvCxnSpPr>
          <p:spPr>
            <a:xfrm>
              <a:off x="4610100" y="597932"/>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4" idx="4"/>
            </p:cNvCxnSpPr>
            <p:nvPr/>
          </p:nvCxnSpPr>
          <p:spPr>
            <a:xfrm>
              <a:off x="4610100" y="2121932"/>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86400" y="2286000"/>
              <a:ext cx="301686" cy="369332"/>
            </a:xfrm>
            <a:prstGeom prst="rect">
              <a:avLst/>
            </a:prstGeom>
            <a:noFill/>
          </p:spPr>
          <p:txBody>
            <a:bodyPr wrap="none" rtlCol="0">
              <a:spAutoFit/>
            </a:bodyPr>
            <a:lstStyle/>
            <a:p>
              <a:r>
                <a:rPr lang="en-US" dirty="0" smtClean="0"/>
                <a:t>0</a:t>
              </a:r>
              <a:endParaRPr lang="en-US" dirty="0"/>
            </a:p>
          </p:txBody>
        </p:sp>
        <p:sp>
          <p:nvSpPr>
            <p:cNvPr id="30" name="TextBox 29"/>
            <p:cNvSpPr txBox="1"/>
            <p:nvPr/>
          </p:nvSpPr>
          <p:spPr>
            <a:xfrm>
              <a:off x="5334000" y="521732"/>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3657600" y="457200"/>
              <a:ext cx="301686" cy="369332"/>
            </a:xfrm>
            <a:prstGeom prst="rect">
              <a:avLst/>
            </a:prstGeom>
            <a:noFill/>
          </p:spPr>
          <p:txBody>
            <a:bodyPr wrap="none" rtlCol="0">
              <a:spAutoFit/>
            </a:bodyPr>
            <a:lstStyle/>
            <a:p>
              <a:r>
                <a:rPr lang="en-US" dirty="0" smtClean="0"/>
                <a:t>2</a:t>
              </a:r>
              <a:endParaRPr lang="en-US" dirty="0"/>
            </a:p>
          </p:txBody>
        </p:sp>
        <p:sp>
          <p:nvSpPr>
            <p:cNvPr id="32" name="TextBox 31"/>
            <p:cNvSpPr txBox="1"/>
            <p:nvPr/>
          </p:nvSpPr>
          <p:spPr>
            <a:xfrm>
              <a:off x="3508314" y="2274332"/>
              <a:ext cx="301686" cy="369332"/>
            </a:xfrm>
            <a:prstGeom prst="rect">
              <a:avLst/>
            </a:prstGeom>
            <a:noFill/>
          </p:spPr>
          <p:txBody>
            <a:bodyPr wrap="none" rtlCol="0">
              <a:spAutoFit/>
            </a:bodyPr>
            <a:lstStyle/>
            <a:p>
              <a:r>
                <a:rPr lang="en-US" dirty="0" smtClean="0"/>
                <a:t>3</a:t>
              </a:r>
              <a:endParaRPr lang="en-US" dirty="0"/>
            </a:p>
          </p:txBody>
        </p:sp>
        <p:sp>
          <p:nvSpPr>
            <p:cNvPr id="33" name="TextBox 32"/>
            <p:cNvSpPr txBox="1"/>
            <p:nvPr/>
          </p:nvSpPr>
          <p:spPr>
            <a:xfrm>
              <a:off x="4800600" y="2819400"/>
              <a:ext cx="255198" cy="369332"/>
            </a:xfrm>
            <a:prstGeom prst="rect">
              <a:avLst/>
            </a:prstGeom>
            <a:noFill/>
          </p:spPr>
          <p:txBody>
            <a:bodyPr wrap="none" rtlCol="0">
              <a:spAutoFit/>
            </a:bodyPr>
            <a:lstStyle/>
            <a:p>
              <a:r>
                <a:rPr lang="en-US" dirty="0"/>
                <a:t>f</a:t>
              </a:r>
            </a:p>
          </p:txBody>
        </p:sp>
        <p:cxnSp>
          <p:nvCxnSpPr>
            <p:cNvPr id="35" name="Straight Arrow Connector 34"/>
            <p:cNvCxnSpPr>
              <a:stCxn id="33" idx="0"/>
            </p:cNvCxnSpPr>
            <p:nvPr/>
          </p:nvCxnSpPr>
          <p:spPr>
            <a:xfrm flipV="1">
              <a:off x="4928199" y="2643664"/>
              <a:ext cx="101001" cy="175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380052" y="609600"/>
              <a:ext cx="264816" cy="369332"/>
            </a:xfrm>
            <a:prstGeom prst="rect">
              <a:avLst/>
            </a:prstGeom>
            <a:noFill/>
          </p:spPr>
          <p:txBody>
            <a:bodyPr wrap="none" rtlCol="0">
              <a:spAutoFit/>
            </a:bodyPr>
            <a:lstStyle/>
            <a:p>
              <a:r>
                <a:rPr lang="en-US" dirty="0"/>
                <a:t>r</a:t>
              </a:r>
            </a:p>
          </p:txBody>
        </p:sp>
        <p:sp>
          <p:nvSpPr>
            <p:cNvPr id="39" name="Donut 38"/>
            <p:cNvSpPr/>
            <p:nvPr/>
          </p:nvSpPr>
          <p:spPr>
            <a:xfrm>
              <a:off x="6629400" y="369332"/>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0" name="Straight Connector 39"/>
            <p:cNvCxnSpPr>
              <a:endCxn id="39" idx="6"/>
            </p:cNvCxnSpPr>
            <p:nvPr/>
          </p:nvCxnSpPr>
          <p:spPr>
            <a:xfrm>
              <a:off x="8153400" y="13980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9" idx="2"/>
            </p:cNvCxnSpPr>
            <p:nvPr/>
          </p:nvCxnSpPr>
          <p:spPr>
            <a:xfrm>
              <a:off x="6629400" y="1398032"/>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0"/>
            </p:cNvCxnSpPr>
            <p:nvPr/>
          </p:nvCxnSpPr>
          <p:spPr>
            <a:xfrm>
              <a:off x="7658100" y="369332"/>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39" idx="4"/>
            </p:cNvCxnSpPr>
            <p:nvPr/>
          </p:nvCxnSpPr>
          <p:spPr>
            <a:xfrm>
              <a:off x="7658100" y="1893332"/>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534400" y="2057400"/>
              <a:ext cx="301686" cy="369332"/>
            </a:xfrm>
            <a:prstGeom prst="rect">
              <a:avLst/>
            </a:prstGeom>
            <a:noFill/>
          </p:spPr>
          <p:txBody>
            <a:bodyPr wrap="none" rtlCol="0">
              <a:spAutoFit/>
            </a:bodyPr>
            <a:lstStyle/>
            <a:p>
              <a:r>
                <a:rPr lang="en-US" dirty="0" smtClean="0"/>
                <a:t>0</a:t>
              </a:r>
              <a:endParaRPr lang="en-US" dirty="0"/>
            </a:p>
          </p:txBody>
        </p:sp>
        <p:sp>
          <p:nvSpPr>
            <p:cNvPr id="45" name="TextBox 44"/>
            <p:cNvSpPr txBox="1"/>
            <p:nvPr/>
          </p:nvSpPr>
          <p:spPr>
            <a:xfrm>
              <a:off x="8382000" y="293132"/>
              <a:ext cx="301686" cy="369332"/>
            </a:xfrm>
            <a:prstGeom prst="rect">
              <a:avLst/>
            </a:prstGeom>
            <a:noFill/>
          </p:spPr>
          <p:txBody>
            <a:bodyPr wrap="none" rtlCol="0">
              <a:spAutoFit/>
            </a:bodyPr>
            <a:lstStyle/>
            <a:p>
              <a:r>
                <a:rPr lang="en-US" dirty="0" smtClean="0"/>
                <a:t>1</a:t>
              </a:r>
              <a:endParaRPr lang="en-US" dirty="0"/>
            </a:p>
          </p:txBody>
        </p:sp>
        <p:sp>
          <p:nvSpPr>
            <p:cNvPr id="47" name="TextBox 46"/>
            <p:cNvSpPr txBox="1"/>
            <p:nvPr/>
          </p:nvSpPr>
          <p:spPr>
            <a:xfrm>
              <a:off x="6556314" y="2045732"/>
              <a:ext cx="301686" cy="369332"/>
            </a:xfrm>
            <a:prstGeom prst="rect">
              <a:avLst/>
            </a:prstGeom>
            <a:noFill/>
          </p:spPr>
          <p:txBody>
            <a:bodyPr wrap="none" rtlCol="0">
              <a:spAutoFit/>
            </a:bodyPr>
            <a:lstStyle/>
            <a:p>
              <a:r>
                <a:rPr lang="en-US" dirty="0" smtClean="0"/>
                <a:t>3</a:t>
              </a:r>
              <a:endParaRPr lang="en-US" dirty="0"/>
            </a:p>
          </p:txBody>
        </p:sp>
        <p:sp>
          <p:nvSpPr>
            <p:cNvPr id="48" name="TextBox 47"/>
            <p:cNvSpPr txBox="1"/>
            <p:nvPr/>
          </p:nvSpPr>
          <p:spPr>
            <a:xfrm>
              <a:off x="7848600" y="2590800"/>
              <a:ext cx="255198" cy="369332"/>
            </a:xfrm>
            <a:prstGeom prst="rect">
              <a:avLst/>
            </a:prstGeom>
            <a:noFill/>
          </p:spPr>
          <p:txBody>
            <a:bodyPr wrap="none" rtlCol="0">
              <a:spAutoFit/>
            </a:bodyPr>
            <a:lstStyle/>
            <a:p>
              <a:r>
                <a:rPr lang="en-US" dirty="0"/>
                <a:t>f</a:t>
              </a:r>
            </a:p>
          </p:txBody>
        </p:sp>
        <p:cxnSp>
          <p:nvCxnSpPr>
            <p:cNvPr id="50" name="Straight Arrow Connector 49"/>
            <p:cNvCxnSpPr>
              <a:stCxn id="48" idx="0"/>
            </p:cNvCxnSpPr>
            <p:nvPr/>
          </p:nvCxnSpPr>
          <p:spPr>
            <a:xfrm flipV="1">
              <a:off x="7976199" y="2415064"/>
              <a:ext cx="101001" cy="175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553200" y="2438400"/>
              <a:ext cx="264816" cy="369332"/>
            </a:xfrm>
            <a:prstGeom prst="rect">
              <a:avLst/>
            </a:prstGeom>
            <a:noFill/>
          </p:spPr>
          <p:txBody>
            <a:bodyPr wrap="none" rtlCol="0">
              <a:spAutoFit/>
            </a:bodyPr>
            <a:lstStyle/>
            <a:p>
              <a:r>
                <a:rPr lang="en-US" dirty="0"/>
                <a:t>r</a:t>
              </a:r>
            </a:p>
          </p:txBody>
        </p:sp>
        <p:sp>
          <p:nvSpPr>
            <p:cNvPr id="54" name="Donut 53"/>
            <p:cNvSpPr/>
            <p:nvPr/>
          </p:nvSpPr>
          <p:spPr>
            <a:xfrm>
              <a:off x="377886" y="3962400"/>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5" name="Straight Connector 54"/>
            <p:cNvCxnSpPr>
              <a:endCxn id="54" idx="6"/>
            </p:cNvCxnSpPr>
            <p:nvPr/>
          </p:nvCxnSpPr>
          <p:spPr>
            <a:xfrm>
              <a:off x="1901886" y="499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4" idx="2"/>
            </p:cNvCxnSpPr>
            <p:nvPr/>
          </p:nvCxnSpPr>
          <p:spPr>
            <a:xfrm>
              <a:off x="377886" y="4991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4" idx="0"/>
            </p:cNvCxnSpPr>
            <p:nvPr/>
          </p:nvCxnSpPr>
          <p:spPr>
            <a:xfrm>
              <a:off x="1406586" y="3962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4"/>
            </p:cNvCxnSpPr>
            <p:nvPr/>
          </p:nvCxnSpPr>
          <p:spPr>
            <a:xfrm>
              <a:off x="1406586" y="54864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282886" y="5650468"/>
              <a:ext cx="301686" cy="369332"/>
            </a:xfrm>
            <a:prstGeom prst="rect">
              <a:avLst/>
            </a:prstGeom>
            <a:noFill/>
          </p:spPr>
          <p:txBody>
            <a:bodyPr wrap="none" rtlCol="0">
              <a:spAutoFit/>
            </a:bodyPr>
            <a:lstStyle/>
            <a:p>
              <a:r>
                <a:rPr lang="en-US" dirty="0" smtClean="0"/>
                <a:t>0</a:t>
              </a:r>
              <a:endParaRPr lang="en-US" dirty="0"/>
            </a:p>
          </p:txBody>
        </p:sp>
        <p:sp>
          <p:nvSpPr>
            <p:cNvPr id="60" name="TextBox 59"/>
            <p:cNvSpPr txBox="1"/>
            <p:nvPr/>
          </p:nvSpPr>
          <p:spPr>
            <a:xfrm>
              <a:off x="2130486" y="3886200"/>
              <a:ext cx="301686" cy="369332"/>
            </a:xfrm>
            <a:prstGeom prst="rect">
              <a:avLst/>
            </a:prstGeom>
            <a:noFill/>
          </p:spPr>
          <p:txBody>
            <a:bodyPr wrap="none" rtlCol="0">
              <a:spAutoFit/>
            </a:bodyPr>
            <a:lstStyle/>
            <a:p>
              <a:r>
                <a:rPr lang="en-US" dirty="0" smtClean="0"/>
                <a:t>1</a:t>
              </a:r>
              <a:endParaRPr lang="en-US" dirty="0"/>
            </a:p>
          </p:txBody>
        </p:sp>
        <p:sp>
          <p:nvSpPr>
            <p:cNvPr id="61" name="TextBox 60"/>
            <p:cNvSpPr txBox="1"/>
            <p:nvPr/>
          </p:nvSpPr>
          <p:spPr>
            <a:xfrm>
              <a:off x="454086" y="3821668"/>
              <a:ext cx="301686" cy="369332"/>
            </a:xfrm>
            <a:prstGeom prst="rect">
              <a:avLst/>
            </a:prstGeom>
            <a:noFill/>
          </p:spPr>
          <p:txBody>
            <a:bodyPr wrap="none" rtlCol="0">
              <a:spAutoFit/>
            </a:bodyPr>
            <a:lstStyle/>
            <a:p>
              <a:r>
                <a:rPr lang="en-US" dirty="0" smtClean="0"/>
                <a:t>2</a:t>
              </a:r>
              <a:endParaRPr lang="en-US" dirty="0"/>
            </a:p>
          </p:txBody>
        </p:sp>
        <p:sp>
          <p:nvSpPr>
            <p:cNvPr id="62" name="TextBox 61"/>
            <p:cNvSpPr txBox="1"/>
            <p:nvPr/>
          </p:nvSpPr>
          <p:spPr>
            <a:xfrm>
              <a:off x="304800" y="5638800"/>
              <a:ext cx="301686" cy="369332"/>
            </a:xfrm>
            <a:prstGeom prst="rect">
              <a:avLst/>
            </a:prstGeom>
            <a:noFill/>
          </p:spPr>
          <p:txBody>
            <a:bodyPr wrap="none" rtlCol="0">
              <a:spAutoFit/>
            </a:bodyPr>
            <a:lstStyle/>
            <a:p>
              <a:r>
                <a:rPr lang="en-US" dirty="0" smtClean="0"/>
                <a:t>3</a:t>
              </a:r>
              <a:endParaRPr lang="en-US" dirty="0"/>
            </a:p>
          </p:txBody>
        </p:sp>
        <p:sp>
          <p:nvSpPr>
            <p:cNvPr id="67" name="TextBox 66"/>
            <p:cNvSpPr txBox="1"/>
            <p:nvPr/>
          </p:nvSpPr>
          <p:spPr>
            <a:xfrm>
              <a:off x="2551470" y="4126468"/>
              <a:ext cx="255198" cy="369332"/>
            </a:xfrm>
            <a:prstGeom prst="rect">
              <a:avLst/>
            </a:prstGeom>
            <a:noFill/>
          </p:spPr>
          <p:txBody>
            <a:bodyPr wrap="none" rtlCol="0">
              <a:spAutoFit/>
            </a:bodyPr>
            <a:lstStyle/>
            <a:p>
              <a:r>
                <a:rPr lang="en-US" dirty="0" smtClean="0"/>
                <a:t>f</a:t>
              </a:r>
              <a:endParaRPr lang="en-US" dirty="0"/>
            </a:p>
          </p:txBody>
        </p:sp>
        <p:cxnSp>
          <p:nvCxnSpPr>
            <p:cNvPr id="68" name="Straight Arrow Connector 67"/>
            <p:cNvCxnSpPr>
              <a:stCxn id="67" idx="1"/>
            </p:cNvCxnSpPr>
            <p:nvPr/>
          </p:nvCxnSpPr>
          <p:spPr>
            <a:xfrm flipH="1">
              <a:off x="2282886" y="4311134"/>
              <a:ext cx="268584"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792584" y="762000"/>
              <a:ext cx="418704" cy="369332"/>
            </a:xfrm>
            <a:prstGeom prst="rect">
              <a:avLst/>
            </a:prstGeom>
            <a:noFill/>
          </p:spPr>
          <p:txBody>
            <a:bodyPr wrap="none" rtlCol="0">
              <a:spAutoFit/>
            </a:bodyPr>
            <a:lstStyle/>
            <a:p>
              <a:r>
                <a:rPr lang="en-US" dirty="0" smtClean="0"/>
                <a:t>10</a:t>
              </a:r>
              <a:endParaRPr lang="en-US" dirty="0"/>
            </a:p>
          </p:txBody>
        </p:sp>
        <p:sp>
          <p:nvSpPr>
            <p:cNvPr id="71" name="TextBox 70"/>
            <p:cNvSpPr txBox="1"/>
            <p:nvPr/>
          </p:nvSpPr>
          <p:spPr>
            <a:xfrm>
              <a:off x="4991496" y="926068"/>
              <a:ext cx="418704" cy="369332"/>
            </a:xfrm>
            <a:prstGeom prst="rect">
              <a:avLst/>
            </a:prstGeom>
            <a:noFill/>
          </p:spPr>
          <p:txBody>
            <a:bodyPr wrap="none" rtlCol="0">
              <a:spAutoFit/>
            </a:bodyPr>
            <a:lstStyle/>
            <a:p>
              <a:r>
                <a:rPr lang="en-US" dirty="0" smtClean="0"/>
                <a:t>10</a:t>
              </a:r>
              <a:endParaRPr lang="en-US" dirty="0"/>
            </a:p>
          </p:txBody>
        </p:sp>
        <p:sp>
          <p:nvSpPr>
            <p:cNvPr id="72" name="TextBox 71"/>
            <p:cNvSpPr txBox="1"/>
            <p:nvPr/>
          </p:nvSpPr>
          <p:spPr>
            <a:xfrm>
              <a:off x="3810000" y="914400"/>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73" name="TextBox 72"/>
            <p:cNvSpPr txBox="1"/>
            <p:nvPr/>
          </p:nvSpPr>
          <p:spPr>
            <a:xfrm>
              <a:off x="6896496" y="1764268"/>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74" name="TextBox 73"/>
            <p:cNvSpPr txBox="1"/>
            <p:nvPr/>
          </p:nvSpPr>
          <p:spPr>
            <a:xfrm>
              <a:off x="6820296" y="762000"/>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75" name="TextBox 74"/>
            <p:cNvSpPr txBox="1"/>
            <p:nvPr/>
          </p:nvSpPr>
          <p:spPr>
            <a:xfrm>
              <a:off x="8039496" y="685800"/>
              <a:ext cx="418704" cy="369332"/>
            </a:xfrm>
            <a:prstGeom prst="rect">
              <a:avLst/>
            </a:prstGeom>
            <a:noFill/>
          </p:spPr>
          <p:txBody>
            <a:bodyPr wrap="none" rtlCol="0">
              <a:spAutoFit/>
            </a:bodyPr>
            <a:lstStyle/>
            <a:p>
              <a:r>
                <a:rPr lang="en-US" dirty="0" smtClean="0"/>
                <a:t>10</a:t>
              </a:r>
              <a:endParaRPr lang="en-US" dirty="0"/>
            </a:p>
          </p:txBody>
        </p:sp>
        <p:sp>
          <p:nvSpPr>
            <p:cNvPr id="76" name="TextBox 75"/>
            <p:cNvSpPr txBox="1"/>
            <p:nvPr/>
          </p:nvSpPr>
          <p:spPr>
            <a:xfrm>
              <a:off x="990600" y="3048000"/>
              <a:ext cx="1443024" cy="369332"/>
            </a:xfrm>
            <a:prstGeom prst="rect">
              <a:avLst/>
            </a:prstGeom>
            <a:noFill/>
          </p:spPr>
          <p:txBody>
            <a:bodyPr wrap="none" rtlCol="0">
              <a:spAutoFit/>
            </a:bodyPr>
            <a:lstStyle/>
            <a:p>
              <a:r>
                <a:rPr lang="en-US" dirty="0" err="1" smtClean="0"/>
                <a:t>Enqueue</a:t>
              </a:r>
              <a:r>
                <a:rPr lang="en-US" dirty="0" smtClean="0"/>
                <a:t>( 10)</a:t>
              </a:r>
              <a:endParaRPr lang="en-US" dirty="0"/>
            </a:p>
          </p:txBody>
        </p:sp>
        <p:sp>
          <p:nvSpPr>
            <p:cNvPr id="77" name="TextBox 76"/>
            <p:cNvSpPr txBox="1"/>
            <p:nvPr/>
          </p:nvSpPr>
          <p:spPr>
            <a:xfrm>
              <a:off x="3890976" y="3135868"/>
              <a:ext cx="1443024" cy="369332"/>
            </a:xfrm>
            <a:prstGeom prst="rect">
              <a:avLst/>
            </a:prstGeom>
            <a:noFill/>
          </p:spPr>
          <p:txBody>
            <a:bodyPr wrap="none" rtlCol="0">
              <a:spAutoFit/>
            </a:bodyPr>
            <a:lstStyle/>
            <a:p>
              <a:r>
                <a:rPr lang="en-US" dirty="0" err="1" smtClean="0"/>
                <a:t>Enqueue</a:t>
              </a:r>
              <a:r>
                <a:rPr lang="en-US" dirty="0" smtClean="0"/>
                <a:t>( 20)</a:t>
              </a:r>
              <a:endParaRPr lang="en-US" dirty="0"/>
            </a:p>
          </p:txBody>
        </p:sp>
        <p:sp>
          <p:nvSpPr>
            <p:cNvPr id="78" name="TextBox 77"/>
            <p:cNvSpPr txBox="1"/>
            <p:nvPr/>
          </p:nvSpPr>
          <p:spPr>
            <a:xfrm>
              <a:off x="7015176" y="3059668"/>
              <a:ext cx="1443024" cy="369332"/>
            </a:xfrm>
            <a:prstGeom prst="rect">
              <a:avLst/>
            </a:prstGeom>
            <a:noFill/>
          </p:spPr>
          <p:txBody>
            <a:bodyPr wrap="none" rtlCol="0">
              <a:spAutoFit/>
            </a:bodyPr>
            <a:lstStyle/>
            <a:p>
              <a:r>
                <a:rPr lang="en-US" dirty="0" err="1" smtClean="0"/>
                <a:t>Enqueue</a:t>
              </a:r>
              <a:r>
                <a:rPr lang="en-US" dirty="0" smtClean="0"/>
                <a:t>( 30)</a:t>
              </a:r>
              <a:endParaRPr lang="en-US" dirty="0"/>
            </a:p>
          </p:txBody>
        </p:sp>
        <p:sp>
          <p:nvSpPr>
            <p:cNvPr id="79" name="TextBox 78"/>
            <p:cNvSpPr txBox="1"/>
            <p:nvPr/>
          </p:nvSpPr>
          <p:spPr>
            <a:xfrm>
              <a:off x="1752600" y="4343400"/>
              <a:ext cx="418704" cy="369332"/>
            </a:xfrm>
            <a:prstGeom prst="rect">
              <a:avLst/>
            </a:prstGeom>
            <a:noFill/>
          </p:spPr>
          <p:txBody>
            <a:bodyPr wrap="none" rtlCol="0">
              <a:spAutoFit/>
            </a:bodyPr>
            <a:lstStyle/>
            <a:p>
              <a:r>
                <a:rPr lang="en-US" dirty="0" smtClean="0">
                  <a:solidFill>
                    <a:srgbClr val="FF0000"/>
                  </a:solidFill>
                </a:rPr>
                <a:t>10</a:t>
              </a:r>
              <a:endParaRPr lang="en-US" dirty="0">
                <a:solidFill>
                  <a:srgbClr val="FF0000"/>
                </a:solidFill>
              </a:endParaRPr>
            </a:p>
          </p:txBody>
        </p:sp>
        <p:sp>
          <p:nvSpPr>
            <p:cNvPr id="80" name="TextBox 79"/>
            <p:cNvSpPr txBox="1"/>
            <p:nvPr/>
          </p:nvSpPr>
          <p:spPr>
            <a:xfrm>
              <a:off x="609600" y="4355068"/>
              <a:ext cx="418704" cy="369332"/>
            </a:xfrm>
            <a:prstGeom prst="rect">
              <a:avLst/>
            </a:prstGeom>
            <a:noFill/>
          </p:spPr>
          <p:txBody>
            <a:bodyPr wrap="none" rtlCol="0">
              <a:spAutoFit/>
            </a:bodyPr>
            <a:lstStyle/>
            <a:p>
              <a:r>
                <a:rPr lang="en-US" dirty="0"/>
                <a:t>2</a:t>
              </a:r>
              <a:r>
                <a:rPr lang="en-US" dirty="0" smtClean="0"/>
                <a:t>0</a:t>
              </a:r>
              <a:endParaRPr lang="en-US" dirty="0"/>
            </a:p>
          </p:txBody>
        </p:sp>
        <p:sp>
          <p:nvSpPr>
            <p:cNvPr id="81" name="TextBox 80"/>
            <p:cNvSpPr txBox="1"/>
            <p:nvPr/>
          </p:nvSpPr>
          <p:spPr>
            <a:xfrm>
              <a:off x="685800" y="5334000"/>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82" name="TextBox 81"/>
            <p:cNvSpPr txBox="1"/>
            <p:nvPr/>
          </p:nvSpPr>
          <p:spPr>
            <a:xfrm>
              <a:off x="838200" y="6260068"/>
              <a:ext cx="1705916" cy="369332"/>
            </a:xfrm>
            <a:prstGeom prst="rect">
              <a:avLst/>
            </a:prstGeom>
            <a:noFill/>
          </p:spPr>
          <p:txBody>
            <a:bodyPr wrap="none" rtlCol="0">
              <a:spAutoFit/>
            </a:bodyPr>
            <a:lstStyle/>
            <a:p>
              <a:r>
                <a:rPr lang="en-US" dirty="0" smtClean="0"/>
                <a:t>10 &lt;-</a:t>
              </a:r>
              <a:r>
                <a:rPr lang="en-US" dirty="0" err="1" smtClean="0"/>
                <a:t>Dequeue</a:t>
              </a:r>
              <a:r>
                <a:rPr lang="en-US" dirty="0" smtClean="0"/>
                <a:t>( )</a:t>
              </a:r>
              <a:endParaRPr lang="en-US" dirty="0"/>
            </a:p>
          </p:txBody>
        </p:sp>
        <p:sp>
          <p:nvSpPr>
            <p:cNvPr id="83" name="Donut 82"/>
            <p:cNvSpPr/>
            <p:nvPr/>
          </p:nvSpPr>
          <p:spPr>
            <a:xfrm>
              <a:off x="3438618" y="3886200"/>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4" name="Straight Connector 83"/>
            <p:cNvCxnSpPr>
              <a:endCxn id="83" idx="6"/>
            </p:cNvCxnSpPr>
            <p:nvPr/>
          </p:nvCxnSpPr>
          <p:spPr>
            <a:xfrm>
              <a:off x="4962618" y="4914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3" idx="2"/>
            </p:cNvCxnSpPr>
            <p:nvPr/>
          </p:nvCxnSpPr>
          <p:spPr>
            <a:xfrm>
              <a:off x="3438618" y="4914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3" idx="0"/>
            </p:cNvCxnSpPr>
            <p:nvPr/>
          </p:nvCxnSpPr>
          <p:spPr>
            <a:xfrm>
              <a:off x="4467318"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3" idx="4"/>
            </p:cNvCxnSpPr>
            <p:nvPr/>
          </p:nvCxnSpPr>
          <p:spPr>
            <a:xfrm>
              <a:off x="4467318" y="54102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343618" y="5574268"/>
              <a:ext cx="301686" cy="369332"/>
            </a:xfrm>
            <a:prstGeom prst="rect">
              <a:avLst/>
            </a:prstGeom>
            <a:noFill/>
          </p:spPr>
          <p:txBody>
            <a:bodyPr wrap="none" rtlCol="0">
              <a:spAutoFit/>
            </a:bodyPr>
            <a:lstStyle/>
            <a:p>
              <a:r>
                <a:rPr lang="en-US" dirty="0" smtClean="0"/>
                <a:t>0</a:t>
              </a:r>
              <a:endParaRPr lang="en-US" dirty="0"/>
            </a:p>
          </p:txBody>
        </p:sp>
        <p:sp>
          <p:nvSpPr>
            <p:cNvPr id="89" name="TextBox 88"/>
            <p:cNvSpPr txBox="1"/>
            <p:nvPr/>
          </p:nvSpPr>
          <p:spPr>
            <a:xfrm>
              <a:off x="5191218" y="3810000"/>
              <a:ext cx="301686" cy="369332"/>
            </a:xfrm>
            <a:prstGeom prst="rect">
              <a:avLst/>
            </a:prstGeom>
            <a:noFill/>
          </p:spPr>
          <p:txBody>
            <a:bodyPr wrap="none" rtlCol="0">
              <a:spAutoFit/>
            </a:bodyPr>
            <a:lstStyle/>
            <a:p>
              <a:r>
                <a:rPr lang="en-US" dirty="0" smtClean="0"/>
                <a:t>1</a:t>
              </a:r>
              <a:endParaRPr lang="en-US" dirty="0"/>
            </a:p>
          </p:txBody>
        </p:sp>
        <p:sp>
          <p:nvSpPr>
            <p:cNvPr id="90" name="TextBox 89"/>
            <p:cNvSpPr txBox="1"/>
            <p:nvPr/>
          </p:nvSpPr>
          <p:spPr>
            <a:xfrm>
              <a:off x="3581400" y="3745468"/>
              <a:ext cx="301686" cy="369332"/>
            </a:xfrm>
            <a:prstGeom prst="rect">
              <a:avLst/>
            </a:prstGeom>
            <a:noFill/>
          </p:spPr>
          <p:txBody>
            <a:bodyPr wrap="none" rtlCol="0">
              <a:spAutoFit/>
            </a:bodyPr>
            <a:lstStyle/>
            <a:p>
              <a:r>
                <a:rPr lang="en-US" dirty="0" smtClean="0"/>
                <a:t>2</a:t>
              </a:r>
              <a:endParaRPr lang="en-US" dirty="0"/>
            </a:p>
          </p:txBody>
        </p:sp>
        <p:sp>
          <p:nvSpPr>
            <p:cNvPr id="91" name="TextBox 90"/>
            <p:cNvSpPr txBox="1"/>
            <p:nvPr/>
          </p:nvSpPr>
          <p:spPr>
            <a:xfrm>
              <a:off x="3365532" y="5562600"/>
              <a:ext cx="301686" cy="369332"/>
            </a:xfrm>
            <a:prstGeom prst="rect">
              <a:avLst/>
            </a:prstGeom>
            <a:noFill/>
          </p:spPr>
          <p:txBody>
            <a:bodyPr wrap="none" rtlCol="0">
              <a:spAutoFit/>
            </a:bodyPr>
            <a:lstStyle/>
            <a:p>
              <a:r>
                <a:rPr lang="en-US" dirty="0" smtClean="0"/>
                <a:t>3</a:t>
              </a:r>
              <a:endParaRPr lang="en-US" dirty="0"/>
            </a:p>
          </p:txBody>
        </p:sp>
        <p:sp>
          <p:nvSpPr>
            <p:cNvPr id="96" name="TextBox 95"/>
            <p:cNvSpPr txBox="1"/>
            <p:nvPr/>
          </p:nvSpPr>
          <p:spPr>
            <a:xfrm>
              <a:off x="3670332" y="4278868"/>
              <a:ext cx="418704" cy="369332"/>
            </a:xfrm>
            <a:prstGeom prst="rect">
              <a:avLst/>
            </a:prstGeom>
            <a:noFill/>
          </p:spPr>
          <p:txBody>
            <a:bodyPr wrap="none" rtlCol="0">
              <a:spAutoFit/>
            </a:bodyPr>
            <a:lstStyle/>
            <a:p>
              <a:r>
                <a:rPr lang="en-US" dirty="0">
                  <a:solidFill>
                    <a:srgbClr val="FF0000"/>
                  </a:solidFill>
                </a:rPr>
                <a:t>2</a:t>
              </a:r>
              <a:r>
                <a:rPr lang="en-US" dirty="0" smtClean="0">
                  <a:solidFill>
                    <a:srgbClr val="FF0000"/>
                  </a:solidFill>
                </a:rPr>
                <a:t>0</a:t>
              </a:r>
              <a:endParaRPr lang="en-US" dirty="0">
                <a:solidFill>
                  <a:srgbClr val="FF0000"/>
                </a:solidFill>
              </a:endParaRPr>
            </a:p>
          </p:txBody>
        </p:sp>
        <p:sp>
          <p:nvSpPr>
            <p:cNvPr id="97" name="TextBox 96"/>
            <p:cNvSpPr txBox="1"/>
            <p:nvPr/>
          </p:nvSpPr>
          <p:spPr>
            <a:xfrm>
              <a:off x="3746532" y="5257800"/>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98" name="TextBox 97"/>
            <p:cNvSpPr txBox="1"/>
            <p:nvPr/>
          </p:nvSpPr>
          <p:spPr>
            <a:xfrm>
              <a:off x="3898932" y="6183868"/>
              <a:ext cx="1705916" cy="369332"/>
            </a:xfrm>
            <a:prstGeom prst="rect">
              <a:avLst/>
            </a:prstGeom>
            <a:noFill/>
          </p:spPr>
          <p:txBody>
            <a:bodyPr wrap="none" rtlCol="0">
              <a:spAutoFit/>
            </a:bodyPr>
            <a:lstStyle/>
            <a:p>
              <a:r>
                <a:rPr lang="en-US" dirty="0"/>
                <a:t>2</a:t>
              </a:r>
              <a:r>
                <a:rPr lang="en-US" dirty="0" smtClean="0"/>
                <a:t>0 &lt;-</a:t>
              </a:r>
              <a:r>
                <a:rPr lang="en-US" dirty="0" err="1" smtClean="0"/>
                <a:t>Dequeue</a:t>
              </a:r>
              <a:r>
                <a:rPr lang="en-US" dirty="0" smtClean="0"/>
                <a:t>( )</a:t>
              </a:r>
              <a:endParaRPr lang="en-US" dirty="0"/>
            </a:p>
          </p:txBody>
        </p:sp>
        <p:sp>
          <p:nvSpPr>
            <p:cNvPr id="99" name="Donut 98"/>
            <p:cNvSpPr/>
            <p:nvPr/>
          </p:nvSpPr>
          <p:spPr>
            <a:xfrm>
              <a:off x="6551142" y="3886200"/>
              <a:ext cx="2057400" cy="2057400"/>
            </a:xfrm>
            <a:prstGeom prst="don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0" name="Straight Connector 99"/>
            <p:cNvCxnSpPr>
              <a:endCxn id="99" idx="6"/>
            </p:cNvCxnSpPr>
            <p:nvPr/>
          </p:nvCxnSpPr>
          <p:spPr>
            <a:xfrm>
              <a:off x="8075142" y="4914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9" idx="2"/>
            </p:cNvCxnSpPr>
            <p:nvPr/>
          </p:nvCxnSpPr>
          <p:spPr>
            <a:xfrm>
              <a:off x="6551142" y="49149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9" idx="0"/>
            </p:cNvCxnSpPr>
            <p:nvPr/>
          </p:nvCxnSpPr>
          <p:spPr>
            <a:xfrm>
              <a:off x="7579842"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9" idx="4"/>
            </p:cNvCxnSpPr>
            <p:nvPr/>
          </p:nvCxnSpPr>
          <p:spPr>
            <a:xfrm>
              <a:off x="7579842" y="5410200"/>
              <a:ext cx="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8456142" y="5574268"/>
              <a:ext cx="301686" cy="369332"/>
            </a:xfrm>
            <a:prstGeom prst="rect">
              <a:avLst/>
            </a:prstGeom>
            <a:noFill/>
          </p:spPr>
          <p:txBody>
            <a:bodyPr wrap="none" rtlCol="0">
              <a:spAutoFit/>
            </a:bodyPr>
            <a:lstStyle/>
            <a:p>
              <a:r>
                <a:rPr lang="en-US" dirty="0" smtClean="0"/>
                <a:t>0</a:t>
              </a:r>
              <a:endParaRPr lang="en-US" dirty="0"/>
            </a:p>
          </p:txBody>
        </p:sp>
        <p:sp>
          <p:nvSpPr>
            <p:cNvPr id="105" name="TextBox 104"/>
            <p:cNvSpPr txBox="1"/>
            <p:nvPr/>
          </p:nvSpPr>
          <p:spPr>
            <a:xfrm>
              <a:off x="8303742" y="3810000"/>
              <a:ext cx="301686" cy="369332"/>
            </a:xfrm>
            <a:prstGeom prst="rect">
              <a:avLst/>
            </a:prstGeom>
            <a:noFill/>
          </p:spPr>
          <p:txBody>
            <a:bodyPr wrap="none" rtlCol="0">
              <a:spAutoFit/>
            </a:bodyPr>
            <a:lstStyle/>
            <a:p>
              <a:r>
                <a:rPr lang="en-US" dirty="0" smtClean="0"/>
                <a:t>1</a:t>
              </a:r>
              <a:endParaRPr lang="en-US" dirty="0"/>
            </a:p>
          </p:txBody>
        </p:sp>
        <p:sp>
          <p:nvSpPr>
            <p:cNvPr id="106" name="TextBox 105"/>
            <p:cNvSpPr txBox="1"/>
            <p:nvPr/>
          </p:nvSpPr>
          <p:spPr>
            <a:xfrm>
              <a:off x="6478056" y="5562600"/>
              <a:ext cx="301686" cy="369332"/>
            </a:xfrm>
            <a:prstGeom prst="rect">
              <a:avLst/>
            </a:prstGeom>
            <a:noFill/>
          </p:spPr>
          <p:txBody>
            <a:bodyPr wrap="none" rtlCol="0">
              <a:spAutoFit/>
            </a:bodyPr>
            <a:lstStyle/>
            <a:p>
              <a:r>
                <a:rPr lang="en-US" dirty="0" smtClean="0"/>
                <a:t>3</a:t>
              </a:r>
              <a:endParaRPr lang="en-US" dirty="0"/>
            </a:p>
          </p:txBody>
        </p:sp>
        <p:sp>
          <p:nvSpPr>
            <p:cNvPr id="110" name="TextBox 109"/>
            <p:cNvSpPr txBox="1"/>
            <p:nvPr/>
          </p:nvSpPr>
          <p:spPr>
            <a:xfrm>
              <a:off x="6859056" y="5257800"/>
              <a:ext cx="418704" cy="369332"/>
            </a:xfrm>
            <a:prstGeom prst="rect">
              <a:avLst/>
            </a:prstGeom>
            <a:noFill/>
          </p:spPr>
          <p:txBody>
            <a:bodyPr wrap="none" rtlCol="0">
              <a:spAutoFit/>
            </a:bodyPr>
            <a:lstStyle/>
            <a:p>
              <a:r>
                <a:rPr lang="en-US" dirty="0"/>
                <a:t>3</a:t>
              </a:r>
              <a:r>
                <a:rPr lang="en-US" dirty="0" smtClean="0"/>
                <a:t>0</a:t>
              </a:r>
              <a:endParaRPr lang="en-US" dirty="0"/>
            </a:p>
          </p:txBody>
        </p:sp>
        <p:sp>
          <p:nvSpPr>
            <p:cNvPr id="111" name="TextBox 110"/>
            <p:cNvSpPr txBox="1"/>
            <p:nvPr/>
          </p:nvSpPr>
          <p:spPr>
            <a:xfrm>
              <a:off x="7011456" y="6183868"/>
              <a:ext cx="1443024" cy="369332"/>
            </a:xfrm>
            <a:prstGeom prst="rect">
              <a:avLst/>
            </a:prstGeom>
            <a:noFill/>
          </p:spPr>
          <p:txBody>
            <a:bodyPr wrap="none" rtlCol="0">
              <a:spAutoFit/>
            </a:bodyPr>
            <a:lstStyle/>
            <a:p>
              <a:r>
                <a:rPr lang="en-US" dirty="0" err="1" smtClean="0"/>
                <a:t>Enqueue</a:t>
              </a:r>
              <a:r>
                <a:rPr lang="en-US" dirty="0" smtClean="0"/>
                <a:t>(40 )</a:t>
              </a:r>
              <a:endParaRPr lang="en-US" dirty="0"/>
            </a:p>
          </p:txBody>
        </p:sp>
        <p:sp>
          <p:nvSpPr>
            <p:cNvPr id="112" name="TextBox 111"/>
            <p:cNvSpPr txBox="1"/>
            <p:nvPr/>
          </p:nvSpPr>
          <p:spPr>
            <a:xfrm>
              <a:off x="7963296" y="5257800"/>
              <a:ext cx="418704" cy="369332"/>
            </a:xfrm>
            <a:prstGeom prst="rect">
              <a:avLst/>
            </a:prstGeom>
            <a:noFill/>
          </p:spPr>
          <p:txBody>
            <a:bodyPr wrap="none" rtlCol="0">
              <a:spAutoFit/>
            </a:bodyPr>
            <a:lstStyle/>
            <a:p>
              <a:r>
                <a:rPr lang="en-US" dirty="0" smtClean="0"/>
                <a:t>40</a:t>
              </a:r>
              <a:endParaRPr lang="en-US" dirty="0"/>
            </a:p>
          </p:txBody>
        </p:sp>
        <p:sp>
          <p:nvSpPr>
            <p:cNvPr id="113" name="TextBox 112"/>
            <p:cNvSpPr txBox="1"/>
            <p:nvPr/>
          </p:nvSpPr>
          <p:spPr>
            <a:xfrm>
              <a:off x="6629400" y="3810000"/>
              <a:ext cx="301686" cy="369332"/>
            </a:xfrm>
            <a:prstGeom prst="rect">
              <a:avLst/>
            </a:prstGeom>
            <a:noFill/>
          </p:spPr>
          <p:txBody>
            <a:bodyPr wrap="none" rtlCol="0">
              <a:spAutoFit/>
            </a:bodyPr>
            <a:lstStyle/>
            <a:p>
              <a:r>
                <a:rPr lang="en-US" dirty="0" smtClean="0"/>
                <a:t>2</a:t>
              </a:r>
              <a:endParaRPr lang="en-US" dirty="0"/>
            </a:p>
          </p:txBody>
        </p:sp>
        <p:cxnSp>
          <p:nvCxnSpPr>
            <p:cNvPr id="117" name="Straight Arrow Connector 116"/>
            <p:cNvCxnSpPr>
              <a:stCxn id="37" idx="3"/>
            </p:cNvCxnSpPr>
            <p:nvPr/>
          </p:nvCxnSpPr>
          <p:spPr>
            <a:xfrm>
              <a:off x="3644868" y="794266"/>
              <a:ext cx="165132" cy="55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2" idx="3"/>
            </p:cNvCxnSpPr>
            <p:nvPr/>
          </p:nvCxnSpPr>
          <p:spPr>
            <a:xfrm flipV="1">
              <a:off x="6818016" y="2286000"/>
              <a:ext cx="189270" cy="337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307914" y="6031468"/>
              <a:ext cx="264816" cy="369332"/>
            </a:xfrm>
            <a:prstGeom prst="rect">
              <a:avLst/>
            </a:prstGeom>
            <a:noFill/>
          </p:spPr>
          <p:txBody>
            <a:bodyPr wrap="none" rtlCol="0">
              <a:spAutoFit/>
            </a:bodyPr>
            <a:lstStyle/>
            <a:p>
              <a:r>
                <a:rPr lang="en-US" dirty="0"/>
                <a:t>r</a:t>
              </a:r>
            </a:p>
          </p:txBody>
        </p:sp>
        <p:cxnSp>
          <p:nvCxnSpPr>
            <p:cNvPr id="123" name="Straight Arrow Connector 122"/>
            <p:cNvCxnSpPr>
              <a:stCxn id="122" idx="3"/>
            </p:cNvCxnSpPr>
            <p:nvPr/>
          </p:nvCxnSpPr>
          <p:spPr>
            <a:xfrm flipV="1">
              <a:off x="572730" y="5879068"/>
              <a:ext cx="189270" cy="337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352800" y="5943600"/>
              <a:ext cx="264816" cy="369332"/>
            </a:xfrm>
            <a:prstGeom prst="rect">
              <a:avLst/>
            </a:prstGeom>
            <a:noFill/>
          </p:spPr>
          <p:txBody>
            <a:bodyPr wrap="none" rtlCol="0">
              <a:spAutoFit/>
            </a:bodyPr>
            <a:lstStyle/>
            <a:p>
              <a:r>
                <a:rPr lang="en-US" dirty="0"/>
                <a:t>r</a:t>
              </a:r>
            </a:p>
          </p:txBody>
        </p:sp>
        <p:cxnSp>
          <p:nvCxnSpPr>
            <p:cNvPr id="125" name="Straight Arrow Connector 124"/>
            <p:cNvCxnSpPr>
              <a:stCxn id="124" idx="3"/>
            </p:cNvCxnSpPr>
            <p:nvPr/>
          </p:nvCxnSpPr>
          <p:spPr>
            <a:xfrm flipV="1">
              <a:off x="3617616" y="5791200"/>
              <a:ext cx="189270" cy="337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8153400" y="5955268"/>
              <a:ext cx="264816" cy="369332"/>
            </a:xfrm>
            <a:prstGeom prst="rect">
              <a:avLst/>
            </a:prstGeom>
            <a:noFill/>
          </p:spPr>
          <p:txBody>
            <a:bodyPr wrap="none" rtlCol="0">
              <a:spAutoFit/>
            </a:bodyPr>
            <a:lstStyle/>
            <a:p>
              <a:r>
                <a:rPr lang="en-US" dirty="0"/>
                <a:t>r</a:t>
              </a:r>
            </a:p>
          </p:txBody>
        </p:sp>
        <p:cxnSp>
          <p:nvCxnSpPr>
            <p:cNvPr id="127" name="Straight Arrow Connector 126"/>
            <p:cNvCxnSpPr>
              <a:stCxn id="126" idx="0"/>
            </p:cNvCxnSpPr>
            <p:nvPr/>
          </p:nvCxnSpPr>
          <p:spPr>
            <a:xfrm flipV="1">
              <a:off x="8285808" y="5779532"/>
              <a:ext cx="96192" cy="1757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227652" y="3821668"/>
              <a:ext cx="255198" cy="369332"/>
            </a:xfrm>
            <a:prstGeom prst="rect">
              <a:avLst/>
            </a:prstGeom>
            <a:noFill/>
          </p:spPr>
          <p:txBody>
            <a:bodyPr wrap="none" rtlCol="0">
              <a:spAutoFit/>
            </a:bodyPr>
            <a:lstStyle/>
            <a:p>
              <a:r>
                <a:rPr lang="en-US" dirty="0" smtClean="0"/>
                <a:t>f</a:t>
              </a:r>
              <a:endParaRPr lang="en-US" dirty="0"/>
            </a:p>
          </p:txBody>
        </p:sp>
        <p:cxnSp>
          <p:nvCxnSpPr>
            <p:cNvPr id="129" name="Straight Arrow Connector 128"/>
            <p:cNvCxnSpPr>
              <a:stCxn id="128" idx="3"/>
            </p:cNvCxnSpPr>
            <p:nvPr/>
          </p:nvCxnSpPr>
          <p:spPr>
            <a:xfrm>
              <a:off x="3482850" y="4006334"/>
              <a:ext cx="174750" cy="55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248400" y="3974068"/>
              <a:ext cx="255198" cy="369332"/>
            </a:xfrm>
            <a:prstGeom prst="rect">
              <a:avLst/>
            </a:prstGeom>
            <a:noFill/>
          </p:spPr>
          <p:txBody>
            <a:bodyPr wrap="none" rtlCol="0">
              <a:spAutoFit/>
            </a:bodyPr>
            <a:lstStyle/>
            <a:p>
              <a:r>
                <a:rPr lang="en-US" dirty="0" smtClean="0"/>
                <a:t>f</a:t>
              </a:r>
              <a:endParaRPr lang="en-US" dirty="0"/>
            </a:p>
          </p:txBody>
        </p:sp>
        <p:cxnSp>
          <p:nvCxnSpPr>
            <p:cNvPr id="131" name="Straight Arrow Connector 130"/>
            <p:cNvCxnSpPr>
              <a:stCxn id="130" idx="3"/>
            </p:cNvCxnSpPr>
            <p:nvPr/>
          </p:nvCxnSpPr>
          <p:spPr>
            <a:xfrm>
              <a:off x="6503598" y="4158734"/>
              <a:ext cx="174750" cy="55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435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530</Words>
  <Application>Microsoft Office PowerPoint</Application>
  <PresentationFormat>On-screen Show (4:3)</PresentationFormat>
  <Paragraphs>162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Contd…</vt:lpstr>
      <vt:lpstr>Working of Queue Data Structure </vt:lpstr>
      <vt:lpstr>PowerPoint Presentation</vt:lpstr>
      <vt:lpstr>PowerPoint Presentation</vt:lpstr>
      <vt:lpstr>Output</vt:lpstr>
      <vt:lpstr>Circular Queue</vt:lpstr>
      <vt:lpstr>PowerPoint Presentation</vt:lpstr>
      <vt:lpstr>PowerPoint Presentation</vt:lpstr>
      <vt:lpstr>Queue Implementation using Linked List</vt:lpstr>
      <vt:lpstr>Basic Idea</vt:lpstr>
      <vt:lpstr>QUEUE: LINKED LIST STRUCTURE</vt:lpstr>
      <vt:lpstr>QUEUE: LINKED LIST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Queue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7450</dc:creator>
  <cp:lastModifiedBy>Windows User</cp:lastModifiedBy>
  <cp:revision>15</cp:revision>
  <dcterms:created xsi:type="dcterms:W3CDTF">2006-08-16T00:00:00Z</dcterms:created>
  <dcterms:modified xsi:type="dcterms:W3CDTF">2020-09-18T06:21:57Z</dcterms:modified>
</cp:coreProperties>
</file>