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7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291" r:id="rId35"/>
    <p:sldId id="292" r:id="rId36"/>
    <p:sldId id="312" r:id="rId37"/>
    <p:sldId id="313" r:id="rId38"/>
    <p:sldId id="314" r:id="rId39"/>
    <p:sldId id="315" r:id="rId40"/>
    <p:sldId id="316" r:id="rId41"/>
    <p:sldId id="458" r:id="rId42"/>
    <p:sldId id="459" r:id="rId43"/>
    <p:sldId id="460" r:id="rId44"/>
    <p:sldId id="491" r:id="rId45"/>
    <p:sldId id="492" r:id="rId46"/>
    <p:sldId id="493" r:id="rId47"/>
    <p:sldId id="455" r:id="rId48"/>
    <p:sldId id="456" r:id="rId49"/>
    <p:sldId id="457" r:id="rId50"/>
    <p:sldId id="424" r:id="rId51"/>
    <p:sldId id="412" r:id="rId52"/>
    <p:sldId id="423" r:id="rId53"/>
    <p:sldId id="434" r:id="rId54"/>
    <p:sldId id="435" r:id="rId55"/>
    <p:sldId id="436" r:id="rId56"/>
    <p:sldId id="437" r:id="rId57"/>
    <p:sldId id="438" r:id="rId58"/>
    <p:sldId id="439" r:id="rId59"/>
    <p:sldId id="441" r:id="rId60"/>
    <p:sldId id="496" r:id="rId61"/>
    <p:sldId id="442" r:id="rId62"/>
    <p:sldId id="444" r:id="rId63"/>
    <p:sldId id="440" r:id="rId64"/>
    <p:sldId id="446" r:id="rId65"/>
    <p:sldId id="482" r:id="rId66"/>
    <p:sldId id="480" r:id="rId67"/>
    <p:sldId id="481" r:id="rId68"/>
    <p:sldId id="483" r:id="rId69"/>
    <p:sldId id="484" r:id="rId70"/>
    <p:sldId id="485" r:id="rId71"/>
    <p:sldId id="487" r:id="rId72"/>
    <p:sldId id="489" r:id="rId73"/>
    <p:sldId id="494" r:id="rId74"/>
    <p:sldId id="425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14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6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17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2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25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9.wmf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7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1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2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3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4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and Space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CS201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9218" name="Picture 2" descr="https://media.geeksforgeeks.org/wp-content/cdn-uploads/Linear-Search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7620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5105400"/>
            <a:ext cx="8429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6(Binary Search)</a:t>
            </a:r>
            <a:endParaRPr lang="en-US" dirty="0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2640648" y="2089944"/>
          <a:ext cx="691070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6905625" imgH="3819525" progId="Paint.Picture">
                  <p:embed/>
                </p:oleObj>
              </mc:Choice>
              <mc:Fallback>
                <p:oleObj name="" r:id="rId1" imgW="6905625" imgH="381952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648" y="2089944"/>
                        <a:ext cx="691070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8985904" cy="2507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7648383" cy="419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for (i = 1 to n)</a:t>
            </a:r>
            <a:endParaRPr lang="en-US"/>
          </a:p>
          <a:p>
            <a:pPr marL="0" indent="0">
              <a:buNone/>
            </a:pPr>
            <a:r>
              <a:rPr lang="en-US"/>
              <a:t>{for j = 1 to n)</a:t>
            </a:r>
            <a:endParaRPr lang="en-US"/>
          </a:p>
          <a:p>
            <a:pPr marL="0" indent="0">
              <a:buNone/>
            </a:pPr>
            <a:r>
              <a:rPr lang="en-US"/>
              <a:t>{ a[i,j] = i+j;</a:t>
            </a:r>
            <a:endParaRPr lang="en-US"/>
          </a:p>
          <a:p>
            <a:pPr marL="0" indent="0">
              <a:buNone/>
            </a:pPr>
            <a:r>
              <a:rPr lang="en-US"/>
              <a:t>}}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for (k = 1 to n)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b[k] = k;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Time complexity = n</a:t>
            </a:r>
            <a:r>
              <a:rPr lang="en-US" baseline="30000"/>
              <a:t>2</a:t>
            </a:r>
            <a:r>
              <a:rPr lang="en-US"/>
              <a:t>+n = O(</a:t>
            </a:r>
            <a:r>
              <a:rPr lang="en-US">
                <a:sym typeface="+mn-ea"/>
              </a:rPr>
              <a:t>n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87120"/>
            <a:ext cx="7706360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/>
          <a:p>
            <a:r>
              <a:rPr lang="en-US"/>
              <a:t>Asymptotic bound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f(n) = 3n+2 and g(n) =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c= 4, n&gt;=2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get f(n) = O(g(n))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g(n) can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,…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we take least upper </a:t>
                </a:r>
                <a:r>
                  <a:rPr lang="en-US" dirty="0" smtClean="0"/>
                  <a:t>bound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Therefore, f(n) = O(n)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It talks about worst case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n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9112885" y="2206625"/>
            <a:ext cx="17233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Solve 3n+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b="1"/>
              <a:t>cn</a:t>
            </a:r>
            <a:endParaRPr lang="en-US" b="1"/>
          </a:p>
          <a:p>
            <a:pPr algn="l"/>
            <a:r>
              <a:rPr lang="en-US" b="1"/>
              <a:t>n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≥ (2/(c-3))</a:t>
            </a:r>
            <a:endParaRPr lang="en-US" b="1"/>
          </a:p>
          <a:p>
            <a:pPr algn="l"/>
            <a:endParaRPr lang="en-US"/>
          </a:p>
          <a:p>
            <a:pPr algn="l"/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r>
              <a:rPr lang="en-US" dirty="0" smtClean="0"/>
              <a:t>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f(n) = 3n+2 and g(n) =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c= 1, for all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get f(n) = </a:t>
                </a:r>
                <a:r>
                  <a:rPr lang="el-GR" dirty="0"/>
                  <a:t>Ω</a:t>
                </a:r>
                <a:r>
                  <a:rPr lang="en-US" dirty="0" smtClean="0"/>
                  <a:t>(g(n))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g(n) can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0" i="1" smtClean="0">
                        <a:latin typeface="Cambria Math"/>
                      </a:rPr>
                      <m:t>⁡(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)…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we take highest lower bound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5000" y="5040868"/>
            <a:ext cx="49599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Note: It talks about </a:t>
            </a:r>
            <a:r>
              <a:rPr lang="en-US" sz="3200" dirty="0" smtClean="0"/>
              <a:t>best </a:t>
            </a:r>
            <a:r>
              <a:rPr lang="en-US" sz="3200" dirty="0"/>
              <a:t>case</a:t>
            </a:r>
            <a:endParaRPr lang="en-US" sz="3200" dirty="0"/>
          </a:p>
        </p:txBody>
      </p:sp>
      <p:sp>
        <p:nvSpPr>
          <p:cNvPr id="5" name="Text Box 4"/>
          <p:cNvSpPr txBox="1"/>
          <p:nvPr/>
        </p:nvSpPr>
        <p:spPr>
          <a:xfrm>
            <a:off x="9112885" y="2206625"/>
            <a:ext cx="17233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Solve 3n+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b="1"/>
              <a:t>cn</a:t>
            </a:r>
            <a:endParaRPr lang="en-US" b="1"/>
          </a:p>
          <a:p>
            <a:pPr algn="l"/>
            <a:endParaRPr lang="en-US" b="1"/>
          </a:p>
          <a:p>
            <a:pPr algn="l"/>
            <a:endParaRPr lang="en-US"/>
          </a:p>
          <a:p>
            <a:pPr algn="l"/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</a:t>
            </a:r>
            <a:r>
              <a:rPr lang="el-GR" dirty="0"/>
              <a:t>Ѳ</a:t>
            </a:r>
            <a:r>
              <a:rPr lang="en-US" dirty="0" smtClean="0"/>
              <a:t>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f(n) = 3n+2 and g(n) =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c1= 1, c2 = 4 </a:t>
                </a:r>
              </a:p>
              <a:p>
                <a:pPr marL="0" indent="0">
                  <a:buNone/>
                </a:pPr>
                <a:r>
                  <a:rPr lang="en-US" dirty="0" smtClean="0"/>
                  <a:t>We get f(n) = </a:t>
                </a:r>
                <a:r>
                  <a:rPr lang="el-GR" dirty="0"/>
                  <a:t>Ѳ</a:t>
                </a:r>
                <a:r>
                  <a:rPr lang="en-US" dirty="0" smtClean="0"/>
                  <a:t>(g(n))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+1=</m:t>
                    </m:r>
                    <m:r>
                      <m:rPr>
                        <m:nor/>
                      </m:rPr>
                      <a:rPr lang="el-GR" dirty="0"/>
                      <m:t>Ѳ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Ѳ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52" t="-1752"/>
                </a:stretch>
              </a:blipFill>
            </p:spPr>
            <p:txBody>
              <a:bodyPr/>
              <a:lstStyle/>
              <a:p>
                <a:pPr marL="0" indent="0">
                  <a:buNone/>
                </a:pP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05000" y="5040868"/>
            <a:ext cx="55410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Note: It talks about </a:t>
            </a:r>
            <a:r>
              <a:rPr lang="en-US" sz="3200" dirty="0" smtClean="0"/>
              <a:t>average </a:t>
            </a:r>
            <a:r>
              <a:rPr lang="en-US" sz="3200" dirty="0"/>
              <a:t>case</a:t>
            </a:r>
            <a:endParaRPr lang="en-US" sz="3200" dirty="0"/>
          </a:p>
        </p:txBody>
      </p:sp>
      <p:sp>
        <p:nvSpPr>
          <p:cNvPr id="6" name="Text Box 5"/>
          <p:cNvSpPr txBox="1"/>
          <p:nvPr/>
        </p:nvSpPr>
        <p:spPr>
          <a:xfrm>
            <a:off x="8455660" y="1841500"/>
            <a:ext cx="2701925" cy="13785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 baseline="-25000"/>
              <a:t> </a:t>
            </a:r>
            <a:endParaRPr lang="en-US" b="1" baseline="-25000"/>
          </a:p>
          <a:p>
            <a:pPr algn="l"/>
            <a:r>
              <a:rPr lang="en-US" b="1"/>
              <a:t>Solve C</a:t>
            </a:r>
            <a:r>
              <a:rPr lang="en-US" b="1" baseline="-25000"/>
              <a:t>1 </a:t>
            </a:r>
            <a:r>
              <a:rPr lang="en-US" b="1"/>
              <a:t>(n)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/>
              <a:t>3n+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C</a:t>
            </a:r>
            <a:r>
              <a:rPr lang="en-US" b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(n)</a:t>
            </a:r>
            <a:endParaRPr lang="en-US" b="1"/>
          </a:p>
          <a:p>
            <a:pPr algn="l"/>
            <a:endParaRPr lang="en-US" b="1"/>
          </a:p>
          <a:p>
            <a:pPr algn="l"/>
            <a:endParaRPr lang="en-US"/>
          </a:p>
          <a:p>
            <a:pPr algn="l"/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on Big O notation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91005"/>
            <a:ext cx="876299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not!!!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6866709" cy="453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for various operations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9505" y="2009140"/>
          <a:ext cx="807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min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Sorted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logn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 linked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access is O(1) (Random Access is possible)</a:t>
            </a:r>
            <a:endParaRPr lang="en-US" dirty="0" smtClean="0"/>
          </a:p>
          <a:p>
            <a:r>
              <a:rPr lang="en-US" dirty="0" smtClean="0"/>
              <a:t>Array Search is O(n) (Apply linear search)</a:t>
            </a:r>
            <a:endParaRPr lang="en-US" dirty="0" smtClean="0"/>
          </a:p>
          <a:p>
            <a:pPr algn="just"/>
            <a:r>
              <a:rPr lang="en-US" dirty="0" smtClean="0"/>
              <a:t>Deleting an element </a:t>
            </a:r>
            <a:r>
              <a:rPr lang="en-US" dirty="0"/>
              <a:t>is O(n) </a:t>
            </a:r>
            <a:r>
              <a:rPr lang="en-US" dirty="0" smtClean="0"/>
              <a:t>(In </a:t>
            </a:r>
            <a:r>
              <a:rPr lang="en-US" dirty="0"/>
              <a:t>delete operation, the element to be deleted is searched using the linear search and then delete operation is performed followed by shifting the elements</a:t>
            </a:r>
            <a:r>
              <a:rPr lang="en-US" dirty="0" smtClean="0"/>
              <a:t>.)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insert is O(n)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038225"/>
            <a:ext cx="57721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Worst Case - O(N)</a:t>
            </a:r>
            <a:endParaRPr lang="en-US" b="1" dirty="0"/>
          </a:p>
          <a:p>
            <a:r>
              <a:rPr lang="en-US" dirty="0"/>
              <a:t>If we want to insert an element to index 0, then we need to shift all the elements to right.</a:t>
            </a:r>
            <a:endParaRPr lang="en-US" dirty="0"/>
          </a:p>
          <a:p>
            <a:r>
              <a:rPr lang="en-US" dirty="0"/>
              <a:t>For example, if we have 5 elements in the array and need to insert an element in </a:t>
            </a:r>
            <a:r>
              <a:rPr lang="en-US" dirty="0" err="1"/>
              <a:t>arr</a:t>
            </a:r>
            <a:r>
              <a:rPr lang="en-US" dirty="0"/>
              <a:t>[0], we need to shift all those 5 elements one position to the right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Inserting in an unsorted array: Worst case </a:t>
            </a:r>
            <a:r>
              <a:rPr lang="en-US" dirty="0" smtClean="0"/>
              <a:t>O(1)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2050" name="Picture 2" descr="https://media.geeksforgeeks.org/wp-content/cdn-uploads/Insert-Operation-in-Unorted-Arra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00174"/>
            <a:ext cx="76200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581471"/>
            <a:ext cx="86106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 unsorted array, the insert operation is faster as compared to sorted array because we don’t have to care about the position at which the element is to be placed.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Unsorted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 </a:t>
            </a:r>
            <a:r>
              <a:rPr lang="en-US" dirty="0"/>
              <a:t>doesn't support random access to its elements by definition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LL </a:t>
            </a:r>
            <a:r>
              <a:rPr lang="en-US" dirty="0"/>
              <a:t>access is </a:t>
            </a:r>
            <a:r>
              <a:rPr lang="en-US" dirty="0" smtClean="0"/>
              <a:t>O(n)</a:t>
            </a:r>
            <a:endParaRPr lang="en-US" dirty="0"/>
          </a:p>
          <a:p>
            <a:r>
              <a:rPr lang="en-US" dirty="0" smtClean="0"/>
              <a:t>LL </a:t>
            </a:r>
            <a:r>
              <a:rPr lang="en-US" dirty="0"/>
              <a:t>Search is O(n) </a:t>
            </a:r>
            <a:endParaRPr lang="en-US" dirty="0" smtClean="0"/>
          </a:p>
          <a:p>
            <a:r>
              <a:rPr lang="en-US" dirty="0" smtClean="0"/>
              <a:t>Deleting </a:t>
            </a:r>
            <a:r>
              <a:rPr lang="en-US" dirty="0"/>
              <a:t>an element is </a:t>
            </a:r>
            <a:r>
              <a:rPr lang="en-US" dirty="0" smtClean="0"/>
              <a:t>O(n) </a:t>
            </a:r>
            <a:endParaRPr lang="en-US" dirty="0" smtClean="0"/>
          </a:p>
          <a:p>
            <a:r>
              <a:rPr lang="en-US" dirty="0" smtClean="0"/>
              <a:t>Inserting </a:t>
            </a:r>
            <a:r>
              <a:rPr lang="en-US" dirty="0"/>
              <a:t>an element is O(1) </a:t>
            </a:r>
            <a:r>
              <a:rPr lang="en-US" dirty="0" smtClean="0"/>
              <a:t>(</a:t>
            </a:r>
            <a:r>
              <a:rPr lang="en-US" dirty="0"/>
              <a:t>we need to just link the new element with the next and previous</a:t>
            </a:r>
            <a:r>
              <a:rPr lang="en-US" dirty="0" smtClean="0"/>
              <a:t> )</a:t>
            </a:r>
            <a:endParaRPr lang="en-US" dirty="0" smtClean="0"/>
          </a:p>
          <a:p>
            <a:r>
              <a:rPr lang="en-US" dirty="0" smtClean="0"/>
              <a:t>Finding min is O(n)</a:t>
            </a:r>
            <a:endParaRPr lang="en-US" dirty="0" smtClean="0"/>
          </a:p>
          <a:p>
            <a:r>
              <a:rPr lang="en-US" dirty="0" smtClean="0"/>
              <a:t>Delete minimum is O(n+1) = O(n)</a:t>
            </a:r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Iterative and Recursive Algorithms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Algorithms are of two types: Iterative and Recursive</a:t>
            </a:r>
            <a:endParaRPr lang="en-US"/>
          </a:p>
          <a:p>
            <a:r>
              <a:rPr lang="en-US"/>
              <a:t>Note:</a:t>
            </a:r>
            <a:endParaRPr lang="en-US"/>
          </a:p>
          <a:p>
            <a:pPr marL="0" indent="0">
              <a:buNone/>
            </a:pPr>
            <a:r>
              <a:rPr lang="en-US"/>
              <a:t>1. Any iterative algorithm can be converted into recursive algorithm</a:t>
            </a:r>
            <a:endParaRPr lang="en-US"/>
          </a:p>
          <a:p>
            <a:pPr marL="0" indent="0">
              <a:buNone/>
            </a:pPr>
            <a:r>
              <a:rPr lang="en-US"/>
              <a:t>2. Any recursive algorithm can be converted into iterative algorithm</a:t>
            </a:r>
            <a:endParaRPr lang="en-US"/>
          </a:p>
          <a:p>
            <a:pPr marL="0" indent="0">
              <a:buNone/>
            </a:pPr>
            <a:r>
              <a:rPr lang="en-US"/>
              <a:t>3. If there is no iteration or recursion, there is no dependency on input size, then the running time is constant value O(1)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Note on Iterative and Recursion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16785" cy="4366260"/>
          </a:xfrm>
        </p:spPr>
        <p:txBody>
          <a:bodyPr/>
          <a:p>
            <a:r>
              <a:rPr lang="en-US"/>
              <a:t>A(n)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for i = 1 to n</a:t>
            </a:r>
            <a:endParaRPr lang="en-US"/>
          </a:p>
          <a:p>
            <a:pPr marL="0" indent="0">
              <a:buNone/>
            </a:pPr>
            <a:r>
              <a:rPr lang="en-US"/>
              <a:t>max(a,b)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157085" y="1998345"/>
            <a:ext cx="2216785" cy="436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A(n)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if(...)</a:t>
            </a:r>
            <a:endParaRPr lang="en-US"/>
          </a:p>
          <a:p>
            <a:pPr marL="0" indent="0">
              <a:buNone/>
            </a:pPr>
            <a:r>
              <a:rPr lang="en-US"/>
              <a:t>A(n/2)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973830" y="1952625"/>
            <a:ext cx="2216785" cy="436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Equivalent to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For Iterative algorithms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A()</a:t>
            </a:r>
            <a:endParaRPr lang="en-US"/>
          </a:p>
          <a:p>
            <a:pPr marL="0" indent="0">
              <a:buNone/>
            </a:pPr>
            <a:r>
              <a:rPr lang="en-US"/>
              <a:t>{ int i;</a:t>
            </a:r>
            <a:endParaRPr lang="en-US"/>
          </a:p>
          <a:p>
            <a:pPr marL="0" indent="0">
              <a:buNone/>
            </a:pPr>
            <a:r>
              <a:rPr lang="en-US"/>
              <a:t>for i = 1 to n</a:t>
            </a:r>
            <a:endParaRPr lang="en-US"/>
          </a:p>
          <a:p>
            <a:pPr marL="0" indent="0">
              <a:buNone/>
            </a:pPr>
            <a:r>
              <a:rPr lang="en-US"/>
              <a:t>printf(“NIT Goa”)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Time complexity O(n)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288280" y="1791970"/>
            <a:ext cx="3394075" cy="436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A()</a:t>
            </a:r>
            <a:endParaRPr lang="en-US"/>
          </a:p>
          <a:p>
            <a:pPr marL="0" indent="0">
              <a:buNone/>
            </a:pPr>
            <a:r>
              <a:rPr lang="en-US"/>
              <a:t>{ int i;</a:t>
            </a:r>
            <a:endParaRPr lang="en-US"/>
          </a:p>
          <a:p>
            <a:pPr marL="0" indent="0">
              <a:buNone/>
            </a:pPr>
            <a:r>
              <a:rPr lang="en-US"/>
              <a:t>for i = 1 to n</a:t>
            </a:r>
            <a:endParaRPr lang="en-US"/>
          </a:p>
          <a:p>
            <a:pPr marL="0" indent="0">
              <a:buNone/>
            </a:pPr>
            <a:r>
              <a:rPr lang="en-US"/>
              <a:t>for j=1 to n</a:t>
            </a:r>
            <a:endParaRPr lang="en-US"/>
          </a:p>
          <a:p>
            <a:pPr marL="0" indent="0">
              <a:buNone/>
            </a:pPr>
            <a:r>
              <a:rPr lang="en-US"/>
              <a:t>printf(“NIT Goa”)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Time complexity O(   )</a:t>
            </a:r>
            <a:endParaRPr lang="en-US"/>
          </a:p>
        </p:txBody>
      </p:sp>
      <p:graphicFrame>
        <p:nvGraphicFramePr>
          <p:cNvPr id="6" name="Object 5"/>
          <p:cNvGraphicFramePr/>
          <p:nvPr/>
        </p:nvGraphicFramePr>
        <p:xfrm>
          <a:off x="8154670" y="4836160"/>
          <a:ext cx="28765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77165" imgH="203200" progId="Equation.KSEE3">
                  <p:embed/>
                </p:oleObj>
              </mc:Choice>
              <mc:Fallback>
                <p:oleObj name="" r:id="rId1" imgW="177165" imgH="203200" progId="Equation.KSEE3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4670" y="4836160"/>
                        <a:ext cx="28765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49275" y="196786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A()</a:t>
            </a:r>
            <a:endParaRPr lang="en-US"/>
          </a:p>
          <a:p>
            <a:pPr marL="0" indent="0">
              <a:buNone/>
            </a:pPr>
            <a:r>
              <a:rPr lang="en-US"/>
              <a:t>{ int i=1; </a:t>
            </a:r>
            <a:endParaRPr lang="en-US"/>
          </a:p>
          <a:p>
            <a:pPr marL="0" indent="0">
              <a:buNone/>
            </a:pPr>
            <a:r>
              <a:rPr lang="en-US"/>
              <a:t>int S=1;</a:t>
            </a:r>
            <a:endParaRPr lang="en-US"/>
          </a:p>
          <a:p>
            <a:pPr marL="0" indent="0">
              <a:buNone/>
            </a:pPr>
            <a:r>
              <a:rPr lang="en-US"/>
              <a:t>While (S&lt;=n)</a:t>
            </a:r>
            <a:endParaRPr lang="en-US"/>
          </a:p>
          <a:p>
            <a:pPr marL="0" indent="0">
              <a:buNone/>
            </a:pPr>
            <a:r>
              <a:rPr lang="en-US"/>
              <a:t>{ i++;</a:t>
            </a:r>
            <a:endParaRPr lang="en-US"/>
          </a:p>
          <a:p>
            <a:pPr marL="0" indent="0">
              <a:buNone/>
            </a:pPr>
            <a:r>
              <a:rPr lang="en-US"/>
              <a:t>S=S+i;</a:t>
            </a:r>
            <a:endParaRPr lang="en-US"/>
          </a:p>
          <a:p>
            <a:pPr marL="0" indent="0">
              <a:buNone/>
            </a:pPr>
            <a:r>
              <a:rPr lang="en-US"/>
              <a:t>printf(“NIT Goa”)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Time complexity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(    )</a:t>
            </a:r>
            <a:endParaRPr lang="en-US"/>
          </a:p>
        </p:txBody>
      </p:sp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20200" y="5882640"/>
          <a:ext cx="47180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241300" imgH="228600" progId="Equation.KSEE3">
                  <p:embed/>
                </p:oleObj>
              </mc:Choice>
              <mc:Fallback>
                <p:oleObj name="" r:id="rId1" imgW="241300" imgH="228600" progId="Equation.KSEE3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20200" y="5882640"/>
                        <a:ext cx="47180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2"/>
          <p:cNvSpPr>
            <a:spLocks noGrp="1"/>
          </p:cNvSpPr>
          <p:nvPr/>
        </p:nvSpPr>
        <p:spPr>
          <a:xfrm>
            <a:off x="5152390" y="2079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       S</a:t>
            </a:r>
            <a:endParaRPr lang="en-US"/>
          </a:p>
          <a:p>
            <a:pPr marL="0" indent="0">
              <a:buNone/>
            </a:pPr>
            <a:r>
              <a:rPr lang="en-US"/>
              <a:t>1      1</a:t>
            </a:r>
            <a:endParaRPr lang="en-US"/>
          </a:p>
          <a:p>
            <a:pPr marL="0" indent="0">
              <a:buNone/>
            </a:pPr>
            <a:r>
              <a:rPr lang="en-US"/>
              <a:t>2      3</a:t>
            </a:r>
            <a:endParaRPr lang="en-US"/>
          </a:p>
          <a:p>
            <a:pPr marL="0" indent="0">
              <a:buNone/>
            </a:pPr>
            <a:r>
              <a:rPr lang="en-US"/>
              <a:t>3      6</a:t>
            </a:r>
            <a:endParaRPr lang="en-US"/>
          </a:p>
          <a:p>
            <a:pPr marL="0" indent="0">
              <a:buNone/>
            </a:pPr>
            <a:r>
              <a:rPr lang="en-US"/>
              <a:t>.       .</a:t>
            </a:r>
            <a:endParaRPr lang="en-US"/>
          </a:p>
          <a:p>
            <a:pPr marL="0" indent="0">
              <a:buNone/>
            </a:pPr>
            <a:r>
              <a:rPr lang="en-US"/>
              <a:t>.       .</a:t>
            </a:r>
            <a:endParaRPr lang="en-US"/>
          </a:p>
          <a:p>
            <a:pPr marL="0" indent="0">
              <a:buNone/>
            </a:pPr>
            <a:r>
              <a:rPr lang="en-US"/>
              <a:t>.       .</a:t>
            </a:r>
            <a:endParaRPr lang="en-US"/>
          </a:p>
          <a:p>
            <a:pPr marL="0" indent="0">
              <a:buNone/>
            </a:pPr>
            <a:r>
              <a:rPr lang="en-US"/>
              <a:t>k      k(k+1)/2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(k(k+1)/2)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&gt; n   Therefore k = </a:t>
            </a:r>
            <a:endParaRPr lang="en-US"/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2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3304223" y="5705634"/>
          <a:ext cx="47180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241300" imgH="228600" progId="Equation.KSEE3">
                  <p:embed/>
                </p:oleObj>
              </mc:Choice>
              <mc:Fallback>
                <p:oleObj name="" r:id="rId3" imgW="241300" imgH="228600" progId="Equation.KSEE3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4223" y="5705634"/>
                        <a:ext cx="47180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520230"/>
            <a:ext cx="8763000" cy="83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Recursive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Recursion example</a:t>
            </a:r>
            <a:endParaRPr lang="en-US"/>
          </a:p>
          <a:p>
            <a:pPr marL="0" indent="0">
              <a:buNone/>
            </a:pPr>
            <a:r>
              <a:rPr lang="en-US"/>
              <a:t>star(n)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if(n&gt;1)</a:t>
            </a:r>
            <a:endParaRPr lang="en-US"/>
          </a:p>
          <a:p>
            <a:pPr marL="0" indent="0">
              <a:buNone/>
            </a:pPr>
            <a:r>
              <a:rPr lang="en-US"/>
              <a:t>return star(n-1)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Recurrence relation example</a:t>
            </a:r>
            <a:endParaRPr lang="en-US"/>
          </a:p>
          <a:p>
            <a:pPr marL="0" indent="0">
              <a:buNone/>
            </a:pPr>
            <a:r>
              <a:rPr lang="en-US"/>
              <a:t>T(n) = 1+T(n-1)  for n&gt;1</a:t>
            </a:r>
            <a:endParaRPr lang="en-US"/>
          </a:p>
          <a:p>
            <a:pPr marL="0" indent="0">
              <a:buNone/>
            </a:pPr>
            <a:r>
              <a:rPr lang="en-US"/>
              <a:t>         = 1               for n =1;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solve T(n)?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Back Substitution</a:t>
            </a:r>
            <a:endParaRPr lang="en-US"/>
          </a:p>
          <a:p>
            <a:pPr marL="0" indent="0">
              <a:buNone/>
            </a:pPr>
            <a:r>
              <a:rPr lang="en-US"/>
              <a:t>2. Recursion tree method</a:t>
            </a:r>
            <a:endParaRPr lang="en-US"/>
          </a:p>
          <a:p>
            <a:pPr marL="0" indent="0">
              <a:buNone/>
            </a:pPr>
            <a:r>
              <a:rPr lang="en-US"/>
              <a:t>3. Master's Theorem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Back Substitution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T(n) = 1+T(n-1) for  n&gt;1</a:t>
            </a:r>
            <a:endParaRPr lang="en-US"/>
          </a:p>
          <a:p>
            <a:pPr marL="0" indent="0">
              <a:buNone/>
            </a:pPr>
            <a:r>
              <a:rPr lang="en-US"/>
              <a:t>        = 1  for n =1;</a:t>
            </a:r>
            <a:endParaRPr lang="en-US"/>
          </a:p>
          <a:p>
            <a:pPr marL="0" indent="0">
              <a:buNone/>
            </a:pPr>
            <a:r>
              <a:rPr lang="en-US"/>
              <a:t>T(n-1) = 1+T(n-2)</a:t>
            </a:r>
            <a:endParaRPr lang="en-US"/>
          </a:p>
          <a:p>
            <a:pPr marL="0" indent="0">
              <a:buNone/>
            </a:pPr>
            <a:r>
              <a:rPr lang="en-US"/>
              <a:t>T(n-2) = 1+T(n-3)</a:t>
            </a:r>
            <a:endParaRPr lang="en-US"/>
          </a:p>
          <a:p>
            <a:pPr marL="0" indent="0">
              <a:buNone/>
            </a:pPr>
            <a:r>
              <a:rPr lang="en-US"/>
              <a:t>Therefore T(n) = 3+T(n-3)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=k+T(n-k)</a:t>
            </a:r>
            <a:endParaRPr lang="en-US"/>
          </a:p>
          <a:p>
            <a:pPr marL="0" indent="0">
              <a:buNone/>
            </a:pPr>
            <a:r>
              <a:rPr lang="en-US"/>
              <a:t>so it goes till n-k = 1;</a:t>
            </a:r>
            <a:endParaRPr lang="en-US"/>
          </a:p>
          <a:p>
            <a:pPr marL="0" indent="0">
              <a:buNone/>
            </a:pPr>
            <a:r>
              <a:rPr lang="en-US"/>
              <a:t>Therefore T(n) = n-1 +T(1)= n</a:t>
            </a:r>
            <a:endParaRPr lang="en-US"/>
          </a:p>
          <a:p>
            <a:pPr marL="0" indent="0">
              <a:buNone/>
            </a:pPr>
            <a:r>
              <a:rPr lang="en-US"/>
              <a:t>Therefore T(n) = O(n)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Recursion tree method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81920" cy="4366260"/>
          </a:xfrm>
        </p:spPr>
        <p:txBody>
          <a:bodyPr/>
          <a:p>
            <a:r>
              <a:rPr lang="en-US"/>
              <a:t>T(n) = 2T(n/2)+c ; n&gt;1</a:t>
            </a:r>
            <a:endParaRPr lang="en-US"/>
          </a:p>
          <a:p>
            <a:pPr marL="0" indent="0">
              <a:buNone/>
            </a:pPr>
            <a:r>
              <a:rPr lang="en-US"/>
              <a:t>           = c ; n=1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>
            <a:stCxn id="6" idx="3"/>
            <a:endCxn id="7" idx="1"/>
          </p:cNvCxnSpPr>
          <p:nvPr/>
        </p:nvCxnSpPr>
        <p:spPr>
          <a:xfrm>
            <a:off x="4514850" y="3199130"/>
            <a:ext cx="972185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210050" y="301498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487035" y="368300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897505" y="3576320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cxnSp>
        <p:nvCxnSpPr>
          <p:cNvPr id="9" name="Straight Arrow Connector 8"/>
          <p:cNvCxnSpPr>
            <a:stCxn id="6" idx="1"/>
            <a:endCxn id="8" idx="0"/>
          </p:cNvCxnSpPr>
          <p:nvPr/>
        </p:nvCxnSpPr>
        <p:spPr>
          <a:xfrm flipH="1">
            <a:off x="3049905" y="3199130"/>
            <a:ext cx="1160145" cy="37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6750" y="3881755"/>
            <a:ext cx="64897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905250" y="435038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045970" y="424370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flipH="1">
            <a:off x="2212975" y="3881755"/>
            <a:ext cx="70358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79465" y="3969385"/>
            <a:ext cx="64897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577965" y="443801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4718685" y="433133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 flipH="1">
            <a:off x="4871085" y="3983990"/>
            <a:ext cx="703580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03470" y="3096260"/>
            <a:ext cx="353060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95365" y="3760470"/>
            <a:ext cx="2369185" cy="4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16115" y="4530090"/>
            <a:ext cx="143319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8499475" y="2922905"/>
            <a:ext cx="304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514080" y="3623945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2C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8557895" y="4368800"/>
            <a:ext cx="420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4C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2054225" y="4933950"/>
            <a:ext cx="548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T(1)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802380" y="4987925"/>
            <a:ext cx="548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T(1)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4620260" y="5002530"/>
            <a:ext cx="548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T(1)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416675" y="5017135"/>
            <a:ext cx="548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T(1)</a:t>
            </a: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143115" y="5212080"/>
            <a:ext cx="143319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8591550" y="5010785"/>
            <a:ext cx="93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</a:t>
            </a:r>
            <a:r>
              <a:rPr lang="en-US" baseline="30000"/>
              <a:t>k </a:t>
            </a:r>
            <a:r>
              <a:rPr lang="en-US"/>
              <a:t>c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353310" y="5530850"/>
            <a:ext cx="35604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Total workdone: c+2c+4c....nc  = T(n)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3957320" y="5882640"/>
            <a:ext cx="2459355" cy="1003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c(2</a:t>
            </a:r>
            <a:r>
              <a:rPr lang="en-US" baseline="30000"/>
              <a:t>k+1</a:t>
            </a:r>
            <a:r>
              <a:rPr lang="en-US"/>
              <a:t>-1)= T(n)</a:t>
            </a:r>
            <a:endParaRPr lang="en-US"/>
          </a:p>
          <a:p>
            <a:endParaRPr lang="en-US" baseline="30000"/>
          </a:p>
          <a:p>
            <a:endParaRPr lang="en-US" baseline="30000"/>
          </a:p>
          <a:p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924550" y="5863590"/>
            <a:ext cx="2459355" cy="1003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c(2n-1)= T(n)</a:t>
            </a:r>
            <a:endParaRPr lang="en-US"/>
          </a:p>
          <a:p>
            <a:endParaRPr lang="en-US" baseline="30000"/>
          </a:p>
          <a:p>
            <a:endParaRPr lang="en-US" baseline="30000"/>
          </a:p>
          <a:p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8008620" y="5815330"/>
            <a:ext cx="2459355" cy="1003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Therefore  T(n) = O(n)</a:t>
            </a:r>
            <a:endParaRPr lang="en-US"/>
          </a:p>
          <a:p>
            <a:endParaRPr lang="en-US" baseline="30000"/>
          </a:p>
          <a:p>
            <a:endParaRPr lang="en-US" baseline="30000"/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Master's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225915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T(n) = aT(n/b) + f(n),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where,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 = size of input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= number of subproblems in the recursion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n/b = size of each subproblem. All subproblems are assumed  to have the same size.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f(n) = cost of the work done outside the recursive call, which includes the cost of dividing the problem and cost of merging the solutions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Here, a ≥ 1 and b &gt; 1 are constants, and f(n) is an asymptotically positive function.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Contd...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An asymptotically positive function means that for a sufficiently large value of n, we have f(n) &gt; 0.</a:t>
            </a:r>
            <a:endParaRPr lang="en-US"/>
          </a:p>
          <a:p>
            <a:endParaRPr lang="en-US"/>
          </a:p>
          <a:p>
            <a:r>
              <a:rPr lang="en-US"/>
              <a:t>Master theorem is used in calculating the time complexity of recurrence relations (divide and conquer algorithms) in a simple and quick way.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90930" y="1047750"/>
          <a:ext cx="102362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677150" imgH="3248025" progId="Paint.Picture">
                  <p:embed/>
                </p:oleObj>
              </mc:Choice>
              <mc:Fallback>
                <p:oleObj name="" r:id="rId1" imgW="7677150" imgH="3248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0930" y="1047750"/>
                        <a:ext cx="10236200" cy="433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57910" y="932180"/>
          <a:ext cx="10422255" cy="452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86700" imgH="3333750" progId="Paint.Picture">
                  <p:embed/>
                </p:oleObj>
              </mc:Choice>
              <mc:Fallback>
                <p:oleObj name="" r:id="rId1" imgW="7886700" imgH="3333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7910" y="932180"/>
                        <a:ext cx="10422255" cy="452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217930" y="1203325"/>
          <a:ext cx="10024110" cy="424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753350" imgH="3533775" progId="Paint.Picture">
                  <p:embed/>
                </p:oleObj>
              </mc:Choice>
              <mc:Fallback>
                <p:oleObj name="" r:id="rId1" imgW="7753350" imgH="3533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7930" y="1203325"/>
                        <a:ext cx="10024110" cy="424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/>
          <p:nvPr>
            <p:ph sz="half" idx="1"/>
          </p:nvPr>
        </p:nvSpPr>
        <p:spPr>
          <a:xfrm>
            <a:off x="838200" y="1825625"/>
            <a:ext cx="7445375" cy="4351655"/>
          </a:xfrm>
        </p:spPr>
        <p:txBody>
          <a:bodyPr/>
          <a:p>
            <a:pPr marL="0" indent="0">
              <a:buNone/>
            </a:pPr>
            <a:r>
              <a:rPr lang="en-US"/>
              <a:t>The master theorem cannot be used if:</a:t>
            </a:r>
            <a:endParaRPr lang="en-US"/>
          </a:p>
          <a:p>
            <a:pPr marL="0" indent="0">
              <a:buNone/>
            </a:pPr>
            <a:r>
              <a:rPr lang="en-US"/>
              <a:t>1. T(n) is not monotone. eg. T(n) = sin n</a:t>
            </a:r>
            <a:endParaRPr lang="en-US"/>
          </a:p>
          <a:p>
            <a:pPr marL="0" indent="0">
              <a:buNone/>
            </a:pPr>
            <a:r>
              <a:rPr lang="en-US"/>
              <a:t>2. f(n) is not a polynomial. eg. f(n) = 2</a:t>
            </a:r>
            <a:r>
              <a:rPr lang="en-US" baseline="30000"/>
              <a:t>n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3. a is not a constant. eg. a = 2n</a:t>
            </a:r>
            <a:endParaRPr lang="en-US"/>
          </a:p>
          <a:p>
            <a:pPr marL="0" indent="0">
              <a:buNone/>
            </a:pPr>
            <a:r>
              <a:rPr lang="en-US"/>
              <a:t>4. a &lt; 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3676434" cy="206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38550"/>
            <a:ext cx="8686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Master's Theorem for divide and conquer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1948180"/>
          <a:ext cx="10516235" cy="461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477125" imgH="2962275" progId="Paint.Picture">
                  <p:embed/>
                </p:oleObj>
              </mc:Choice>
              <mc:Fallback>
                <p:oleObj name="" r:id="rId1" imgW="7477125" imgH="29622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948180"/>
                        <a:ext cx="10516235" cy="461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Contd...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230505" y="1862455"/>
          <a:ext cx="594169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334375" imgH="4276725" progId="Paint.Picture">
                  <p:embed/>
                </p:oleObj>
              </mc:Choice>
              <mc:Fallback>
                <p:oleObj name="" r:id="rId1" imgW="8334375" imgH="4276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505" y="1862455"/>
                        <a:ext cx="5941695" cy="431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447790" y="2048510"/>
          <a:ext cx="4222115" cy="194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629150" imgH="1914525" progId="Paint.Picture">
                  <p:embed/>
                </p:oleObj>
              </mc:Choice>
              <mc:Fallback>
                <p:oleObj name="" r:id="rId3" imgW="4629150" imgH="19145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7790" y="2048510"/>
                        <a:ext cx="4222115" cy="194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Contd...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049145"/>
          <a:ext cx="5181600" cy="390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10325" imgH="4829175" progId="Paint.Picture">
                  <p:embed/>
                </p:oleObj>
              </mc:Choice>
              <mc:Fallback>
                <p:oleObj name="" r:id="rId1" imgW="6410325" imgH="4829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49145"/>
                        <a:ext cx="5181600" cy="390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762115" y="2595880"/>
          <a:ext cx="40005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000500" imgH="2809875" progId="Paint.Picture">
                  <p:embed/>
                </p:oleObj>
              </mc:Choice>
              <mc:Fallback>
                <p:oleObj name="" r:id="rId3" imgW="4000500" imgH="28098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2115" y="2595880"/>
                        <a:ext cx="4000500" cy="280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51405" y="1693545"/>
            <a:ext cx="7273925" cy="45497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Problems on Master's theorem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Master Theorem for Subtract and Conquer Recurrences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13815" y="1968500"/>
            <a:ext cx="9686290" cy="391414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The variant of Subtraction and Conquer Master Theorem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02340" cy="4351655"/>
          </a:xfrm>
        </p:spPr>
        <p:txBody>
          <a:bodyPr/>
          <a:p>
            <a:r>
              <a:rPr lang="en-US"/>
              <a:t>The solution to the equation T(n) = T(α n) + T((1 – α)n) + βn, where 0 &lt; α &lt; 1 and β &gt; 0 are constants, is O(nlogn).</a:t>
            </a:r>
            <a:endParaRPr lang="en-US"/>
          </a:p>
          <a:p>
            <a:pPr marL="0" indent="0">
              <a:buNone/>
            </a:pPr>
            <a:r>
              <a:rPr lang="en-US"/>
              <a:t>Note: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10820" y="3217545"/>
          <a:ext cx="1181798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1249025" imgH="457200" progId="Paint.Picture">
                  <p:embed/>
                </p:oleObj>
              </mc:Choice>
              <mc:Fallback>
                <p:oleObj name="" r:id="rId1" imgW="11249025" imgH="4572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820" y="3217545"/>
                        <a:ext cx="11817985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Space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en-US"/>
              <a:t>Algo(A,1,n)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int i;</a:t>
            </a:r>
            <a:endParaRPr lang="en-US"/>
          </a:p>
          <a:p>
            <a:pPr marL="0" indent="0">
              <a:buNone/>
            </a:pPr>
            <a:r>
              <a:rPr lang="en-US"/>
              <a:t>for (i = 1 to n)</a:t>
            </a:r>
            <a:endParaRPr lang="en-US"/>
          </a:p>
          <a:p>
            <a:pPr marL="0" indent="0">
              <a:buNone/>
            </a:pPr>
            <a:r>
              <a:rPr lang="en-US"/>
              <a:t>A[i] = 0;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Space complexity = O(1)</a:t>
            </a:r>
            <a:endParaRPr lang="en-US"/>
          </a:p>
          <a:p>
            <a:pPr marL="0" indent="0">
              <a:buNone/>
            </a:pPr>
            <a:r>
              <a:rPr lang="en-US"/>
              <a:t>Extra space required to run the algorithm is </a:t>
            </a:r>
            <a:r>
              <a:rPr lang="en-US" i="1"/>
              <a:t>i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Algo(A,1,n)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int i,j;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for (i = 1 to n)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A[i] = 0;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Space complexity = O(1)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Extra space required to run the algorithm is </a:t>
            </a:r>
            <a:r>
              <a:rPr lang="en-US" i="1">
                <a:sym typeface="+mn-ea"/>
              </a:rPr>
              <a:t>i,j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7675" cy="4743450"/>
          </a:xfrm>
        </p:spPr>
        <p:txBody>
          <a:bodyPr>
            <a:normAutofit fontScale="80000"/>
          </a:bodyPr>
          <a:p>
            <a:r>
              <a:rPr lang="en-US">
                <a:sym typeface="+mn-ea"/>
              </a:rPr>
              <a:t>Algo(A,1,n)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int i, j;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create B[n,n];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for (i = 1 to n)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for (j = 1 to n)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B[i,j] = A[i];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Space complexity = O(n</a:t>
            </a:r>
            <a:r>
              <a:rPr lang="en-US" baseline="30000">
                <a:sym typeface="+mn-ea"/>
              </a:rPr>
              <a:t>2</a:t>
            </a:r>
            <a:r>
              <a:rPr lang="en-US">
                <a:sym typeface="+mn-ea"/>
              </a:rPr>
              <a:t>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Extra space required to run the algorithm is 2</a:t>
            </a:r>
            <a:r>
              <a:rPr lang="en-US" i="1">
                <a:sym typeface="+mn-ea"/>
              </a:rPr>
              <a:t>+n</a:t>
            </a:r>
            <a:r>
              <a:rPr lang="en-US" i="1" baseline="30000">
                <a:sym typeface="+mn-ea"/>
              </a:rPr>
              <a:t>2</a:t>
            </a:r>
            <a:endParaRPr lang="en-US"/>
          </a:p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855345" y="18637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Algo(A,1,n)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int i;</a:t>
            </a:r>
            <a:endParaRPr lang="en-US"/>
          </a:p>
          <a:p>
            <a:pPr marL="0" indent="0">
              <a:buNone/>
            </a:pPr>
            <a:r>
              <a:rPr lang="en-US"/>
              <a:t>create B[n];</a:t>
            </a:r>
            <a:endParaRPr lang="en-US"/>
          </a:p>
          <a:p>
            <a:pPr marL="0" indent="0">
              <a:buNone/>
            </a:pPr>
            <a:r>
              <a:rPr lang="en-US"/>
              <a:t>for (i = 1 to n)</a:t>
            </a:r>
            <a:endParaRPr lang="en-US"/>
          </a:p>
          <a:p>
            <a:pPr marL="0" indent="0">
              <a:buNone/>
            </a:pPr>
            <a:r>
              <a:rPr lang="en-US"/>
              <a:t>B[i] = A[i];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Space complexity = O(n)</a:t>
            </a:r>
            <a:endParaRPr lang="en-US"/>
          </a:p>
          <a:p>
            <a:pPr marL="0" indent="0">
              <a:buNone/>
            </a:pPr>
            <a:r>
              <a:rPr lang="en-US"/>
              <a:t>Extra space required to run the algorithm is </a:t>
            </a:r>
            <a:r>
              <a:rPr lang="en-US" i="1"/>
              <a:t>1+n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on Space Complexity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Tree method for space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755" y="1691005"/>
            <a:ext cx="6155690" cy="435165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                                                                    A(3)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             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               A(2)                                   P</a:t>
            </a:r>
            <a:r>
              <a:rPr lang="en-US">
                <a:sym typeface="+mn-ea"/>
              </a:rPr>
              <a:t>(3)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             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A(1)                            P(2)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   A(0)                              P(1)                   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input size n, we need size of stack n+1 is required as ther are n+1 recursive calls. Let each call takes k memory cells, then total space required is (n+1)k = O(n)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704330" y="1986280"/>
            <a:ext cx="3571875" cy="1949450"/>
            <a:chOff x="3202" y="3594"/>
            <a:chExt cx="5625" cy="3070"/>
          </a:xfrm>
        </p:grpSpPr>
        <p:grpSp>
          <p:nvGrpSpPr>
            <p:cNvPr id="15" name="Group 14"/>
            <p:cNvGrpSpPr/>
            <p:nvPr/>
          </p:nvGrpSpPr>
          <p:grpSpPr>
            <a:xfrm>
              <a:off x="4559" y="3594"/>
              <a:ext cx="4269" cy="1828"/>
              <a:chOff x="4559" y="3594"/>
              <a:chExt cx="4269" cy="182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716" y="3594"/>
                <a:ext cx="3112" cy="570"/>
                <a:chOff x="5716" y="3594"/>
                <a:chExt cx="3112" cy="57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 flipH="1">
                  <a:off x="5716" y="3617"/>
                  <a:ext cx="1545" cy="4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7308" y="3594"/>
                  <a:ext cx="1521" cy="57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Arrow Connector 6"/>
              <p:cNvCxnSpPr/>
              <p:nvPr/>
            </p:nvCxnSpPr>
            <p:spPr>
              <a:xfrm flipH="1">
                <a:off x="4559" y="4875"/>
                <a:ext cx="1545" cy="4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6151" y="4852"/>
                <a:ext cx="1521" cy="5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/>
            <p:cNvCxnSpPr/>
            <p:nvPr/>
          </p:nvCxnSpPr>
          <p:spPr>
            <a:xfrm flipH="1">
              <a:off x="3202" y="6117"/>
              <a:ext cx="1545" cy="4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794" y="6094"/>
              <a:ext cx="1521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/>
          <p:cNvSpPr>
            <a:spLocks noGrp="1"/>
          </p:cNvSpPr>
          <p:nvPr/>
        </p:nvSpPr>
        <p:spPr>
          <a:xfrm>
            <a:off x="626745" y="2005965"/>
            <a:ext cx="493395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A(n)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if(n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≥1)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A(n-1)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printf(n)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 Design Techniques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3870" cy="435165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Selecting a proper design technique for algorithms is a complex but important task. Following are some of the main algorithm design techniques: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1. Brute-force or exhaustive search</a:t>
            </a:r>
            <a:endParaRPr lang="en-US"/>
          </a:p>
          <a:p>
            <a:pPr marL="0" indent="0">
              <a:buNone/>
            </a:pPr>
            <a:r>
              <a:rPr lang="en-US"/>
              <a:t>2. Divide and Conquer</a:t>
            </a:r>
            <a:endParaRPr lang="en-US"/>
          </a:p>
          <a:p>
            <a:pPr marL="0" indent="0">
              <a:buNone/>
            </a:pPr>
            <a:r>
              <a:rPr lang="en-US"/>
              <a:t>3. Greedy Algorithms</a:t>
            </a:r>
            <a:endParaRPr lang="en-US"/>
          </a:p>
          <a:p>
            <a:pPr marL="0" indent="0">
              <a:buNone/>
            </a:pPr>
            <a:r>
              <a:rPr lang="en-US"/>
              <a:t>4. Dynamic Programming</a:t>
            </a:r>
            <a:endParaRPr lang="en-US"/>
          </a:p>
          <a:p>
            <a:pPr marL="0" indent="0">
              <a:buNone/>
            </a:pPr>
            <a:r>
              <a:rPr lang="en-US"/>
              <a:t>5. Branch and Bound Algorithm</a:t>
            </a:r>
            <a:endParaRPr lang="en-US"/>
          </a:p>
          <a:p>
            <a:pPr marL="0" indent="0">
              <a:buNone/>
            </a:pPr>
            <a:r>
              <a:rPr lang="en-US"/>
              <a:t>6. Randomized Algorithm</a:t>
            </a:r>
            <a:endParaRPr lang="en-US"/>
          </a:p>
          <a:p>
            <a:pPr marL="0" indent="0">
              <a:buNone/>
            </a:pPr>
            <a:r>
              <a:rPr lang="en-US"/>
              <a:t>7. Backtracking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1828800"/>
            <a:ext cx="812180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Divide and Conquer Technique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1906270"/>
          <a:ext cx="10207625" cy="440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72300" imgH="3324225" progId="Paint.Picture">
                  <p:embed/>
                </p:oleObj>
              </mc:Choice>
              <mc:Fallback>
                <p:oleObj name="" r:id="rId1" imgW="6972300" imgH="33242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906270"/>
                        <a:ext cx="10207625" cy="440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 for Divide and Conquer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 Binary Search</a:t>
            </a:r>
            <a:endParaRPr lang="en-US"/>
          </a:p>
          <a:p>
            <a:pPr marL="0" indent="0">
              <a:buNone/>
            </a:pPr>
            <a:r>
              <a:rPr lang="en-US"/>
              <a:t>2.  Merge Sort</a:t>
            </a:r>
            <a:endParaRPr lang="en-US"/>
          </a:p>
          <a:p>
            <a:pPr marL="0" indent="0">
              <a:buNone/>
            </a:pPr>
            <a:r>
              <a:rPr lang="en-US"/>
              <a:t>3.  Quick Sort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Binary Search:</a:t>
            </a:r>
            <a:r>
              <a:rPr lang="en-US"/>
              <a:t> T(n) = T(n/2)+1</a:t>
            </a:r>
            <a:endParaRPr lang="en-US"/>
          </a:p>
          <a:p>
            <a:pPr marL="0" indent="0">
              <a:buNone/>
            </a:pPr>
            <a:r>
              <a:rPr lang="en-US" b="1"/>
              <a:t>Quicksort: 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T(n) = 2T(n/2)+n (In best case)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T(n) = n+T(n-1) (In worst case)</a:t>
            </a:r>
            <a:endParaRPr lang="en-US"/>
          </a:p>
          <a:p>
            <a:pPr marL="0" indent="0">
              <a:buNone/>
            </a:pPr>
            <a:r>
              <a:rPr lang="en-US" b="1"/>
              <a:t>Merge Sort: </a:t>
            </a:r>
            <a:endParaRPr lang="en-US" b="1"/>
          </a:p>
          <a:p>
            <a:pPr marL="0" indent="0">
              <a:buNone/>
            </a:pPr>
            <a:r>
              <a:rPr lang="en-US">
                <a:sym typeface="+mn-ea"/>
              </a:rPr>
              <a:t>T(n) = 2T(n/2)+ O(n)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Mergesort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28065" y="1797685"/>
          <a:ext cx="8863330" cy="369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201150" imgH="3781425" progId="Paint.Picture">
                  <p:embed/>
                </p:oleObj>
              </mc:Choice>
              <mc:Fallback>
                <p:oleObj name="" r:id="rId1" imgW="9201150" imgH="3781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8065" y="1797685"/>
                        <a:ext cx="8863330" cy="3691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Divide and Conquer Step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105660"/>
          <a:ext cx="8983980" cy="378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648825" imgH="4067175" progId="Paint.Picture">
                  <p:embed/>
                </p:oleObj>
              </mc:Choice>
              <mc:Fallback>
                <p:oleObj name="" r:id="rId1" imgW="9648825" imgH="40671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105660"/>
                        <a:ext cx="8983980" cy="378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Divide and Conquer Architecture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816735" y="1957705"/>
          <a:ext cx="7942580" cy="429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58125" imgH="4733925" progId="Paint.Picture">
                  <p:embed/>
                </p:oleObj>
              </mc:Choice>
              <mc:Fallback>
                <p:oleObj name="" r:id="rId1" imgW="7858125" imgH="47339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6735" y="1957705"/>
                        <a:ext cx="7942580" cy="429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Sort-Algorithm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480945"/>
          <a:ext cx="5181600" cy="303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981825" imgH="4095750" progId="Paint.Picture">
                  <p:embed/>
                </p:oleObj>
              </mc:Choice>
              <mc:Fallback>
                <p:oleObj name="" r:id="rId1" imgW="6981825" imgH="4095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480945"/>
                        <a:ext cx="5181600" cy="303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/>
          <p:cNvGraphicFramePr>
            <a:graphicFrameLocks noChangeAspect="1"/>
          </p:cNvGraphicFramePr>
          <p:nvPr>
            <p:ph sz="half" idx="2"/>
          </p:nvPr>
        </p:nvGraphicFramePr>
        <p:xfrm>
          <a:off x="6172200" y="2670175"/>
          <a:ext cx="5181600" cy="266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248275" imgH="2695575" progId="Paint.Picture">
                  <p:embed/>
                </p:oleObj>
              </mc:Choice>
              <mc:Fallback>
                <p:oleObj name="" r:id="rId3" imgW="5248275" imgH="26955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670175"/>
                        <a:ext cx="5181600" cy="266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Merge() function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225040"/>
          <a:ext cx="5181600" cy="355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696075" imgH="4591050" progId="Paint.Picture">
                  <p:embed/>
                </p:oleObj>
              </mc:Choice>
              <mc:Fallback>
                <p:oleObj name="" r:id="rId1" imgW="6696075" imgH="4591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225040"/>
                        <a:ext cx="5181600" cy="3552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7219315" y="2162810"/>
          <a:ext cx="2347595" cy="279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086100" imgH="3676650" progId="Paint.Picture">
                  <p:embed/>
                </p:oleObj>
              </mc:Choice>
              <mc:Fallback>
                <p:oleObj name="" r:id="rId3" imgW="3086100" imgH="36766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19315" y="2162810"/>
                        <a:ext cx="2347595" cy="2796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Merge() Illustration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2521585"/>
          <a:ext cx="518160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839075" imgH="4391025" progId="Paint.Picture">
                  <p:embed/>
                </p:oleObj>
              </mc:Choice>
              <mc:Fallback>
                <p:oleObj name="" r:id="rId1" imgW="7839075" imgH="43910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521585"/>
                        <a:ext cx="5181600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172200" y="2521585"/>
          <a:ext cx="51816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7905750" imgH="4514850" progId="Paint.Picture">
                  <p:embed/>
                </p:oleObj>
              </mc:Choice>
              <mc:Fallback>
                <p:oleObj name="" r:id="rId3" imgW="7905750" imgH="451485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2521585"/>
                        <a:ext cx="5181600" cy="295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Contd...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838200" y="1932940"/>
          <a:ext cx="9782810" cy="415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915275" imgH="4476750" progId="Paint.Picture">
                  <p:embed/>
                </p:oleObj>
              </mc:Choice>
              <mc:Fallback>
                <p:oleObj name="" r:id="rId1" imgW="7915275" imgH="44767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932940"/>
                        <a:ext cx="9782810" cy="415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Merge Sort: </a:t>
            </a:r>
            <a:r>
              <a:rPr lang="en-US"/>
              <a:t>Function Calls </a:t>
            </a:r>
            <a:br>
              <a:rPr lang="en-US"/>
            </a:br>
            <a:br>
              <a:rPr lang="en-US"/>
            </a:br>
            <a:r>
              <a:rPr lang="en-US" sz="2220">
                <a:sym typeface="+mn-ea"/>
              </a:rPr>
              <a:t>Recursive function calls for six elements </a:t>
            </a:r>
            <a:r>
              <a:rPr lang="en-US" sz="2220">
                <a:sym typeface="+mn-ea"/>
              </a:rPr>
              <a:t> 9,6,5,0,8,2</a:t>
            </a:r>
            <a:br>
              <a:rPr lang="en-US" sz="2220"/>
            </a:br>
            <a:br>
              <a:rPr lang="en-US" sz="2220">
                <a:sym typeface="+mn-ea"/>
              </a:rPr>
            </a:br>
            <a:endParaRPr lang="en-US" sz="222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935" y="1825625"/>
            <a:ext cx="11239500" cy="484886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                                                                              ms(1,6)</a:t>
            </a:r>
            <a:r>
              <a:rPr lang="en-US" baseline="30000"/>
              <a:t>1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          </a:t>
            </a:r>
            <a:endParaRPr lang="en-US"/>
          </a:p>
          <a:p>
            <a:pPr marL="0" indent="0">
              <a:buNone/>
            </a:pPr>
            <a:r>
              <a:rPr lang="en-US"/>
              <a:t>                 ms(1,3)</a:t>
            </a:r>
            <a:r>
              <a:rPr lang="en-US" baseline="30000"/>
              <a:t>2                                              </a:t>
            </a:r>
            <a:r>
              <a:rPr lang="en-US"/>
              <a:t>ms(4,6)</a:t>
            </a:r>
            <a:r>
              <a:rPr lang="en-US" baseline="30000"/>
              <a:t>9     </a:t>
            </a:r>
            <a:r>
              <a:rPr lang="en-US" baseline="30000">
                <a:sym typeface="+mn-ea"/>
              </a:rPr>
              <a:t>                                  </a:t>
            </a:r>
            <a:r>
              <a:rPr lang="en-US">
                <a:sym typeface="+mn-ea"/>
              </a:rPr>
              <a:t>m(1,3,6)</a:t>
            </a:r>
            <a:r>
              <a:rPr lang="en-US" baseline="30000">
                <a:sym typeface="+mn-ea"/>
              </a:rPr>
              <a:t>16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ms(1,2)</a:t>
            </a:r>
            <a:r>
              <a:rPr lang="en-US" baseline="30000">
                <a:sym typeface="+mn-ea"/>
              </a:rPr>
              <a:t>3  </a:t>
            </a:r>
            <a:r>
              <a:rPr lang="en-US">
                <a:sym typeface="+mn-ea"/>
              </a:rPr>
              <a:t>ms(3,3)</a:t>
            </a:r>
            <a:r>
              <a:rPr lang="en-US" baseline="30000">
                <a:sym typeface="+mn-ea"/>
              </a:rPr>
              <a:t>7 </a:t>
            </a:r>
            <a:r>
              <a:rPr lang="en-US">
                <a:sym typeface="+mn-ea"/>
              </a:rPr>
              <a:t>m(1,2,3)</a:t>
            </a:r>
            <a:r>
              <a:rPr lang="en-US" baseline="30000">
                <a:sym typeface="+mn-ea"/>
              </a:rPr>
              <a:t>8</a:t>
            </a:r>
            <a:r>
              <a:rPr lang="en-US" baseline="30000">
                <a:sym typeface="+mn-ea"/>
              </a:rPr>
              <a:t> </a:t>
            </a:r>
            <a:r>
              <a:rPr lang="en-US">
                <a:sym typeface="+mn-ea"/>
              </a:rPr>
              <a:t>ms(4,5)</a:t>
            </a:r>
            <a:r>
              <a:rPr lang="en-US" baseline="30000">
                <a:sym typeface="+mn-ea"/>
              </a:rPr>
              <a:t>10 </a:t>
            </a:r>
            <a:r>
              <a:rPr lang="en-US">
                <a:sym typeface="+mn-ea"/>
              </a:rPr>
              <a:t>ms(6,6)</a:t>
            </a:r>
            <a:r>
              <a:rPr lang="en-US" baseline="30000">
                <a:sym typeface="+mn-ea"/>
              </a:rPr>
              <a:t>14    </a:t>
            </a:r>
            <a:r>
              <a:rPr lang="en-US">
                <a:sym typeface="+mn-ea"/>
              </a:rPr>
              <a:t>m(4,5,6)</a:t>
            </a:r>
            <a:r>
              <a:rPr lang="en-US" baseline="30000">
                <a:sym typeface="+mn-ea"/>
              </a:rPr>
              <a:t>15      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ms(1,1)</a:t>
            </a:r>
            <a:r>
              <a:rPr lang="en-US" baseline="30000">
                <a:sym typeface="+mn-ea"/>
              </a:rPr>
              <a:t>4 </a:t>
            </a:r>
            <a:r>
              <a:rPr lang="en-US">
                <a:sym typeface="+mn-ea"/>
              </a:rPr>
              <a:t>ms(2,2)</a:t>
            </a:r>
            <a:r>
              <a:rPr lang="en-US" baseline="30000">
                <a:sym typeface="+mn-ea"/>
              </a:rPr>
              <a:t>5 </a:t>
            </a:r>
            <a:r>
              <a:rPr lang="en-US">
                <a:sym typeface="+mn-ea"/>
              </a:rPr>
              <a:t>m(1,1,2)</a:t>
            </a:r>
            <a:r>
              <a:rPr lang="en-US" baseline="30000">
                <a:sym typeface="+mn-ea"/>
              </a:rPr>
              <a:t>6</a:t>
            </a:r>
            <a:r>
              <a:rPr lang="en-US" baseline="30000">
                <a:sym typeface="+mn-ea"/>
              </a:rPr>
              <a:t> </a:t>
            </a:r>
            <a:r>
              <a:rPr lang="en-US">
                <a:sym typeface="+mn-ea"/>
              </a:rPr>
              <a:t>ms(4,4)</a:t>
            </a:r>
            <a:r>
              <a:rPr lang="en-US" baseline="30000">
                <a:sym typeface="+mn-ea"/>
              </a:rPr>
              <a:t>11 </a:t>
            </a:r>
            <a:r>
              <a:rPr lang="en-US">
                <a:sym typeface="+mn-ea"/>
              </a:rPr>
              <a:t>ms(5,5)</a:t>
            </a:r>
            <a:r>
              <a:rPr lang="en-US" baseline="30000">
                <a:sym typeface="+mn-ea"/>
              </a:rPr>
              <a:t>12 </a:t>
            </a:r>
            <a:r>
              <a:rPr lang="en-US">
                <a:sym typeface="+mn-ea"/>
              </a:rPr>
              <a:t>m(4,4,5)</a:t>
            </a:r>
            <a:r>
              <a:rPr lang="en-US" baseline="30000">
                <a:sym typeface="+mn-ea"/>
              </a:rPr>
              <a:t>13</a:t>
            </a:r>
            <a:r>
              <a:rPr lang="en-US" baseline="30000">
                <a:sym typeface="+mn-ea"/>
              </a:rPr>
              <a:t>                                           </a:t>
            </a:r>
            <a:endParaRPr lang="en-US" baseline="3000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6735" y="5208905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94360" y="2304415"/>
            <a:ext cx="8009255" cy="3488055"/>
            <a:chOff x="430" y="3629"/>
            <a:chExt cx="12613" cy="5493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6336" y="7625"/>
              <a:ext cx="24" cy="6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430" y="3629"/>
              <a:ext cx="12613" cy="5493"/>
              <a:chOff x="361" y="3629"/>
              <a:chExt cx="12613" cy="5493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94" y="3914"/>
                <a:ext cx="10480" cy="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2596" y="3961"/>
                <a:ext cx="0" cy="5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8063" y="3977"/>
                <a:ext cx="0" cy="5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2972" y="3935"/>
                <a:ext cx="0" cy="5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85" y="5910"/>
                <a:ext cx="470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361" y="5910"/>
                <a:ext cx="24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595" y="5934"/>
                <a:ext cx="0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019" y="5934"/>
                <a:ext cx="24" cy="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596" y="5292"/>
                <a:ext cx="24" cy="6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266" y="3629"/>
                <a:ext cx="24" cy="2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6048" y="5934"/>
                <a:ext cx="470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6024" y="5934"/>
                <a:ext cx="24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8258" y="5958"/>
                <a:ext cx="0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10820" y="5958"/>
                <a:ext cx="24" cy="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8282" y="5316"/>
                <a:ext cx="24" cy="6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82" y="8227"/>
                <a:ext cx="24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076" y="8251"/>
                <a:ext cx="0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5063" y="8251"/>
                <a:ext cx="24" cy="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915" y="7609"/>
                <a:ext cx="24" cy="6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>
                <a:off x="6263" y="8243"/>
                <a:ext cx="24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8497" y="8267"/>
                <a:ext cx="0" cy="8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10921" y="8267"/>
                <a:ext cx="24" cy="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6282" y="8219"/>
                <a:ext cx="4705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Text Box 67"/>
          <p:cNvSpPr txBox="1"/>
          <p:nvPr/>
        </p:nvSpPr>
        <p:spPr>
          <a:xfrm>
            <a:off x="8335010" y="3526790"/>
            <a:ext cx="37141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FF0000"/>
                </a:solidFill>
              </a:rPr>
              <a:t>Numbers superscript to function calls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are used for stack representation 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and order of execution in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space complexity side 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91" y="2121694"/>
            <a:ext cx="8582909" cy="275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Mergesort: </a:t>
            </a:r>
            <a:r>
              <a:rPr lang="en-US"/>
              <a:t>Sort 9,6,5,0,8,2 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9090" y="1980565"/>
            <a:ext cx="74168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9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13585" y="3334385"/>
            <a:ext cx="175958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6,9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43860" y="4863465"/>
            <a:ext cx="175958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5, 6,9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98540" y="3271520"/>
            <a:ext cx="175958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0,8</a:t>
            </a: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28815" y="4800600"/>
            <a:ext cx="175958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0,2,8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70705" y="5749925"/>
            <a:ext cx="343408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0,2,5,6,8,9</a:t>
            </a: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53970" y="1990725"/>
            <a:ext cx="74168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6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69640" y="1927860"/>
            <a:ext cx="74168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5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02985" y="1976120"/>
            <a:ext cx="74168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0</a:t>
            </a: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047865" y="1986280"/>
            <a:ext cx="74168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63535" y="1923415"/>
            <a:ext cx="741680" cy="673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endParaRPr lang="en-US"/>
          </a:p>
        </p:txBody>
      </p: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979930" y="2653665"/>
            <a:ext cx="913765" cy="680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4"/>
          </p:cNvCxnSpPr>
          <p:nvPr/>
        </p:nvCxnSpPr>
        <p:spPr>
          <a:xfrm flipH="1">
            <a:off x="2881630" y="2663825"/>
            <a:ext cx="4318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2" idx="0"/>
          </p:cNvCxnSpPr>
          <p:nvPr/>
        </p:nvCxnSpPr>
        <p:spPr>
          <a:xfrm>
            <a:off x="2893695" y="4248785"/>
            <a:ext cx="930275" cy="61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2" idx="0"/>
          </p:cNvCxnSpPr>
          <p:nvPr/>
        </p:nvCxnSpPr>
        <p:spPr>
          <a:xfrm flipH="1">
            <a:off x="3823970" y="2600960"/>
            <a:ext cx="16510" cy="2262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3" idx="0"/>
          </p:cNvCxnSpPr>
          <p:nvPr/>
        </p:nvCxnSpPr>
        <p:spPr>
          <a:xfrm>
            <a:off x="6473825" y="2649220"/>
            <a:ext cx="504825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4"/>
            <a:endCxn id="13" idx="0"/>
          </p:cNvCxnSpPr>
          <p:nvPr/>
        </p:nvCxnSpPr>
        <p:spPr>
          <a:xfrm flipH="1">
            <a:off x="6978650" y="2659380"/>
            <a:ext cx="440055" cy="612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4"/>
            <a:endCxn id="14" idx="0"/>
          </p:cNvCxnSpPr>
          <p:nvPr/>
        </p:nvCxnSpPr>
        <p:spPr>
          <a:xfrm>
            <a:off x="6978650" y="4185920"/>
            <a:ext cx="930275" cy="61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4"/>
            <a:endCxn id="14" idx="0"/>
          </p:cNvCxnSpPr>
          <p:nvPr/>
        </p:nvCxnSpPr>
        <p:spPr>
          <a:xfrm flipH="1">
            <a:off x="7908925" y="2596515"/>
            <a:ext cx="425450" cy="2204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5"/>
            <a:endCxn id="15" idx="1"/>
          </p:cNvCxnSpPr>
          <p:nvPr/>
        </p:nvCxnSpPr>
        <p:spPr>
          <a:xfrm>
            <a:off x="4445635" y="5643880"/>
            <a:ext cx="427990" cy="24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4"/>
            <a:endCxn id="15" idx="7"/>
          </p:cNvCxnSpPr>
          <p:nvPr/>
        </p:nvCxnSpPr>
        <p:spPr>
          <a:xfrm flipH="1">
            <a:off x="7301865" y="5715000"/>
            <a:ext cx="607060" cy="168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9656445" y="2092960"/>
            <a:ext cx="2127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Given unsorted array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790305" y="5798185"/>
            <a:ext cx="1320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Sorted array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1830705" y="15551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2760980" y="157988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3695700" y="15944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368415" y="15360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7298690" y="15608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5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8233410" y="157543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6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789305" y="1579880"/>
            <a:ext cx="684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index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MergeSort: Recursion Tree method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86485" y="1446530"/>
          <a:ext cx="7570470" cy="451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000750" imgH="4124325" progId="Paint.Picture">
                  <p:embed/>
                </p:oleObj>
              </mc:Choice>
              <mc:Fallback>
                <p:oleObj name="" r:id="rId1" imgW="6000750" imgH="4124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6485" y="1446530"/>
                        <a:ext cx="7570470" cy="451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222615" y="1700530"/>
            <a:ext cx="39700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Suppose n = 16</a:t>
            </a:r>
            <a:endParaRPr lang="en-US"/>
          </a:p>
          <a:p>
            <a:r>
              <a:rPr lang="en-US"/>
              <a:t>then the tree has 5 levels</a:t>
            </a:r>
            <a:endParaRPr lang="en-US"/>
          </a:p>
          <a:p>
            <a:r>
              <a:rPr lang="en-US"/>
              <a:t>i.e 16, 8, 4, 2, 1</a:t>
            </a:r>
            <a:endParaRPr lang="en-US"/>
          </a:p>
          <a:p>
            <a:endParaRPr lang="en-US"/>
          </a:p>
          <a:p>
            <a:r>
              <a:rPr lang="en-US"/>
              <a:t>Therefore height of tree is: </a:t>
            </a:r>
            <a:endParaRPr lang="en-US"/>
          </a:p>
          <a:p>
            <a:r>
              <a:rPr lang="en-US"/>
              <a:t>(log</a:t>
            </a:r>
            <a:r>
              <a:rPr lang="en-US" baseline="-25000"/>
              <a:t>2</a:t>
            </a:r>
            <a:r>
              <a:rPr lang="en-US"/>
              <a:t>n+1)</a:t>
            </a:r>
            <a:endParaRPr lang="en-US"/>
          </a:p>
          <a:p>
            <a:endParaRPr lang="en-US"/>
          </a:p>
          <a:p>
            <a:r>
              <a:rPr lang="en-US"/>
              <a:t>At each level merging time is</a:t>
            </a:r>
            <a:r>
              <a:rPr lang="en-US" i="1"/>
              <a:t> cn </a:t>
            </a:r>
            <a:endParaRPr lang="en-US" i="1"/>
          </a:p>
          <a:p>
            <a:endParaRPr lang="en-US" i="1"/>
          </a:p>
          <a:p>
            <a:r>
              <a:rPr lang="en-US" i="1"/>
              <a:t>Therefore: Total time complexity = </a:t>
            </a:r>
            <a:endParaRPr lang="en-US" i="1"/>
          </a:p>
          <a:p>
            <a:r>
              <a:rPr lang="en-US" i="1">
                <a:sym typeface="+mn-ea"/>
              </a:rPr>
              <a:t>cn</a:t>
            </a:r>
            <a:r>
              <a:rPr lang="en-US">
                <a:sym typeface="+mn-ea"/>
              </a:rPr>
              <a:t>(log</a:t>
            </a:r>
            <a:r>
              <a:rPr lang="en-US" baseline="-25000">
                <a:sym typeface="+mn-ea"/>
              </a:rPr>
              <a:t>2</a:t>
            </a:r>
            <a:r>
              <a:rPr lang="en-US">
                <a:sym typeface="+mn-ea"/>
              </a:rPr>
              <a:t>n+1)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 θ(nlogn)</a:t>
            </a:r>
            <a:endParaRPr lang="en-US" i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 Sort: Master's Theorem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T(n) = 2T(n/2)+ O(n)</a:t>
            </a:r>
            <a:endParaRPr lang="en-US"/>
          </a:p>
          <a:p>
            <a:pPr marL="0" indent="0">
              <a:buNone/>
            </a:pPr>
            <a:r>
              <a:rPr lang="en-US"/>
              <a:t>by Master's theorem</a:t>
            </a:r>
            <a:endParaRPr lang="en-US"/>
          </a:p>
          <a:p>
            <a:pPr marL="0" indent="0">
              <a:buNone/>
            </a:pPr>
            <a:r>
              <a:rPr lang="en-US"/>
              <a:t>implies T(n) 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θ(nlogn)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68015" y="2817495"/>
            <a:ext cx="18110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956175" y="2618740"/>
            <a:ext cx="552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T(n)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893310" y="3549015"/>
            <a:ext cx="75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T(n/2)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918075" y="3851275"/>
            <a:ext cx="756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T(n/2)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47285" y="4114165"/>
            <a:ext cx="5924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O(n)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ChangeAspect="1"/>
          </p:cNvGraphicFramePr>
          <p:nvPr>
            <p:ph sz="half" idx="1"/>
          </p:nvPr>
        </p:nvGraphicFramePr>
        <p:xfrm>
          <a:off x="516890" y="2670175"/>
          <a:ext cx="4442460" cy="228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48275" imgH="2695575" progId="Paint.Picture">
                  <p:embed/>
                </p:oleObj>
              </mc:Choice>
              <mc:Fallback>
                <p:oleObj name="" r:id="rId1" imgW="5248275" imgH="26955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890" y="2670175"/>
                        <a:ext cx="4442460" cy="228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MergeSort: Space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1283335" y="1825625"/>
          <a:ext cx="1697355" cy="386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55"/>
              </a:tblGrid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411220" y="1850390"/>
          <a:ext cx="1983740" cy="391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740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5, 6, 11, 12, 13</a:t>
                      </a: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7, 8, 10, 14, 15</a:t>
                      </a: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9, 16</a:t>
                      </a:r>
                      <a:endParaRPr lang="en-US"/>
                    </a:p>
                  </a:txBody>
                  <a:tcPr/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834515" y="5821045"/>
            <a:ext cx="957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Stack</a:t>
            </a:r>
            <a:endParaRPr 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5754370" y="1760855"/>
            <a:ext cx="588772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All the functions which are in the same level going to occupy </a:t>
            </a:r>
            <a:endParaRPr lang="en-US"/>
          </a:p>
          <a:p>
            <a:r>
              <a:rPr lang="en-US"/>
              <a:t>the same cell. As </a:t>
            </a:r>
            <a:r>
              <a:rPr lang="en-US" i="1"/>
              <a:t>n </a:t>
            </a:r>
            <a:r>
              <a:rPr lang="en-US"/>
              <a:t>increases,                        levels are required.</a:t>
            </a:r>
            <a:endParaRPr lang="en-US"/>
          </a:p>
          <a:p>
            <a:endParaRPr lang="en-US"/>
          </a:p>
          <a:p>
            <a:r>
              <a:rPr lang="en-US"/>
              <a:t>No. of cells of stack is </a:t>
            </a:r>
            <a:endParaRPr lang="en-US"/>
          </a:p>
          <a:p>
            <a:endParaRPr lang="en-US"/>
          </a:p>
          <a:p>
            <a:r>
              <a:rPr lang="en-US"/>
              <a:t>Assume each cell takes a constant amount of space </a:t>
            </a:r>
            <a:r>
              <a:rPr lang="en-US" i="1"/>
              <a:t>k</a:t>
            </a:r>
            <a:endParaRPr lang="en-US" i="1"/>
          </a:p>
          <a:p>
            <a:endParaRPr lang="en-US" i="1"/>
          </a:p>
          <a:p>
            <a:r>
              <a:rPr lang="en-US" i="1"/>
              <a:t>Size of stack =</a:t>
            </a:r>
            <a:endParaRPr lang="en-US" i="1"/>
          </a:p>
          <a:p>
            <a:endParaRPr lang="en-US" i="1"/>
          </a:p>
          <a:p>
            <a:r>
              <a:rPr lang="en-US" i="1"/>
              <a:t>Space required for stack = O(logn) </a:t>
            </a:r>
            <a:endParaRPr lang="en-US" i="1"/>
          </a:p>
          <a:p>
            <a:endParaRPr lang="en-US" i="1"/>
          </a:p>
          <a:p>
            <a:r>
              <a:rPr lang="en-US" i="1"/>
              <a:t>Space required for merging = O(n)</a:t>
            </a:r>
            <a:endParaRPr lang="en-US" i="1"/>
          </a:p>
          <a:p>
            <a:endParaRPr lang="en-US" i="1"/>
          </a:p>
          <a:p>
            <a:r>
              <a:rPr lang="en-US" i="1"/>
              <a:t>Total Space complexity = O(n+logn) = O(n)</a:t>
            </a:r>
            <a:endParaRPr lang="en-US" i="1"/>
          </a:p>
        </p:txBody>
      </p:sp>
      <p:graphicFrame>
        <p:nvGraphicFramePr>
          <p:cNvPr id="9" name="Object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0440" y="2062480"/>
          <a:ext cx="105346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34365" imgH="228600" progId="Equation.KSEE3">
                  <p:embed/>
                </p:oleObj>
              </mc:Choice>
              <mc:Fallback>
                <p:oleObj name="" r:id="rId3" imgW="634365" imgH="228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0440" y="2062480"/>
                        <a:ext cx="1053465" cy="37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4955" y="2613025"/>
          <a:ext cx="103949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634365" imgH="228600" progId="Equation.KSEE3">
                  <p:embed/>
                </p:oleObj>
              </mc:Choice>
              <mc:Fallback>
                <p:oleObj name="" r:id="rId5" imgW="634365" imgH="228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4955" y="2613025"/>
                        <a:ext cx="103949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5820" y="3645535"/>
          <a:ext cx="1292860" cy="3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6" imgW="825500" imgH="228600" progId="Equation.KSEE3">
                  <p:embed/>
                </p:oleObj>
              </mc:Choice>
              <mc:Fallback>
                <p:oleObj name="" r:id="rId6" imgW="825500" imgH="228600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5820" y="3645535"/>
                        <a:ext cx="1292860" cy="35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711575" y="6363335"/>
            <a:ext cx="69678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Note: </a:t>
            </a:r>
            <a:r>
              <a:rPr lang="en-US"/>
              <a:t>This algorithm falls under the category of “Out of place” Algorithm 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QuickSort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89865" y="1538605"/>
          <a:ext cx="11812905" cy="509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477000" imgH="1933575" progId="Paint.Picture">
                  <p:embed/>
                </p:oleObj>
              </mc:Choice>
              <mc:Fallback>
                <p:oleObj name="" r:id="rId1" imgW="6477000" imgH="19335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65" y="1538605"/>
                        <a:ext cx="11812905" cy="509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Recursive algorithm for QuickSort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002665" y="1548130"/>
          <a:ext cx="8500110" cy="493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276975" imgH="3019425" progId="Paint.Picture">
                  <p:embed/>
                </p:oleObj>
              </mc:Choice>
              <mc:Fallback>
                <p:oleObj name="" r:id="rId1" imgW="6276975" imgH="30194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2665" y="1548130"/>
                        <a:ext cx="8500110" cy="493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327660" y="120650"/>
          <a:ext cx="11546840" cy="664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572250" imgH="4371975" progId="Paint.Picture">
                  <p:embed/>
                </p:oleObj>
              </mc:Choice>
              <mc:Fallback>
                <p:oleObj name="" r:id="rId1" imgW="6572250" imgH="43719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" y="120650"/>
                        <a:ext cx="11546840" cy="664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525"/>
          </a:xfrm>
        </p:spPr>
        <p:txBody>
          <a:bodyPr>
            <a:normAutofit fontScale="90000"/>
          </a:bodyPr>
          <a:p>
            <a:r>
              <a:rPr lang="en-US"/>
              <a:t>Illustration of Partition()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sz="half" idx="1"/>
          </p:nvPr>
        </p:nvGraphicFramePr>
        <p:xfrm>
          <a:off x="159385" y="935990"/>
          <a:ext cx="5882005" cy="569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410075" imgH="3638550" progId="Paint.Picture">
                  <p:embed/>
                </p:oleObj>
              </mc:Choice>
              <mc:Fallback>
                <p:oleObj name="" r:id="rId1" imgW="4410075" imgH="36385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385" y="935990"/>
                        <a:ext cx="5882005" cy="569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sz="half" idx="2"/>
          </p:nvPr>
        </p:nvGraphicFramePr>
        <p:xfrm>
          <a:off x="6218555" y="935990"/>
          <a:ext cx="5708015" cy="494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4305300" imgH="2676525" progId="Paint.Picture">
                  <p:embed/>
                </p:oleObj>
              </mc:Choice>
              <mc:Fallback>
                <p:oleObj name="" r:id="rId3" imgW="4305300" imgH="26765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18555" y="935990"/>
                        <a:ext cx="5708015" cy="494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Quick Sort: Time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Note: </a:t>
            </a:r>
            <a:r>
              <a:rPr lang="en-US"/>
              <a:t>partition() takes O(n) time as j moves entire list once.</a:t>
            </a:r>
            <a:endParaRPr lang="en-US"/>
          </a:p>
          <a:p>
            <a:pPr marL="0" indent="0">
              <a:buNone/>
            </a:pPr>
            <a:r>
              <a:rPr lang="en-US"/>
              <a:t>In best case, position of pivot element divides array into half. </a:t>
            </a:r>
            <a:endParaRPr lang="en-US"/>
          </a:p>
          <a:p>
            <a:pPr marL="0" indent="0">
              <a:buNone/>
            </a:pPr>
            <a:r>
              <a:rPr lang="en-US"/>
              <a:t>T(n) = 2T(n/2)+O(n)</a:t>
            </a:r>
            <a:endParaRPr lang="en-US"/>
          </a:p>
          <a:p>
            <a:pPr marL="0" indent="0">
              <a:buNone/>
            </a:pPr>
            <a:r>
              <a:rPr lang="en-US"/>
              <a:t>T(n) =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θ(nlogn)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 worst case, </a:t>
            </a:r>
            <a:r>
              <a:rPr lang="en-US">
                <a:sym typeface="+mn-ea"/>
              </a:rPr>
              <a:t>position of pivot element leaves n-1 elements otherside.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/>
              <a:t>T(n) = T(0)+T(n-1)+O(n)</a:t>
            </a:r>
            <a:endParaRPr lang="en-US"/>
          </a:p>
          <a:p>
            <a:pPr marL="0" indent="0">
              <a:buNone/>
            </a:pPr>
            <a:r>
              <a:rPr lang="en-US"/>
              <a:t>i.e T(n) = T(n-1)+cn</a:t>
            </a:r>
            <a:endParaRPr lang="en-US"/>
          </a:p>
          <a:p>
            <a:pPr marL="0" indent="0">
              <a:buNone/>
            </a:pPr>
            <a:r>
              <a:rPr lang="en-US"/>
              <a:t>by back substitution</a:t>
            </a:r>
            <a:endParaRPr lang="en-US"/>
          </a:p>
          <a:p>
            <a:pPr marL="0" indent="0">
              <a:buNone/>
            </a:pPr>
            <a:r>
              <a:rPr lang="en-US"/>
              <a:t>T(n) = T(n-3)+c(n-2)+c(n-1)+cn</a:t>
            </a:r>
            <a:endParaRPr lang="en-US"/>
          </a:p>
          <a:p>
            <a:pPr marL="0" indent="0">
              <a:buNone/>
            </a:pPr>
            <a:r>
              <a:rPr lang="en-US"/>
              <a:t>T(n) = c+c.2+c.3+.....+cn</a:t>
            </a:r>
            <a:endParaRPr lang="en-US"/>
          </a:p>
          <a:p>
            <a:pPr marL="0" indent="0">
              <a:buNone/>
            </a:pPr>
            <a:r>
              <a:rPr lang="en-US"/>
              <a:t>T(n) = O(n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Calls: Quick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848860"/>
          </a:xfrm>
        </p:spPr>
        <p:txBody>
          <a:bodyPr/>
          <a:p>
            <a:pPr marL="0" indent="0">
              <a:buNone/>
            </a:pPr>
            <a:r>
              <a:rPr lang="en-US"/>
              <a:t>                                                         QS(1,7)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          P(1,7)          QS(1,3)                         QS(5,7)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              P(1,3)       QS(1,1)   QS(3,3) </a:t>
            </a:r>
            <a:r>
              <a:rPr lang="en-US">
                <a:sym typeface="+mn-ea"/>
              </a:rPr>
              <a:t>P(5,7)     QS(5,4)     QS(6,7)    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                                                                      P(6,7)     QS(6,6)     QS(8,7)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232660" y="2500630"/>
            <a:ext cx="461708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32660" y="2515235"/>
            <a:ext cx="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63975" y="2525395"/>
            <a:ext cx="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49745" y="2498725"/>
            <a:ext cx="0" cy="347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64435" y="3752850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449195" y="3752850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67785" y="3768090"/>
            <a:ext cx="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07025" y="3768090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68420" y="3360420"/>
            <a:ext cx="1524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83910" y="2304415"/>
            <a:ext cx="15240" cy="150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89650" y="3768090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74410" y="3768090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93000" y="3783330"/>
            <a:ext cx="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032240" y="3783330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08240" y="3375660"/>
            <a:ext cx="1524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662545" y="5224145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647305" y="5224145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065895" y="5239385"/>
            <a:ext cx="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605135" y="5239385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081135" y="4831715"/>
            <a:ext cx="1524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422275" y="3737610"/>
            <a:ext cx="1870710" cy="1056640"/>
          </a:xfrm>
          <a:prstGeom prst="curvedConnector3">
            <a:avLst>
              <a:gd name="adj1" fmla="val 50034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48335" y="5397500"/>
            <a:ext cx="48812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/>
              <a:t>Here element 4 which is the last element</a:t>
            </a:r>
            <a:endParaRPr lang="en-US" b="1"/>
          </a:p>
          <a:p>
            <a:r>
              <a:rPr lang="en-US" b="1"/>
              <a:t>considered as pivot, will go to its correct position.</a:t>
            </a:r>
            <a:endParaRPr lang="en-US" b="1"/>
          </a:p>
        </p:txBody>
      </p:sp>
      <p:sp>
        <p:nvSpPr>
          <p:cNvPr id="32" name="Text Box 31"/>
          <p:cNvSpPr txBox="1"/>
          <p:nvPr/>
        </p:nvSpPr>
        <p:spPr>
          <a:xfrm>
            <a:off x="3899535" y="4786630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×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5253355" y="4796790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×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7341870" y="4694555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×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8891905" y="6306185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×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470515" y="6306185"/>
            <a:ext cx="2965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</a:rPr>
              <a:t>×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9693910" y="1184275"/>
            <a:ext cx="2313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A:       5,  7,  6, 1, 3, 2, 4</a:t>
            </a:r>
            <a:endParaRPr lang="en-US"/>
          </a:p>
          <a:p>
            <a:r>
              <a:rPr lang="en-US"/>
              <a:t>Index: 1, 2, 3, 4,  5, 6, 7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9704070" y="2012315"/>
            <a:ext cx="23139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After 1st iteration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A:       1,  3,  2, 4, 7, 6, 5</a:t>
            </a:r>
            <a:endParaRPr lang="en-US"/>
          </a:p>
          <a:p>
            <a:pPr algn="l"/>
            <a:r>
              <a:rPr lang="en-US">
                <a:sym typeface="+mn-ea"/>
              </a:rPr>
              <a:t>Index: 1, 2, 3, 4,  5, 6, 7</a:t>
            </a:r>
            <a:endParaRPr lang="en-US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07" y="1676400"/>
            <a:ext cx="8566193" cy="340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Quick Sort: Space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1120" cy="4351655"/>
          </a:xfrm>
        </p:spPr>
        <p:txBody>
          <a:bodyPr/>
          <a:p>
            <a:r>
              <a:rPr lang="en-US"/>
              <a:t>No. of levels = No. of stack entities required.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 the previous slide, there are four levels are there. There are logn levels possible as per the left side picture.</a:t>
            </a:r>
            <a:endParaRPr lang="en-US"/>
          </a:p>
          <a:p>
            <a:pPr marL="0" indent="0">
              <a:buNone/>
            </a:pPr>
            <a:r>
              <a:rPr lang="en-US"/>
              <a:t>Therefore:</a:t>
            </a:r>
            <a:endParaRPr lang="en-US"/>
          </a:p>
          <a:p>
            <a:pPr marL="0" indent="0">
              <a:buNone/>
            </a:pPr>
            <a:r>
              <a:rPr lang="en-US"/>
              <a:t>Space Complexity(Average case) = O(logn)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718310" y="3405505"/>
            <a:ext cx="345694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03070" y="3413125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57470" y="3428365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6900" y="3020695"/>
            <a:ext cx="1524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990215" y="271462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466850" y="3951605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n/2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923790" y="3976370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n/2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7180" y="4927600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81940" y="4927600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39770" y="4942840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>
            <a:off x="1720215" y="4319905"/>
            <a:ext cx="10795" cy="62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45720" y="5466080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n/4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976880" y="5490845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n/4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812540" y="4923155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97300" y="4923155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55130" y="4938395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35575" y="4315460"/>
            <a:ext cx="10795" cy="62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3542030" y="5515610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n/4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492240" y="5471795"/>
            <a:ext cx="50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n/4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Quick Sort: Space Complexity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1120" cy="4351655"/>
          </a:xfrm>
        </p:spPr>
        <p:txBody>
          <a:bodyPr/>
          <a:p>
            <a:r>
              <a:rPr lang="en-US"/>
              <a:t>No. of levels = No. of stack entities required.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There are n levels possible as per the left side picture.</a:t>
            </a:r>
            <a:endParaRPr lang="en-US"/>
          </a:p>
          <a:p>
            <a:pPr marL="0" indent="0">
              <a:buNone/>
            </a:pPr>
            <a:r>
              <a:rPr lang="en-US"/>
              <a:t>Therefore:</a:t>
            </a:r>
            <a:endParaRPr lang="en-US"/>
          </a:p>
          <a:p>
            <a:pPr marL="0" indent="0">
              <a:buNone/>
            </a:pPr>
            <a:r>
              <a:rPr lang="en-US"/>
              <a:t>Space Complexity(Worst case) = cn = O(n)</a:t>
            </a:r>
            <a:endParaRPr lang="en-US"/>
          </a:p>
          <a:p>
            <a:pPr marL="0" indent="0">
              <a:buNone/>
            </a:pPr>
            <a:r>
              <a:rPr lang="en-US"/>
              <a:t>where c indicates every stack element is going to take </a:t>
            </a:r>
            <a:r>
              <a:rPr lang="en-US" i="1"/>
              <a:t>c</a:t>
            </a:r>
            <a:r>
              <a:rPr lang="en-US"/>
              <a:t> space</a:t>
            </a:r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718310" y="3405505"/>
            <a:ext cx="345694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703070" y="3413125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57470" y="3428365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136900" y="3020695"/>
            <a:ext cx="15240" cy="407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990215" y="271462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466850" y="39516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923790" y="3976370"/>
            <a:ext cx="488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n-2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812540" y="4923155"/>
            <a:ext cx="298767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797300" y="4923155"/>
            <a:ext cx="1524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55130" y="4938395"/>
            <a:ext cx="15240" cy="513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35575" y="4315460"/>
            <a:ext cx="10795" cy="622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3542030" y="55156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492240" y="5471795"/>
            <a:ext cx="488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n-4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9675" cy="4351655"/>
          </a:xfrm>
        </p:spPr>
        <p:txBody>
          <a:bodyPr/>
          <a:p>
            <a:r>
              <a:rPr lang="en-US"/>
              <a:t>https://dotnettutorials.net/lesson/master-theorem/</a:t>
            </a:r>
            <a:endParaRPr lang="en-US"/>
          </a:p>
          <a:p>
            <a:r>
              <a:rPr lang="en-US"/>
              <a:t>Trevisan, L. W4231: Analysis of Algorithms. Retrieved May 31, 2016, from http://people.eecs.berkeley.edu/~luca/w4231/fall99/slides/l3.pdf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8180" y="1299845"/>
            <a:ext cx="7882255" cy="4351655"/>
          </a:xfrm>
        </p:spPr>
        <p:txBody>
          <a:bodyPr/>
          <a:p>
            <a:pPr marL="0" indent="0">
              <a:buNone/>
            </a:pPr>
            <a:r>
              <a:rPr lang="en-US"/>
              <a:t>  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</a:t>
            </a:r>
            <a:r>
              <a:rPr lang="en-US" sz="6600">
                <a:latin typeface="Times New Roman" panose="02020603050405020304" charset="0"/>
                <a:cs typeface="Times New Roman" panose="02020603050405020304" charset="0"/>
              </a:rPr>
              <a:t>  Thank You</a:t>
            </a:r>
            <a:endParaRPr lang="en-US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5(Linear Search)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8321632" cy="234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18480"/>
            <a:ext cx="6705600" cy="458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9604</Words>
  <Application>WPS Presentation</Application>
  <PresentationFormat>Widescreen</PresentationFormat>
  <Paragraphs>703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73</vt:i4>
      </vt:variant>
    </vt:vector>
  </HeadingPairs>
  <TitlesOfParts>
    <vt:vector size="1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Equation.KSEE3</vt:lpstr>
      <vt:lpstr>Equation.KSEE3</vt:lpstr>
      <vt:lpstr>Equation.KSEE3</vt:lpstr>
      <vt:lpstr>Equation.KSEE3</vt:lpstr>
      <vt:lpstr>Paint.Picture</vt:lpstr>
      <vt:lpstr>Paint.Picture</vt:lpstr>
      <vt:lpstr>Paint.Picture</vt:lpstr>
      <vt:lpstr>Paint.Picture</vt:lpstr>
      <vt:lpstr>Paint.Picture</vt:lpstr>
      <vt:lpstr>Equation.KSEE3</vt:lpstr>
      <vt:lpstr>Paint.Picture</vt:lpstr>
      <vt:lpstr>Paint.Picture</vt:lpstr>
      <vt:lpstr>Paint.Picture</vt:lpstr>
      <vt:lpstr>Paint.Picture</vt:lpstr>
      <vt:lpstr>Paint.Picture</vt:lpstr>
      <vt:lpstr>Time and Space Complexity</vt:lpstr>
      <vt:lpstr>What not!!!</vt:lpstr>
      <vt:lpstr>PowerPoint 演示文稿</vt:lpstr>
      <vt:lpstr>Example1</vt:lpstr>
      <vt:lpstr>Example 2</vt:lpstr>
      <vt:lpstr>Example 3</vt:lpstr>
      <vt:lpstr>Example 4</vt:lpstr>
      <vt:lpstr>Example 5(Linear Search)</vt:lpstr>
      <vt:lpstr>Contd…</vt:lpstr>
      <vt:lpstr>Contd…</vt:lpstr>
      <vt:lpstr>Example 6(Binary Search)</vt:lpstr>
      <vt:lpstr>Contd…</vt:lpstr>
      <vt:lpstr>Contd…</vt:lpstr>
      <vt:lpstr>Example 7</vt:lpstr>
      <vt:lpstr>Asymptotic bound</vt:lpstr>
      <vt:lpstr>Big O example</vt:lpstr>
      <vt:lpstr>Big Ω example</vt:lpstr>
      <vt:lpstr>Big Ѳ example</vt:lpstr>
      <vt:lpstr>Example on Big O notation</vt:lpstr>
      <vt:lpstr>Time Complexity for various operations</vt:lpstr>
      <vt:lpstr>Array</vt:lpstr>
      <vt:lpstr>Array insert is O(n)  </vt:lpstr>
      <vt:lpstr>Contd…</vt:lpstr>
      <vt:lpstr>Contd…</vt:lpstr>
      <vt:lpstr>Unsorted Linked List</vt:lpstr>
      <vt:lpstr>Iterative and Recursive Algorithms </vt:lpstr>
      <vt:lpstr>Note on Iterative and Recursion Algorithms</vt:lpstr>
      <vt:lpstr> For Iterative algorithms </vt:lpstr>
      <vt:lpstr>Example</vt:lpstr>
      <vt:lpstr>For Recursive algorithms</vt:lpstr>
      <vt:lpstr>How to solve T(n)?</vt:lpstr>
      <vt:lpstr>Back Substitution</vt:lpstr>
      <vt:lpstr>Recursion tree method </vt:lpstr>
      <vt:lpstr>Master's Theorem</vt:lpstr>
      <vt:lpstr>Contd...</vt:lpstr>
      <vt:lpstr>PowerPoint 演示文稿</vt:lpstr>
      <vt:lpstr>PowerPoint 演示文稿</vt:lpstr>
      <vt:lpstr>PowerPoint 演示文稿</vt:lpstr>
      <vt:lpstr>PowerPoint 演示文稿</vt:lpstr>
      <vt:lpstr>Master's Theorem for divide and conquer</vt:lpstr>
      <vt:lpstr>Contd...</vt:lpstr>
      <vt:lpstr>Contd...</vt:lpstr>
      <vt:lpstr>Problems on Master's theorem</vt:lpstr>
      <vt:lpstr>Master Theorem for Subtract and Conquer Recurrences</vt:lpstr>
      <vt:lpstr>The variant of Subtraction and Conquer Master Theorem</vt:lpstr>
      <vt:lpstr>Space Complexity</vt:lpstr>
      <vt:lpstr>Example on Space Complexity</vt:lpstr>
      <vt:lpstr>Tree method for space complexity</vt:lpstr>
      <vt:lpstr>Algorithm Design Techniques</vt:lpstr>
      <vt:lpstr>Divide and Conquer Technique</vt:lpstr>
      <vt:lpstr>Example for Divide and Conquer design</vt:lpstr>
      <vt:lpstr>Mergesort</vt:lpstr>
      <vt:lpstr> Divide and Conquer Step</vt:lpstr>
      <vt:lpstr>Divide and Conquer Architecture</vt:lpstr>
      <vt:lpstr>Merge sort-Algorithm</vt:lpstr>
      <vt:lpstr>Merge function</vt:lpstr>
      <vt:lpstr>Mergesort Example</vt:lpstr>
      <vt:lpstr>Contd...</vt:lpstr>
      <vt:lpstr>Function Calls: Merge Sort</vt:lpstr>
      <vt:lpstr>Example: Sort 9,6,5,0,8,2 using Mergesort</vt:lpstr>
      <vt:lpstr>Recursion Tree method</vt:lpstr>
      <vt:lpstr>Recurrence relation</vt:lpstr>
      <vt:lpstr>Space Complexity</vt:lpstr>
      <vt:lpstr>QuickSort</vt:lpstr>
      <vt:lpstr>Recursive algorithm for QuickSort</vt:lpstr>
      <vt:lpstr>PowerPoint 演示文稿</vt:lpstr>
      <vt:lpstr>Illustration of Partition()</vt:lpstr>
      <vt:lpstr>Quick Sort: Time Complexity</vt:lpstr>
      <vt:lpstr>Function Calls: Quick Sort</vt:lpstr>
      <vt:lpstr>Quick Sort: Space Complexity</vt:lpstr>
      <vt:lpstr>Quick Sort: Space Complexity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models of computation, time and space complexity, Proof of lower.  Algorithm design techniques: Greedy algorithms, divide-and-conquer algorithms, dynamic  programming, Branch-and-bound, amortization, optimal algorithms.</dc:title>
  <dc:creator/>
  <cp:lastModifiedBy>Teja</cp:lastModifiedBy>
  <cp:revision>192</cp:revision>
  <dcterms:created xsi:type="dcterms:W3CDTF">2020-10-07T12:09:00Z</dcterms:created>
  <dcterms:modified xsi:type="dcterms:W3CDTF">2020-10-18T11:10:17Z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