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4" r:id="rId16"/>
    <p:sldId id="268" r:id="rId17"/>
    <p:sldId id="270" r:id="rId18"/>
    <p:sldId id="271" r:id="rId19"/>
    <p:sldId id="306" r:id="rId20"/>
    <p:sldId id="325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28" r:id="rId29"/>
    <p:sldId id="329" r:id="rId30"/>
    <p:sldId id="326" r:id="rId31"/>
    <p:sldId id="283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27" r:id="rId40"/>
    <p:sldId id="330" r:id="rId41"/>
    <p:sldId id="33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4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6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7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8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9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0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1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2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33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CS201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485640" y="2391410"/>
          <a:ext cx="3219450" cy="321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219450" imgH="3219450" progId="Paint.Picture">
                  <p:embed/>
                </p:oleObj>
              </mc:Choice>
              <mc:Fallback>
                <p:oleObj name="" r:id="rId1" imgW="3219450" imgH="32194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85640" y="2391410"/>
                        <a:ext cx="3219450" cy="321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797050" y="130175"/>
          <a:ext cx="7652385" cy="6595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495675" imgH="4562475" progId="Paint.Picture">
                  <p:embed/>
                </p:oleObj>
              </mc:Choice>
              <mc:Fallback>
                <p:oleObj name="" r:id="rId1" imgW="3495675" imgH="45624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7050" y="130175"/>
                        <a:ext cx="7652385" cy="6595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40335" y="520700"/>
          <a:ext cx="11899265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296275" imgH="2524125" progId="Paint.Picture">
                  <p:embed/>
                </p:oleObj>
              </mc:Choice>
              <mc:Fallback>
                <p:oleObj name="" r:id="rId1" imgW="8296275" imgH="25241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" y="520700"/>
                        <a:ext cx="11899265" cy="557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72415" y="264160"/>
          <a:ext cx="11435715" cy="6410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362700" imgH="4391025" progId="Paint.Picture">
                  <p:embed/>
                </p:oleObj>
              </mc:Choice>
              <mc:Fallback>
                <p:oleObj name="" r:id="rId1" imgW="6362700" imgH="43910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415" y="264160"/>
                        <a:ext cx="11435715" cy="6410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42240" y="189865"/>
          <a:ext cx="11846560" cy="649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143625" imgH="4333875" progId="Paint.Picture">
                  <p:embed/>
                </p:oleObj>
              </mc:Choice>
              <mc:Fallback>
                <p:oleObj name="" r:id="rId1" imgW="6143625" imgH="43338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240" y="189865"/>
                        <a:ext cx="11846560" cy="649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Content Placeholder 6"/>
          <p:cNvGraphicFramePr>
            <a:graphicFrameLocks noChangeAspect="1"/>
          </p:cNvGraphicFramePr>
          <p:nvPr>
            <p:ph idx="1"/>
          </p:nvPr>
        </p:nvGraphicFramePr>
        <p:xfrm>
          <a:off x="366395" y="294640"/>
          <a:ext cx="11330305" cy="6280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7324725" imgH="4238625" progId="Paint.Picture">
                  <p:embed/>
                </p:oleObj>
              </mc:Choice>
              <mc:Fallback>
                <p:oleObj name="" r:id="rId1" imgW="7324725" imgH="423862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6395" y="294640"/>
                        <a:ext cx="11330305" cy="6280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30" y="150495"/>
            <a:ext cx="10515600" cy="1325563"/>
          </a:xfrm>
        </p:spPr>
        <p:txBody>
          <a:bodyPr/>
          <a:p>
            <a:r>
              <a:rPr lang="en-US"/>
              <a:t>Adjacency List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589915" y="2763520"/>
          <a:ext cx="10657840" cy="181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200900" imgH="1228725" progId="Paint.Picture">
                  <p:embed/>
                </p:oleObj>
              </mc:Choice>
              <mc:Fallback>
                <p:oleObj name="" r:id="rId1" imgW="7200900" imgH="12287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9915" y="2763520"/>
                        <a:ext cx="10657840" cy="1818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Traversal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177290" y="2275205"/>
            <a:ext cx="953897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1. Traversal means visiting all the nodes of a graph. Breadth First Traveral(BFT) Algorithm uses Breadth First Search(BFS).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2. If the graph is disconnected, we use BFT. On each connected component of the graph, we apply BFS algorithm.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3.  Breadth First Search is a recursive algorithm for searching all the vertices of a graph or tree data structure.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339850" y="1771015"/>
          <a:ext cx="9575800" cy="233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219825" imgH="1514475" progId="Paint.Picture">
                  <p:embed/>
                </p:oleObj>
              </mc:Choice>
              <mc:Fallback>
                <p:oleObj name="" r:id="rId1" imgW="6219825" imgH="15144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9850" y="1771015"/>
                        <a:ext cx="9575800" cy="2331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BFT(G, n)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for i = 1 to n do</a:t>
            </a:r>
            <a:endParaRPr lang="en-US"/>
          </a:p>
          <a:p>
            <a:pPr marL="0" indent="0">
              <a:buNone/>
            </a:pPr>
            <a:r>
              <a:rPr lang="en-US"/>
              <a:t>visited[i]=0;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for i = 1 to n;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if (visited[i]==0)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then BFS(i);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62560" y="1002030"/>
          <a:ext cx="11859895" cy="377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391400" imgH="2066925" progId="Paint.Picture">
                  <p:embed/>
                </p:oleObj>
              </mc:Choice>
              <mc:Fallback>
                <p:oleObj name="" r:id="rId1" imgW="7391400" imgH="20669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2560" y="1002030"/>
                        <a:ext cx="11859895" cy="377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025525" y="316865"/>
          <a:ext cx="10218420" cy="619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191250" imgH="4305300" progId="Paint.Picture">
                  <p:embed/>
                </p:oleObj>
              </mc:Choice>
              <mc:Fallback>
                <p:oleObj name="" r:id="rId1" imgW="6191250" imgH="43053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5525" y="316865"/>
                        <a:ext cx="10218420" cy="6199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840740" y="648970"/>
          <a:ext cx="10593070" cy="5775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172200" imgH="3810000" progId="Paint.Picture">
                  <p:embed/>
                </p:oleObj>
              </mc:Choice>
              <mc:Fallback>
                <p:oleObj name="" r:id="rId1" imgW="6172200" imgH="38100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0740" y="648970"/>
                        <a:ext cx="10593070" cy="5775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Content Placeholder 2"/>
          <p:cNvGraphicFramePr>
            <a:graphicFrameLocks noChangeAspect="1"/>
          </p:cNvGraphicFramePr>
          <p:nvPr>
            <p:ph idx="1"/>
          </p:nvPr>
        </p:nvGraphicFramePr>
        <p:xfrm>
          <a:off x="732155" y="835660"/>
          <a:ext cx="10774045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753725" imgH="4829175" progId="Paint.Picture">
                  <p:embed/>
                </p:oleObj>
              </mc:Choice>
              <mc:Fallback>
                <p:oleObj name="" r:id="rId1" imgW="10753725" imgH="48291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2155" y="835660"/>
                        <a:ext cx="10774045" cy="483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634365" y="461645"/>
          <a:ext cx="11016615" cy="604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172200" imgH="3495675" progId="Paint.Picture">
                  <p:embed/>
                </p:oleObj>
              </mc:Choice>
              <mc:Fallback>
                <p:oleObj name="" r:id="rId1" imgW="6172200" imgH="34956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4365" y="461645"/>
                        <a:ext cx="11016615" cy="604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63525" y="889000"/>
          <a:ext cx="11640820" cy="523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210300" imgH="3581400" progId="Paint.Picture">
                  <p:embed/>
                </p:oleObj>
              </mc:Choice>
              <mc:Fallback>
                <p:oleObj name="" r:id="rId1" imgW="6210300" imgH="35814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3525" y="889000"/>
                        <a:ext cx="11640820" cy="523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48310" y="883920"/>
          <a:ext cx="11054080" cy="491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229350" imgH="3590925" progId="Paint.Picture">
                  <p:embed/>
                </p:oleObj>
              </mc:Choice>
              <mc:Fallback>
                <p:oleObj name="" r:id="rId1" imgW="6229350" imgH="35909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8310" y="883920"/>
                        <a:ext cx="11054080" cy="4912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68935" y="456565"/>
          <a:ext cx="11686540" cy="549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200775" imgH="3343275" progId="Paint.Picture">
                  <p:embed/>
                </p:oleObj>
              </mc:Choice>
              <mc:Fallback>
                <p:oleObj name="" r:id="rId1" imgW="6200775" imgH="33432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8935" y="456565"/>
                        <a:ext cx="11686540" cy="5498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Time Complexity of BFS/BFT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If we use Adajcency list, </a:t>
            </a:r>
            <a:endParaRPr lang="en-US"/>
          </a:p>
          <a:p>
            <a:pPr marL="0" indent="0">
              <a:buNone/>
            </a:pPr>
            <a:r>
              <a:rPr lang="en-US"/>
              <a:t>there are 2*|E| elements are there, so we need to visit atleast once. It takes O(</a:t>
            </a:r>
            <a:r>
              <a:rPr lang="en-US">
                <a:sym typeface="+mn-ea"/>
              </a:rPr>
              <a:t>2*|E|). Initially we assign 0 to visited array, so total time complexity is O(|V|+IE|)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2.  If we use Adjacency Matrix, there are </a:t>
            </a:r>
            <a:r>
              <a:rPr lang="en-US">
                <a:sym typeface="+mn-ea"/>
              </a:rPr>
              <a:t>(|V|</a:t>
            </a:r>
            <a:r>
              <a:rPr lang="en-US" baseline="30000">
                <a:sym typeface="+mn-ea"/>
              </a:rPr>
              <a:t>2</a:t>
            </a:r>
            <a:r>
              <a:rPr lang="en-US">
                <a:sym typeface="+mn-ea"/>
              </a:rPr>
              <a:t>) elements. hence it takes  </a:t>
            </a:r>
            <a:r>
              <a:rPr lang="en-US">
                <a:sym typeface="+mn-ea"/>
              </a:rPr>
              <a:t> O(</a:t>
            </a:r>
            <a:r>
              <a:rPr lang="en-US">
                <a:sym typeface="+mn-ea"/>
              </a:rPr>
              <a:t>|V|</a:t>
            </a:r>
            <a:r>
              <a:rPr lang="en-US" baseline="30000">
                <a:sym typeface="+mn-ea"/>
              </a:rPr>
              <a:t>2</a:t>
            </a:r>
            <a:r>
              <a:rPr lang="en-US">
                <a:sym typeface="+mn-ea"/>
              </a:rPr>
              <a:t>).</a:t>
            </a:r>
            <a:r>
              <a:rPr lang="en-US" baseline="30000">
                <a:sym typeface="+mn-ea"/>
              </a:rPr>
              <a:t> </a:t>
            </a:r>
            <a:r>
              <a:rPr lang="en-US">
                <a:sym typeface="+mn-ea"/>
              </a:rPr>
              <a:t>Initially we assign 0 to visited array, so total time complexity is O(|V|+|V|</a:t>
            </a:r>
            <a:r>
              <a:rPr lang="en-US" baseline="30000">
                <a:sym typeface="+mn-ea"/>
              </a:rPr>
              <a:t>2</a:t>
            </a:r>
            <a:r>
              <a:rPr lang="en-US">
                <a:sym typeface="+mn-ea"/>
              </a:rPr>
              <a:t>)= O(|V|</a:t>
            </a:r>
            <a:r>
              <a:rPr lang="en-US" baseline="30000">
                <a:sym typeface="+mn-ea"/>
              </a:rPr>
              <a:t>2</a:t>
            </a:r>
            <a:r>
              <a:rPr lang="en-US">
                <a:sym typeface="+mn-ea"/>
              </a:rPr>
              <a:t>)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Space Complexity of BFS/BFT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Space Complexity = Space for visited array + Space for Queue</a:t>
            </a:r>
            <a:endParaRPr lang="en-US"/>
          </a:p>
          <a:p>
            <a:pPr marL="0" indent="0">
              <a:buNone/>
            </a:pPr>
            <a:r>
              <a:rPr lang="en-US"/>
              <a:t>   </a:t>
            </a:r>
            <a:r>
              <a:rPr lang="en-US">
                <a:sym typeface="+mn-ea"/>
              </a:rPr>
              <a:t>Space Complexity</a:t>
            </a:r>
            <a:r>
              <a:rPr lang="en-US"/>
              <a:t> = O(</a:t>
            </a:r>
            <a:r>
              <a:rPr lang="en-US">
                <a:sym typeface="+mn-ea"/>
              </a:rPr>
              <a:t>|V|)+ </a:t>
            </a:r>
            <a:r>
              <a:rPr lang="en-US">
                <a:sym typeface="+mn-ea"/>
              </a:rPr>
              <a:t>O(</a:t>
            </a:r>
            <a:r>
              <a:rPr lang="en-US">
                <a:sym typeface="+mn-ea"/>
              </a:rPr>
              <a:t>|V|-1)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</a:t>
            </a:r>
            <a:r>
              <a:rPr lang="en-US">
                <a:sym typeface="+mn-ea"/>
              </a:rPr>
              <a:t>Space Complexity</a:t>
            </a:r>
            <a:r>
              <a:rPr lang="en-US">
                <a:sym typeface="+mn-ea"/>
              </a:rPr>
              <a:t>= </a:t>
            </a:r>
            <a:r>
              <a:rPr lang="en-US">
                <a:sym typeface="+mn-ea"/>
              </a:rPr>
              <a:t>O(</a:t>
            </a:r>
            <a:r>
              <a:rPr lang="en-US">
                <a:sym typeface="+mn-ea"/>
              </a:rPr>
              <a:t>|V|)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953895"/>
            <a:ext cx="10515600" cy="1325563"/>
          </a:xfrm>
        </p:spPr>
        <p:txBody>
          <a:bodyPr/>
          <a:p>
            <a:pPr algn="ctr"/>
            <a:r>
              <a:rPr lang="en-US"/>
              <a:t>Depth First Search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233045"/>
            <a:ext cx="10515600" cy="1325563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Types of nodes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69850" y="2660015"/>
          <a:ext cx="11211560" cy="198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267575" imgH="1285875" progId="Paint.Picture">
                  <p:embed/>
                </p:oleObj>
              </mc:Choice>
              <mc:Fallback>
                <p:oleObj name="" r:id="rId1" imgW="7267575" imgH="12858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850" y="2660015"/>
                        <a:ext cx="11211560" cy="198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ChangeAspect="1"/>
          </p:cNvGraphicFramePr>
          <p:nvPr>
            <p:ph sz="half" idx="1"/>
          </p:nvPr>
        </p:nvGraphicFramePr>
        <p:xfrm>
          <a:off x="838200" y="2613031"/>
          <a:ext cx="5181600" cy="27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286750" imgH="2743200" progId="Paint.Picture">
                  <p:embed/>
                </p:oleObj>
              </mc:Choice>
              <mc:Fallback>
                <p:oleObj name="" r:id="rId1" imgW="8286750" imgH="27432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613031"/>
                        <a:ext cx="5181600" cy="277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Content Placeholder 2"/>
          <p:cNvGraphicFramePr>
            <a:graphicFrameLocks noChangeAspect="1"/>
          </p:cNvGraphicFramePr>
          <p:nvPr>
            <p:ph sz="half" idx="2"/>
          </p:nvPr>
        </p:nvGraphicFramePr>
        <p:xfrm>
          <a:off x="290195" y="333375"/>
          <a:ext cx="11456035" cy="6151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6181725" imgH="3638550" progId="Paint.Picture">
                  <p:embed/>
                </p:oleObj>
              </mc:Choice>
              <mc:Fallback>
                <p:oleObj name="" r:id="rId3" imgW="6181725" imgH="36385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195" y="333375"/>
                        <a:ext cx="11456035" cy="6151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398145" y="182245"/>
          <a:ext cx="11584305" cy="6354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105525" imgH="3714750" progId="Paint.Picture">
                  <p:embed/>
                </p:oleObj>
              </mc:Choice>
              <mc:Fallback>
                <p:oleObj name="" r:id="rId1" imgW="6105525" imgH="37147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8145" y="182245"/>
                        <a:ext cx="11584305" cy="6354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854075" y="341630"/>
          <a:ext cx="10608310" cy="618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153150" imgH="3562350" progId="Paint.Picture">
                  <p:embed/>
                </p:oleObj>
              </mc:Choice>
              <mc:Fallback>
                <p:oleObj name="" r:id="rId1" imgW="6153150" imgH="35623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4075" y="341630"/>
                        <a:ext cx="10608310" cy="6186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838200" y="337820"/>
          <a:ext cx="10909300" cy="626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229350" imgH="3286125" progId="Paint.Picture">
                  <p:embed/>
                </p:oleObj>
              </mc:Choice>
              <mc:Fallback>
                <p:oleObj name="" r:id="rId1" imgW="6229350" imgH="32861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337820"/>
                        <a:ext cx="10909300" cy="626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838200" y="421005"/>
          <a:ext cx="1076579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143625" imgH="3238500" progId="Paint.Picture">
                  <p:embed/>
                </p:oleObj>
              </mc:Choice>
              <mc:Fallback>
                <p:oleObj name="" r:id="rId1" imgW="6143625" imgH="32385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421005"/>
                        <a:ext cx="10765790" cy="617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838200" y="398780"/>
          <a:ext cx="10954385" cy="597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124575" imgH="3162300" progId="Paint.Picture">
                  <p:embed/>
                </p:oleObj>
              </mc:Choice>
              <mc:Fallback>
                <p:oleObj name="" r:id="rId1" imgW="6124575" imgH="31623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398780"/>
                        <a:ext cx="10954385" cy="597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601345" y="712470"/>
          <a:ext cx="10733405" cy="547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200775" imgH="2562225" progId="Paint.Picture">
                  <p:embed/>
                </p:oleObj>
              </mc:Choice>
              <mc:Fallback>
                <p:oleObj name="" r:id="rId1" imgW="6200775" imgH="25622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1345" y="712470"/>
                        <a:ext cx="10733405" cy="547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318770" y="470535"/>
          <a:ext cx="11442065" cy="6103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143625" imgH="3343275" progId="Paint.Picture">
                  <p:embed/>
                </p:oleObj>
              </mc:Choice>
              <mc:Fallback>
                <p:oleObj name="" r:id="rId1" imgW="6143625" imgH="33432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770" y="470535"/>
                        <a:ext cx="11442065" cy="6103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146810" y="1205230"/>
          <a:ext cx="9703435" cy="3853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676775" imgH="1857375" progId="Paint.Picture">
                  <p:embed/>
                </p:oleObj>
              </mc:Choice>
              <mc:Fallback>
                <p:oleObj name="" r:id="rId1" imgW="4676775" imgH="18573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6810" y="1205230"/>
                        <a:ext cx="9703435" cy="3853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2720340" y="5898515"/>
            <a:ext cx="7851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Note:</a:t>
            </a:r>
            <a:r>
              <a:rPr lang="en-US"/>
              <a:t> DFT uses DFS algorithm. Its code is similar to BFT algorithm discussed earlier.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Time Complexity of DFS/DFT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If we use Adajcency list, </a:t>
            </a:r>
            <a:endParaRPr lang="en-US"/>
          </a:p>
          <a:p>
            <a:pPr marL="0" indent="0">
              <a:buNone/>
            </a:pPr>
            <a:r>
              <a:rPr lang="en-US"/>
              <a:t>there are 2*|E| elements are there, so we need to visit atleast once. It takes O(</a:t>
            </a:r>
            <a:r>
              <a:rPr lang="en-US">
                <a:sym typeface="+mn-ea"/>
              </a:rPr>
              <a:t>2*|E|). Initially we assign 0 to visited array, so total time complexity is O(|V|+IE|)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2.  If we use Adjacency Matrix, there are </a:t>
            </a:r>
            <a:r>
              <a:rPr lang="en-US">
                <a:sym typeface="+mn-ea"/>
              </a:rPr>
              <a:t>(|V|</a:t>
            </a:r>
            <a:r>
              <a:rPr lang="en-US" baseline="30000">
                <a:sym typeface="+mn-ea"/>
              </a:rPr>
              <a:t>2</a:t>
            </a:r>
            <a:r>
              <a:rPr lang="en-US">
                <a:sym typeface="+mn-ea"/>
              </a:rPr>
              <a:t>) elements. hence it takes  </a:t>
            </a:r>
            <a:r>
              <a:rPr lang="en-US">
                <a:sym typeface="+mn-ea"/>
              </a:rPr>
              <a:t> O(</a:t>
            </a:r>
            <a:r>
              <a:rPr lang="en-US">
                <a:sym typeface="+mn-ea"/>
              </a:rPr>
              <a:t>|V|</a:t>
            </a:r>
            <a:r>
              <a:rPr lang="en-US" baseline="30000">
                <a:sym typeface="+mn-ea"/>
              </a:rPr>
              <a:t>2</a:t>
            </a:r>
            <a:r>
              <a:rPr lang="en-US">
                <a:sym typeface="+mn-ea"/>
              </a:rPr>
              <a:t>).</a:t>
            </a:r>
            <a:r>
              <a:rPr lang="en-US" baseline="30000">
                <a:sym typeface="+mn-ea"/>
              </a:rPr>
              <a:t> </a:t>
            </a:r>
            <a:r>
              <a:rPr lang="en-US">
                <a:sym typeface="+mn-ea"/>
              </a:rPr>
              <a:t>Initially we assign 0 to visited array, so total time complexity is O(|V|+|V|</a:t>
            </a:r>
            <a:r>
              <a:rPr lang="en-US" baseline="30000">
                <a:sym typeface="+mn-ea"/>
              </a:rPr>
              <a:t>2</a:t>
            </a:r>
            <a:r>
              <a:rPr lang="en-US">
                <a:sym typeface="+mn-ea"/>
              </a:rPr>
              <a:t>)= O(|V|</a:t>
            </a:r>
            <a:r>
              <a:rPr lang="en-US" baseline="30000">
                <a:sym typeface="+mn-ea"/>
              </a:rPr>
              <a:t>2</a:t>
            </a:r>
            <a:r>
              <a:rPr lang="en-US">
                <a:sym typeface="+mn-ea"/>
              </a:rPr>
              <a:t>)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78435" y="100965"/>
          <a:ext cx="11735435" cy="6525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058025" imgH="5133975" progId="Paint.Picture">
                  <p:embed/>
                </p:oleObj>
              </mc:Choice>
              <mc:Fallback>
                <p:oleObj name="" r:id="rId1" imgW="7058025" imgH="51339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435" y="100965"/>
                        <a:ext cx="11735435" cy="6525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Space Complexity of DFS/DFT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Space Complexity = Space for visited array + Space for Stack</a:t>
            </a:r>
            <a:endParaRPr lang="en-US"/>
          </a:p>
          <a:p>
            <a:pPr marL="0" indent="0">
              <a:buNone/>
            </a:pPr>
            <a:r>
              <a:rPr lang="en-US"/>
              <a:t>   </a:t>
            </a:r>
            <a:r>
              <a:rPr lang="en-US">
                <a:sym typeface="+mn-ea"/>
              </a:rPr>
              <a:t>Space Complexity</a:t>
            </a:r>
            <a:r>
              <a:rPr lang="en-US"/>
              <a:t> = O(</a:t>
            </a:r>
            <a:r>
              <a:rPr lang="en-US">
                <a:sym typeface="+mn-ea"/>
              </a:rPr>
              <a:t>|V|)+ </a:t>
            </a:r>
            <a:r>
              <a:rPr lang="en-US">
                <a:sym typeface="+mn-ea"/>
              </a:rPr>
              <a:t>O(</a:t>
            </a:r>
            <a:r>
              <a:rPr lang="en-US">
                <a:sym typeface="+mn-ea"/>
              </a:rPr>
              <a:t>|V|-1)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</a:t>
            </a:r>
            <a:r>
              <a:rPr lang="en-US">
                <a:sym typeface="+mn-ea"/>
              </a:rPr>
              <a:t>Space Complexity</a:t>
            </a:r>
            <a:r>
              <a:rPr lang="en-US">
                <a:sym typeface="+mn-ea"/>
              </a:rPr>
              <a:t>= </a:t>
            </a:r>
            <a:r>
              <a:rPr lang="en-US">
                <a:sym typeface="+mn-ea"/>
              </a:rPr>
              <a:t>O(</a:t>
            </a:r>
            <a:r>
              <a:rPr lang="en-US">
                <a:sym typeface="+mn-ea"/>
              </a:rPr>
              <a:t>|V|)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98450" y="275590"/>
          <a:ext cx="11308080" cy="634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410450" imgH="5010150" progId="Paint.Picture">
                  <p:embed/>
                </p:oleObj>
              </mc:Choice>
              <mc:Fallback>
                <p:oleObj name="" r:id="rId1" imgW="7410450" imgH="50101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450" y="275590"/>
                        <a:ext cx="11308080" cy="634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35890" y="106045"/>
          <a:ext cx="11932920" cy="661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172450" imgH="4810125" progId="Paint.Picture">
                  <p:embed/>
                </p:oleObj>
              </mc:Choice>
              <mc:Fallback>
                <p:oleObj name="" r:id="rId1" imgW="8172450" imgH="48101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890" y="106045"/>
                        <a:ext cx="11932920" cy="661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04140" y="1135380"/>
          <a:ext cx="11873230" cy="3202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191500" imgH="1885950" progId="Paint.Picture">
                  <p:embed/>
                </p:oleObj>
              </mc:Choice>
              <mc:Fallback>
                <p:oleObj name="" r:id="rId1" imgW="8191500" imgH="18859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140" y="1135380"/>
                        <a:ext cx="11873230" cy="3202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of a Tree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881120" y="1915160"/>
          <a:ext cx="4429125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429125" imgH="4171950" progId="Paint.Picture">
                  <p:embed/>
                </p:oleObj>
              </mc:Choice>
              <mc:Fallback>
                <p:oleObj name="" r:id="rId1" imgW="4429125" imgH="41719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81120" y="1915160"/>
                        <a:ext cx="4429125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41605" y="122555"/>
          <a:ext cx="12059920" cy="662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401050" imgH="4219575" progId="Paint.Picture">
                  <p:embed/>
                </p:oleObj>
              </mc:Choice>
              <mc:Fallback>
                <p:oleObj name="" r:id="rId1" imgW="8401050" imgH="42195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605" y="122555"/>
                        <a:ext cx="12059920" cy="662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1716</Words>
  <Application>WPS Presentation</Application>
  <PresentationFormat>Widescreen</PresentationFormat>
  <Paragraphs>67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33</vt:i4>
      </vt:variant>
      <vt:variant>
        <vt:lpstr>幻灯片标题</vt:lpstr>
      </vt:variant>
      <vt:variant>
        <vt:i4>40</vt:i4>
      </vt:variant>
    </vt:vector>
  </HeadingPairs>
  <TitlesOfParts>
    <vt:vector size="82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Graphs</vt:lpstr>
      <vt:lpstr>PowerPoint 演示文稿</vt:lpstr>
      <vt:lpstr>Types of nodes</vt:lpstr>
      <vt:lpstr>PowerPoint 演示文稿</vt:lpstr>
      <vt:lpstr>PowerPoint 演示文稿</vt:lpstr>
      <vt:lpstr>PowerPoint 演示文稿</vt:lpstr>
      <vt:lpstr>PowerPoint 演示文稿</vt:lpstr>
      <vt:lpstr>Example of a Tree</vt:lpstr>
      <vt:lpstr>PowerPoint 演示文稿</vt:lpstr>
      <vt:lpstr>Graph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Adjacency List</vt:lpstr>
      <vt:lpstr>Graph Traversal</vt:lpstr>
      <vt:lpstr>PowerPoint 演示文稿</vt:lpstr>
      <vt:lpstr>BFT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Time Complexity of BFS/BFT</vt:lpstr>
      <vt:lpstr>Space Complexity of BFS/BFT </vt:lpstr>
      <vt:lpstr>Depth First Search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Time Complexity of DFS/DFT</vt:lpstr>
      <vt:lpstr>Space Complexity of DFS/DFT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/>
  <cp:lastModifiedBy>Teja</cp:lastModifiedBy>
  <cp:revision>62</cp:revision>
  <dcterms:created xsi:type="dcterms:W3CDTF">2020-10-25T07:28:00Z</dcterms:created>
  <dcterms:modified xsi:type="dcterms:W3CDTF">2020-11-27T01:16:52Z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