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44C2FB-6F46-4C90-85AF-3D40B6B9EDC8}">
  <a:tblStyle styleId="{A544C2FB-6F46-4C90-85AF-3D40B6B9EDC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B02AFE-62AC-4C0F-A1C9-95421DE9049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5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682748" y="461899"/>
            <a:ext cx="3778503" cy="69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77749" y="1715261"/>
            <a:ext cx="8988501" cy="251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2682748" y="461899"/>
            <a:ext cx="3778503" cy="69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682748" y="461899"/>
            <a:ext cx="3778503" cy="69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82748" y="461899"/>
            <a:ext cx="3778503" cy="69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749" y="1715261"/>
            <a:ext cx="8988501" cy="251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ctrTitle"/>
          </p:nvPr>
        </p:nvSpPr>
        <p:spPr>
          <a:xfrm>
            <a:off x="685800" y="990600"/>
            <a:ext cx="77724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CS201</a:t>
            </a: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Pointers in C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2300476" y="461899"/>
            <a:ext cx="6081523" cy="69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Conversions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535940" y="1558493"/>
            <a:ext cx="6983730" cy="3590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925" rIns="0" bIns="0" anchor="t" anchorCtr="0">
            <a:spAutoFit/>
          </a:bodyPr>
          <a:lstStyle/>
          <a:p>
            <a:pPr marL="355600" marR="5080" lvl="0" indent="-343535" algn="l" rtl="0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type of pointer can be converted to  another type of pointer.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8290" marR="3648075" lvl="0" indent="-276225" algn="l" rtl="0">
              <a:lnSpc>
                <a:spcPct val="132187"/>
              </a:lnSpc>
              <a:spcBef>
                <a:spcPts val="150"/>
              </a:spcBef>
              <a:spcAft>
                <a:spcPts val="0"/>
              </a:spcAft>
              <a:buClr>
                <a:srgbClr val="375F92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dirty="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int main()	{  double x=100.1, y;  int *p;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8290" marR="0" lvl="0" indent="0" algn="l" rtl="0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p= (int *) &amp;x; //explicit type conversion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8290" marR="0" lvl="0" indent="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y= *p;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6850" marR="0" lvl="0" indent="0" algn="l" rtl="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2791205" y="461899"/>
            <a:ext cx="551459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Generic Pointer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561975" y="1549734"/>
            <a:ext cx="8020050" cy="2442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spAutoFit/>
          </a:bodyPr>
          <a:lstStyle/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* pointer is called as generic pointer.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3535" algn="l" rtl="0">
              <a:lnSpc>
                <a:spcPct val="108124"/>
              </a:lnSpc>
              <a:spcBef>
                <a:spcPts val="81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convert void *pointer to another pointer  and vice-versa.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00" lvl="0" indent="-343535" algn="l" rtl="0">
              <a:lnSpc>
                <a:spcPct val="108124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*pointer can be assigned to any other  type of pointer.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132080" lvl="0" indent="-343535" algn="l" rtl="0">
              <a:lnSpc>
                <a:spcPct val="108124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* is used to specify a pointer whose base  type is unknown.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449580" lvl="0" indent="-343535" algn="l" rtl="0">
              <a:lnSpc>
                <a:spcPct val="108124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capable of receiving any type of pointer  argument without reporting any type of  mismatch.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2472689" y="461899"/>
            <a:ext cx="5967096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Arithmetic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535940" y="1607261"/>
            <a:ext cx="7903845" cy="3581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55600" marR="508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only two arithmetic operations that  can be used on pointers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Subtraction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775970" lvl="0" indent="-34353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understand this concept, lets p1 be an  integer pointer with value 2000 address.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is of 2 bytes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expression p1++;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P1 contains address 2002 not 2001.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510540" y="208914"/>
            <a:ext cx="8099425" cy="417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0" marR="54864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time p1 is incremented, it will point to  next integer.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343535" algn="l" rtl="0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same is true for decrement.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1685" marR="0" lvl="1" indent="-287019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p1--;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1685" marR="0" lvl="1" indent="-287019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Causes value of p1 to be 1998.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30480" lvl="0" indent="-34353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time a pointer is incremented, it points  to the memory location of the next element of  its base type.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829944" lvl="0" indent="-343535" algn="l" rtl="0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decremented, then it points to previous  element location.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95250" lvl="0" indent="-343535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P1=p1+12; makes p1 points to 12</a:t>
            </a:r>
            <a:r>
              <a:rPr lang="en-US" sz="2400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 of  p1 type.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2682748" y="461899"/>
            <a:ext cx="5851652" cy="69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Arithmetic Rules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535940" y="1509941"/>
            <a:ext cx="7670165" cy="285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475" rIns="0" bIns="0" anchor="t" anchorCtr="0">
            <a:spAutoFit/>
          </a:bodyPr>
          <a:lstStyle/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cannot multiply or divide pointers.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cannot add or subtract two pointers.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cannot apply bitwise operators to them.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734060" lvl="0" indent="-343535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cannot add or subtract type float or  double to or from pointers.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2306573" y="461899"/>
            <a:ext cx="5999227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Comparison</a:t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535940" y="1607261"/>
            <a:ext cx="7921625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55600" marR="213995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compare two pointers in a relational  expression, example: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635" marR="0" lvl="0" indent="0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if(p&lt;q)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635" marR="0" lvl="0" indent="0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printf(“p points to lower memory than q \n”);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35560" lvl="0" indent="-343535" algn="just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 comparison are useful only when two  pointers point to a common object such as an  array.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2194941" y="512191"/>
            <a:ext cx="384047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Benefits of pointer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77749" y="1715261"/>
            <a:ext cx="8988501" cy="251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866139" marR="5080" lvl="0" indent="-3428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Pointers	are	used	in	situations	when	passing	actual	values	is  difficult or not desired.</a:t>
            </a:r>
            <a:endParaRPr/>
          </a:p>
          <a:p>
            <a:pPr marL="866139" lvl="0" indent="-342899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To return more than one value from a function.</a:t>
            </a:r>
            <a:endParaRPr/>
          </a:p>
          <a:p>
            <a:pPr marL="866139" lvl="0" indent="-342899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They increase	the execution speed.</a:t>
            </a:r>
            <a:endParaRPr/>
          </a:p>
          <a:p>
            <a:pPr marL="866139" lvl="0" indent="-342899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pointer are more efficient in handling the data types .</a:t>
            </a:r>
            <a:endParaRPr/>
          </a:p>
          <a:p>
            <a:pPr marL="866139" lvl="0" indent="-342899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Pointers reduce the length and complexity of a program.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78739" y="1622501"/>
            <a:ext cx="7647305" cy="236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 of a pointer array to character string results in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saving of data.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86106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allocate memory and access it( Dynamic memory  Allocation).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linked lists, trees graphs and many other data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783742" y="377190"/>
            <a:ext cx="665797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How to get address of a function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3" name="Google Shape;153;p24"/>
          <p:cNvGrpSpPr/>
          <p:nvPr/>
        </p:nvGrpSpPr>
        <p:grpSpPr>
          <a:xfrm>
            <a:off x="914399" y="1386839"/>
            <a:ext cx="8229600" cy="4948555"/>
            <a:chOff x="914399" y="1386839"/>
            <a:chExt cx="8229600" cy="4948555"/>
          </a:xfrm>
        </p:grpSpPr>
        <p:sp>
          <p:nvSpPr>
            <p:cNvPr id="154" name="Google Shape;154;p24"/>
            <p:cNvSpPr/>
            <p:nvPr/>
          </p:nvSpPr>
          <p:spPr>
            <a:xfrm>
              <a:off x="914399" y="1386839"/>
              <a:ext cx="8229600" cy="4948555"/>
            </a:xfrm>
            <a:custGeom>
              <a:avLst/>
              <a:gdLst/>
              <a:ahLst/>
              <a:cxnLst/>
              <a:rect l="l" t="t" r="r" b="b"/>
              <a:pathLst>
                <a:path w="8229600" h="4948555" extrusionOk="0">
                  <a:moveTo>
                    <a:pt x="8229600" y="0"/>
                  </a:moveTo>
                  <a:lnTo>
                    <a:pt x="0" y="0"/>
                  </a:lnTo>
                  <a:lnTo>
                    <a:pt x="0" y="4948428"/>
                  </a:lnTo>
                  <a:lnTo>
                    <a:pt x="8229600" y="4948428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914399" y="1386839"/>
              <a:ext cx="8229600" cy="4948555"/>
            </a:xfrm>
            <a:custGeom>
              <a:avLst/>
              <a:gdLst/>
              <a:ahLst/>
              <a:cxnLst/>
              <a:rect l="l" t="t" r="r" b="b"/>
              <a:pathLst>
                <a:path w="8229600" h="4948555" extrusionOk="0">
                  <a:moveTo>
                    <a:pt x="0" y="4948428"/>
                  </a:moveTo>
                  <a:lnTo>
                    <a:pt x="8229600" y="4948428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948428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24"/>
          <p:cNvSpPr txBox="1"/>
          <p:nvPr/>
        </p:nvSpPr>
        <p:spPr>
          <a:xfrm>
            <a:off x="1202166" y="1657250"/>
            <a:ext cx="6910070" cy="396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1527175" lvl="0" indent="0" algn="l" rtl="0">
              <a:lnSpc>
                <a:spcPct val="125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/*A program to get address of a function */  #include&lt;stdio.h&gt;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main()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9225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275" marR="5080" lvl="0" indent="-68579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show();	/*	usual way of invoking a function */ 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(“ The address of show function is=%u”, show);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9225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9225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show()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9225" marR="0" lvl="0" indent="0" algn="l" rtl="0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275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(“ \welcome to HPES!!”)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534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1375028" y="512191"/>
            <a:ext cx="54737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Uses of pointer to function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78739" y="1576781"/>
            <a:ext cx="7256145" cy="3538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42265" marR="0" lvl="0" indent="-342265" algn="l" rtl="0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Pointers are certainly awkward and off-putting and thus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65405" lvl="0" indent="0" algn="ctr" rtl="0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feature of pointer is used for invoking a function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several possible uses 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3895" marR="0" lvl="1" indent="-39941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writing memory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resident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7865" marR="0" lvl="1" indent="-413384" algn="l" rtl="0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writing viruses, or vaccines to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745" marR="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the viruses.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65480" marR="0" lvl="1" indent="-3810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 startAt="3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developing COM/DCOM component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6745" marR="1271905" lvl="1" indent="-341629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 startAt="3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VC++ programming to connect events to  function calls.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200400" y="461899"/>
            <a:ext cx="2209545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</a:t>
            </a:r>
            <a:endParaRPr/>
          </a:p>
        </p:txBody>
      </p:sp>
      <p:sp>
        <p:nvSpPr>
          <p:cNvPr id="51" name="Google Shape;51;p8"/>
          <p:cNvSpPr txBox="1"/>
          <p:nvPr/>
        </p:nvSpPr>
        <p:spPr>
          <a:xfrm>
            <a:off x="535940" y="1509941"/>
            <a:ext cx="7780020" cy="441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475" rIns="0" bIns="0" anchor="t" anchorCtr="0">
            <a:spAutoFit/>
          </a:bodyPr>
          <a:lstStyle/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variable that holds a memory address.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3535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address is the location of another object  in the memory.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29844" lvl="0" indent="-343535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 as an address indicates where to find  an object.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307340" lvl="0" indent="-343535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all pointers actually contain an address  example NULL pointer.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of NULL pointer is 0.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0" y="0"/>
            <a:ext cx="9144000" cy="635660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535940" y="6427114"/>
            <a:ext cx="76454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10/19/2015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27"/>
          <p:cNvGrpSpPr/>
          <p:nvPr/>
        </p:nvGrpSpPr>
        <p:grpSpPr>
          <a:xfrm>
            <a:off x="0" y="0"/>
            <a:ext cx="9144000" cy="6857997"/>
            <a:chOff x="0" y="0"/>
            <a:chExt cx="9144000" cy="6857997"/>
          </a:xfrm>
        </p:grpSpPr>
        <p:sp>
          <p:nvSpPr>
            <p:cNvPr id="177" name="Google Shape;177;p27"/>
            <p:cNvSpPr/>
            <p:nvPr/>
          </p:nvSpPr>
          <p:spPr>
            <a:xfrm>
              <a:off x="632459" y="0"/>
              <a:ext cx="8121396" cy="290474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0" y="2904742"/>
              <a:ext cx="9144000" cy="395325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0" y="0"/>
            <a:ext cx="9144000" cy="635660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535940" y="6427114"/>
            <a:ext cx="76454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10/19/2015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0" y="0"/>
            <a:ext cx="9144000" cy="635660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535940" y="6427114"/>
            <a:ext cx="76454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10/19/2015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0" y="0"/>
            <a:ext cx="9144000" cy="635660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535940" y="6427114"/>
            <a:ext cx="76454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10/19/2015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/>
          <p:nvPr/>
        </p:nvSpPr>
        <p:spPr>
          <a:xfrm>
            <a:off x="0" y="6095"/>
            <a:ext cx="9144000" cy="635050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3778503" cy="69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Example1</a:t>
            </a:r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body" idx="1"/>
          </p:nvPr>
        </p:nvSpPr>
        <p:spPr>
          <a:xfrm>
            <a:off x="77749" y="1715261"/>
            <a:ext cx="8988501" cy="251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int x = 5;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int *y = &amp;x;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printf(“%d”, x);          Ans: 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printf(“%d”, &amp;x);       Ans: 100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printf(“%u”, y);         Ans: 100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printf(“%d”, *y);       Ans: 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printf(“%d”, &amp;y);      Ans: 1000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</p:txBody>
      </p:sp>
      <p:sp>
        <p:nvSpPr>
          <p:cNvPr id="212" name="Google Shape;212;p32"/>
          <p:cNvSpPr/>
          <p:nvPr/>
        </p:nvSpPr>
        <p:spPr>
          <a:xfrm>
            <a:off x="7315200" y="1828800"/>
            <a:ext cx="914400" cy="914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2"/>
          <p:cNvSpPr/>
          <p:nvPr/>
        </p:nvSpPr>
        <p:spPr>
          <a:xfrm>
            <a:off x="7315200" y="3352800"/>
            <a:ext cx="914400" cy="914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6934200" y="2754868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6858000" y="4278868"/>
            <a:ext cx="838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6954948" y="2145268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17" name="Google Shape;217;p32"/>
          <p:cNvSpPr txBox="1"/>
          <p:nvPr/>
        </p:nvSpPr>
        <p:spPr>
          <a:xfrm>
            <a:off x="6797738" y="3593068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3778503" cy="69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2</a:t>
            </a:r>
            <a:endParaRPr/>
          </a:p>
        </p:txBody>
      </p:sp>
      <p:sp>
        <p:nvSpPr>
          <p:cNvPr id="223" name="Google Shape;223;p33"/>
          <p:cNvSpPr txBox="1">
            <a:spLocks noGrp="1"/>
          </p:cNvSpPr>
          <p:nvPr>
            <p:ph type="body" idx="1"/>
          </p:nvPr>
        </p:nvSpPr>
        <p:spPr>
          <a:xfrm>
            <a:off x="77749" y="1219200"/>
            <a:ext cx="8988501" cy="251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/>
              <a:t>void f(int *p, int *q)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/>
              <a:t>{ p = q;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/>
              <a:t>*p = 2;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/>
              <a:t>int i = 0; j = 1;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/>
              <a:t>int main()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/>
              <a:t> f(&amp;i, &amp;j);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/>
              <a:t>printf(“%d %d\n”, i, j);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/>
              <a:t>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/>
              <a:t>}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/>
              <a:t>Answer: 0, 2</a:t>
            </a:r>
            <a:endParaRPr sz="3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Example3</a:t>
            </a:r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3886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dirty="0"/>
              <a:t>main()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dirty="0"/>
              <a:t>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dirty="0"/>
              <a:t>int a, b;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dirty="0"/>
              <a:t>a =3, b=4;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dirty="0"/>
              <a:t>swap(a, b);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dirty="0" err="1"/>
              <a:t>printf</a:t>
            </a:r>
            <a:r>
              <a:rPr lang="en-US" dirty="0"/>
              <a:t>(“%</a:t>
            </a:r>
            <a:r>
              <a:rPr lang="en-US" dirty="0" err="1"/>
              <a:t>d%d</a:t>
            </a:r>
            <a:r>
              <a:rPr lang="en-US" dirty="0"/>
              <a:t>\n” a, b);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b="1" dirty="0"/>
          </a:p>
        </p:txBody>
      </p:sp>
      <p:sp>
        <p:nvSpPr>
          <p:cNvPr id="230" name="Google Shape;230;p34"/>
          <p:cNvSpPr txBox="1"/>
          <p:nvPr/>
        </p:nvSpPr>
        <p:spPr>
          <a:xfrm>
            <a:off x="4572000" y="152400"/>
            <a:ext cx="3886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swap(int x, int y)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temp;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 =x;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x=y;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y=temp;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4"/>
          <p:cNvSpPr/>
          <p:nvPr/>
        </p:nvSpPr>
        <p:spPr>
          <a:xfrm>
            <a:off x="1403931" y="4419600"/>
            <a:ext cx="653469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4"/>
          <p:cNvSpPr/>
          <p:nvPr/>
        </p:nvSpPr>
        <p:spPr>
          <a:xfrm>
            <a:off x="3004131" y="4419600"/>
            <a:ext cx="653469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4"/>
          <p:cNvSpPr/>
          <p:nvPr/>
        </p:nvSpPr>
        <p:spPr>
          <a:xfrm>
            <a:off x="4985331" y="4495800"/>
            <a:ext cx="653469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4"/>
          <p:cNvSpPr/>
          <p:nvPr/>
        </p:nvSpPr>
        <p:spPr>
          <a:xfrm>
            <a:off x="6585531" y="4495800"/>
            <a:ext cx="653469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4"/>
          <p:cNvSpPr txBox="1"/>
          <p:nvPr/>
        </p:nvSpPr>
        <p:spPr>
          <a:xfrm>
            <a:off x="1524000" y="4953000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3133726" y="495300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4"/>
          <p:cNvSpPr txBox="1"/>
          <p:nvPr/>
        </p:nvSpPr>
        <p:spPr>
          <a:xfrm>
            <a:off x="5181600" y="5029200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38" name="Google Shape;238;p34"/>
          <p:cNvSpPr txBox="1"/>
          <p:nvPr/>
        </p:nvSpPr>
        <p:spPr>
          <a:xfrm>
            <a:off x="6867526" y="5029200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4"/>
          <p:cNvSpPr/>
          <p:nvPr/>
        </p:nvSpPr>
        <p:spPr>
          <a:xfrm>
            <a:off x="4985331" y="5574268"/>
            <a:ext cx="653469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40" name="Google Shape;240;p34"/>
          <p:cNvSpPr/>
          <p:nvPr/>
        </p:nvSpPr>
        <p:spPr>
          <a:xfrm>
            <a:off x="6585531" y="5574268"/>
            <a:ext cx="653469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41" name="Google Shape;241;p34"/>
          <p:cNvSpPr txBox="1"/>
          <p:nvPr/>
        </p:nvSpPr>
        <p:spPr>
          <a:xfrm>
            <a:off x="5181600" y="6107668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42" name="Google Shape;242;p34"/>
          <p:cNvSpPr txBox="1"/>
          <p:nvPr/>
        </p:nvSpPr>
        <p:spPr>
          <a:xfrm>
            <a:off x="6867526" y="6107668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4"/>
          <p:cNvSpPr/>
          <p:nvPr/>
        </p:nvSpPr>
        <p:spPr>
          <a:xfrm>
            <a:off x="4191000" y="4525963"/>
            <a:ext cx="381000" cy="35083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1403931" y="5486400"/>
            <a:ext cx="653469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4"/>
          <p:cNvSpPr/>
          <p:nvPr/>
        </p:nvSpPr>
        <p:spPr>
          <a:xfrm>
            <a:off x="3004131" y="5486400"/>
            <a:ext cx="653469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1524000" y="6019800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3133726" y="601980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4"/>
          <p:cNvSpPr/>
          <p:nvPr/>
        </p:nvSpPr>
        <p:spPr>
          <a:xfrm>
            <a:off x="4191000" y="5753100"/>
            <a:ext cx="381000" cy="26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Example4</a:t>
            </a:r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3886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main()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int a, b;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a =3, b=4;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swap(&amp;a, &amp;b);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printf(“%d%d\n” a, b);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</p:txBody>
      </p:sp>
      <p:sp>
        <p:nvSpPr>
          <p:cNvPr id="255" name="Google Shape;255;p35"/>
          <p:cNvSpPr txBox="1"/>
          <p:nvPr/>
        </p:nvSpPr>
        <p:spPr>
          <a:xfrm>
            <a:off x="4572000" y="46037"/>
            <a:ext cx="441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swap(int *x, int *y)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temp;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 =*x;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*x=*y;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*y=temp;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5"/>
          <p:cNvSpPr/>
          <p:nvPr/>
        </p:nvSpPr>
        <p:spPr>
          <a:xfrm>
            <a:off x="1403931" y="4419600"/>
            <a:ext cx="653469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5"/>
          <p:cNvSpPr/>
          <p:nvPr/>
        </p:nvSpPr>
        <p:spPr>
          <a:xfrm>
            <a:off x="3004131" y="4419600"/>
            <a:ext cx="653469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5"/>
          <p:cNvSpPr/>
          <p:nvPr/>
        </p:nvSpPr>
        <p:spPr>
          <a:xfrm>
            <a:off x="4985331" y="4495800"/>
            <a:ext cx="653469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5"/>
          <p:cNvSpPr/>
          <p:nvPr/>
        </p:nvSpPr>
        <p:spPr>
          <a:xfrm>
            <a:off x="6585531" y="4495800"/>
            <a:ext cx="653469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5"/>
          <p:cNvSpPr txBox="1"/>
          <p:nvPr/>
        </p:nvSpPr>
        <p:spPr>
          <a:xfrm>
            <a:off x="1524000" y="4953000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5"/>
          <p:cNvSpPr txBox="1"/>
          <p:nvPr/>
        </p:nvSpPr>
        <p:spPr>
          <a:xfrm>
            <a:off x="3133726" y="495300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5181600" y="5029200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63" name="Google Shape;263;p35"/>
          <p:cNvSpPr txBox="1"/>
          <p:nvPr/>
        </p:nvSpPr>
        <p:spPr>
          <a:xfrm>
            <a:off x="6867526" y="5029200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5"/>
          <p:cNvSpPr/>
          <p:nvPr/>
        </p:nvSpPr>
        <p:spPr>
          <a:xfrm>
            <a:off x="4985331" y="5574268"/>
            <a:ext cx="653469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65" name="Google Shape;265;p35"/>
          <p:cNvSpPr/>
          <p:nvPr/>
        </p:nvSpPr>
        <p:spPr>
          <a:xfrm>
            <a:off x="6585531" y="5574268"/>
            <a:ext cx="653469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66" name="Google Shape;266;p35"/>
          <p:cNvSpPr txBox="1"/>
          <p:nvPr/>
        </p:nvSpPr>
        <p:spPr>
          <a:xfrm>
            <a:off x="5181600" y="6107668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67" name="Google Shape;267;p35"/>
          <p:cNvSpPr txBox="1"/>
          <p:nvPr/>
        </p:nvSpPr>
        <p:spPr>
          <a:xfrm>
            <a:off x="6867526" y="6107668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5"/>
          <p:cNvSpPr/>
          <p:nvPr/>
        </p:nvSpPr>
        <p:spPr>
          <a:xfrm>
            <a:off x="4191000" y="4525963"/>
            <a:ext cx="381000" cy="35083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5"/>
          <p:cNvSpPr/>
          <p:nvPr/>
        </p:nvSpPr>
        <p:spPr>
          <a:xfrm>
            <a:off x="1403931" y="5486400"/>
            <a:ext cx="653469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70" name="Google Shape;270;p35"/>
          <p:cNvSpPr txBox="1"/>
          <p:nvPr/>
        </p:nvSpPr>
        <p:spPr>
          <a:xfrm>
            <a:off x="1524000" y="6019800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3133726" y="601980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5"/>
          <p:cNvSpPr/>
          <p:nvPr/>
        </p:nvSpPr>
        <p:spPr>
          <a:xfrm>
            <a:off x="4191000" y="5753100"/>
            <a:ext cx="381000" cy="26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5"/>
          <p:cNvSpPr/>
          <p:nvPr/>
        </p:nvSpPr>
        <p:spPr>
          <a:xfrm>
            <a:off x="3048000" y="5410200"/>
            <a:ext cx="653469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/>
        </p:nvSpPr>
        <p:spPr>
          <a:xfrm>
            <a:off x="535940" y="189530"/>
            <a:ext cx="7665720" cy="504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3025" rIns="0" bIns="0" anchor="t" anchorCtr="0">
            <a:spAutoFit/>
          </a:bodyPr>
          <a:lstStyle/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 can have three kinds of content in it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1400" marR="1018539" lvl="1" indent="-571500" algn="l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arenR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address of an object, which can be  dereferenced.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1400" marR="0" lvl="1" indent="-572135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arenR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NULL pointer.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1400" marR="442594" lvl="1" indent="-5715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arenR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Invalid content, which does not point to an  object.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5080" lvl="0" indent="32258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(If p does not hold a valid value, it can crash the  program)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7685" marR="0" lvl="0" indent="-457833" algn="l" rtl="0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p is a pointer to integer, then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	Int *p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>
            <a:spLocks noGrp="1"/>
          </p:cNvSpPr>
          <p:nvPr>
            <p:ph type="title"/>
          </p:nvPr>
        </p:nvSpPr>
        <p:spPr>
          <a:xfrm>
            <a:off x="1143000" y="461899"/>
            <a:ext cx="6934200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 pointer operations</a:t>
            </a:r>
            <a:endParaRPr/>
          </a:p>
        </p:txBody>
      </p:sp>
      <p:sp>
        <p:nvSpPr>
          <p:cNvPr id="279" name="Google Shape;279;p36"/>
          <p:cNvSpPr txBox="1">
            <a:spLocks noGrp="1"/>
          </p:cNvSpPr>
          <p:nvPr>
            <p:ph type="body" idx="1"/>
          </p:nvPr>
        </p:nvSpPr>
        <p:spPr>
          <a:xfrm>
            <a:off x="77749" y="1715261"/>
            <a:ext cx="8988501" cy="251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Assignment of pointers of same type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Adding or subtracting a pointer and an int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Subtracting or comparing two pointers to members of same array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Assigning or comparing to zero </a:t>
            </a:r>
            <a:endParaRPr/>
          </a:p>
        </p:txBody>
      </p:sp>
      <p:graphicFrame>
        <p:nvGraphicFramePr>
          <p:cNvPr id="280" name="Google Shape;280;p36"/>
          <p:cNvGraphicFramePr/>
          <p:nvPr/>
        </p:nvGraphicFramePr>
        <p:xfrm>
          <a:off x="1524000" y="4886960"/>
          <a:ext cx="6096000" cy="370850"/>
        </p:xfrm>
        <a:graphic>
          <a:graphicData uri="http://schemas.openxmlformats.org/drawingml/2006/table">
            <a:tbl>
              <a:tblPr firstRow="1" bandRow="1">
                <a:noFill/>
                <a:tableStyleId>{BDB02AFE-62AC-4C0F-A1C9-95421DE9049A}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1" name="Google Shape;281;p36"/>
          <p:cNvSpPr txBox="1"/>
          <p:nvPr/>
        </p:nvSpPr>
        <p:spPr>
          <a:xfrm>
            <a:off x="1219200" y="5345668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6"/>
          <p:cNvSpPr txBox="1"/>
          <p:nvPr/>
        </p:nvSpPr>
        <p:spPr>
          <a:xfrm>
            <a:off x="2436076" y="5334000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6"/>
          <p:cNvSpPr txBox="1"/>
          <p:nvPr/>
        </p:nvSpPr>
        <p:spPr>
          <a:xfrm>
            <a:off x="4493476" y="5334000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6"/>
          <p:cNvSpPr txBox="1"/>
          <p:nvPr/>
        </p:nvSpPr>
        <p:spPr>
          <a:xfrm>
            <a:off x="3429000" y="5334000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6"/>
          <p:cNvSpPr txBox="1"/>
          <p:nvPr/>
        </p:nvSpPr>
        <p:spPr>
          <a:xfrm>
            <a:off x="5560276" y="5345668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6"/>
          <p:cNvSpPr txBox="1"/>
          <p:nvPr/>
        </p:nvSpPr>
        <p:spPr>
          <a:xfrm>
            <a:off x="6627076" y="5334000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7" name="Google Shape;287;p36"/>
          <p:cNvCxnSpPr>
            <a:endCxn id="282" idx="2"/>
          </p:cNvCxnSpPr>
          <p:nvPr/>
        </p:nvCxnSpPr>
        <p:spPr>
          <a:xfrm rot="10800000" flipH="1">
            <a:off x="2209838" y="5703332"/>
            <a:ext cx="494100" cy="5451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88" name="Google Shape;288;p36"/>
          <p:cNvCxnSpPr/>
          <p:nvPr/>
        </p:nvCxnSpPr>
        <p:spPr>
          <a:xfrm rot="10800000" flipH="1">
            <a:off x="4154062" y="5715000"/>
            <a:ext cx="494138" cy="54506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89" name="Google Shape;289;p36"/>
          <p:cNvSpPr txBox="1"/>
          <p:nvPr/>
        </p:nvSpPr>
        <p:spPr>
          <a:xfrm>
            <a:off x="1827106" y="6260068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290" name="Google Shape;290;p36"/>
          <p:cNvSpPr txBox="1"/>
          <p:nvPr/>
        </p:nvSpPr>
        <p:spPr>
          <a:xfrm>
            <a:off x="3808306" y="6260068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/>
          </a:p>
        </p:txBody>
      </p:sp>
      <p:sp>
        <p:nvSpPr>
          <p:cNvPr id="291" name="Google Shape;291;p36"/>
          <p:cNvSpPr txBox="1"/>
          <p:nvPr/>
        </p:nvSpPr>
        <p:spPr>
          <a:xfrm>
            <a:off x="4811513" y="6263151"/>
            <a:ext cx="1645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 q-p+1=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>
            <a:spLocks noGrp="1"/>
          </p:cNvSpPr>
          <p:nvPr>
            <p:ph type="title"/>
          </p:nvPr>
        </p:nvSpPr>
        <p:spPr>
          <a:xfrm>
            <a:off x="2682748" y="461899"/>
            <a:ext cx="3778503" cy="69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97" name="Google Shape;297;p37"/>
          <p:cNvSpPr txBox="1">
            <a:spLocks noGrp="1"/>
          </p:cNvSpPr>
          <p:nvPr>
            <p:ph type="body" idx="1"/>
          </p:nvPr>
        </p:nvSpPr>
        <p:spPr>
          <a:xfrm>
            <a:off x="77749" y="1715261"/>
            <a:ext cx="8988501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/>
              <a:t>The C Programming Language, Brain W. Kernighan, Dennis M. Ritche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/>
              <a:t>Pointers by Er. Jasleen Kaur, Chandigarh University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/>
        </p:nvSpPr>
        <p:spPr>
          <a:xfrm>
            <a:off x="535940" y="6427114"/>
            <a:ext cx="76454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10/19/2015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1934336" y="2749042"/>
            <a:ext cx="5274945" cy="14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9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/>
        </p:nvSpPr>
        <p:spPr>
          <a:xfrm>
            <a:off x="535940" y="316483"/>
            <a:ext cx="7931150" cy="1977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possible in some environments to have  multiple pointer values with different  representations that point to same location in  memory.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 txBox="1"/>
          <p:nvPr/>
        </p:nvSpPr>
        <p:spPr>
          <a:xfrm>
            <a:off x="535940" y="4706188"/>
            <a:ext cx="7994650" cy="10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55600" marR="508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make sure if the memory is deleted using  delete or if original variable goes out of scope.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1884836" y="2755543"/>
            <a:ext cx="6289890" cy="17129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2596132" y="461899"/>
            <a:ext cx="5252467" cy="69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Declaring pointer</a:t>
            </a:r>
            <a:endParaRPr/>
          </a:p>
        </p:txBody>
      </p:sp>
      <p:sp>
        <p:nvSpPr>
          <p:cNvPr id="69" name="Google Shape;69;p11"/>
          <p:cNvSpPr txBox="1"/>
          <p:nvPr/>
        </p:nvSpPr>
        <p:spPr>
          <a:xfrm>
            <a:off x="535940" y="1509941"/>
            <a:ext cx="7983220" cy="490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4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Data-type *name;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3535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is a unary operator, also called as indirection  operator.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894080" lvl="0" indent="-343535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Data-type is the type of object which the  pointer is pointing.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241300" lvl="0" indent="-343535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type of pointer can point to anywhere in  the memory.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952500" lvl="0" indent="-343535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is used to declare a pointer and also to  dereference a pointer.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/>
        </p:nvSpPr>
        <p:spPr>
          <a:xfrm>
            <a:off x="535940" y="165963"/>
            <a:ext cx="7785100" cy="607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9850" rIns="0" bIns="0" anchor="t" anchorCtr="0">
            <a:spAutoFit/>
          </a:bodyPr>
          <a:lstStyle/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write int *,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433069" lvl="0" indent="460375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 assumes that any address that it  holds points to an integer type.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7040" marR="0" lvl="0" indent="-434975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m= &amp;count;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173990" lvl="0" indent="91440" algn="l" rtl="0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means memory address of count variable is  stored into m.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274320" lvl="0" indent="91440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 is unary operator that returns the memory  address.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212090" lvl="0" indent="0" algn="l" rtl="0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 &amp; (orally called as ampersand) is returning  the address.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7040" marR="0" lvl="0" indent="-434975" algn="l" rtl="0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it means m receives the address of count.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12"/>
          <p:cNvGrpSpPr/>
          <p:nvPr/>
        </p:nvGrpSpPr>
        <p:grpSpPr>
          <a:xfrm>
            <a:off x="4600194" y="256794"/>
            <a:ext cx="940435" cy="739140"/>
            <a:chOff x="4600194" y="256794"/>
            <a:chExt cx="940435" cy="739140"/>
          </a:xfrm>
        </p:grpSpPr>
        <p:sp>
          <p:nvSpPr>
            <p:cNvPr id="76" name="Google Shape;76;p12"/>
            <p:cNvSpPr/>
            <p:nvPr/>
          </p:nvSpPr>
          <p:spPr>
            <a:xfrm>
              <a:off x="4600194" y="256794"/>
              <a:ext cx="940435" cy="739140"/>
            </a:xfrm>
            <a:custGeom>
              <a:avLst/>
              <a:gdLst/>
              <a:ahLst/>
              <a:cxnLst/>
              <a:rect l="l" t="t" r="r" b="b"/>
              <a:pathLst>
                <a:path w="940435" h="739140" extrusionOk="0">
                  <a:moveTo>
                    <a:pt x="705230" y="0"/>
                  </a:moveTo>
                  <a:lnTo>
                    <a:pt x="235076" y="0"/>
                  </a:lnTo>
                  <a:lnTo>
                    <a:pt x="235076" y="369569"/>
                  </a:lnTo>
                  <a:lnTo>
                    <a:pt x="0" y="369569"/>
                  </a:lnTo>
                  <a:lnTo>
                    <a:pt x="470153" y="739139"/>
                  </a:lnTo>
                  <a:lnTo>
                    <a:pt x="940307" y="369569"/>
                  </a:lnTo>
                  <a:lnTo>
                    <a:pt x="705230" y="369569"/>
                  </a:lnTo>
                  <a:lnTo>
                    <a:pt x="70523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4600194" y="256794"/>
              <a:ext cx="940435" cy="739140"/>
            </a:xfrm>
            <a:custGeom>
              <a:avLst/>
              <a:gdLst/>
              <a:ahLst/>
              <a:cxnLst/>
              <a:rect l="l" t="t" r="r" b="b"/>
              <a:pathLst>
                <a:path w="940435" h="739140" extrusionOk="0">
                  <a:moveTo>
                    <a:pt x="0" y="369569"/>
                  </a:moveTo>
                  <a:lnTo>
                    <a:pt x="235076" y="369569"/>
                  </a:lnTo>
                  <a:lnTo>
                    <a:pt x="235076" y="0"/>
                  </a:lnTo>
                  <a:lnTo>
                    <a:pt x="705230" y="0"/>
                  </a:lnTo>
                  <a:lnTo>
                    <a:pt x="705230" y="369569"/>
                  </a:lnTo>
                  <a:lnTo>
                    <a:pt x="940307" y="369569"/>
                  </a:lnTo>
                  <a:lnTo>
                    <a:pt x="470153" y="739139"/>
                  </a:lnTo>
                  <a:lnTo>
                    <a:pt x="0" y="369569"/>
                  </a:lnTo>
                  <a:close/>
                </a:path>
              </a:pathLst>
            </a:custGeom>
            <a:noFill/>
            <a:ln w="25900" cap="flat" cmpd="sng">
              <a:solidFill>
                <a:srgbClr val="385D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/>
        </p:nvSpPr>
        <p:spPr>
          <a:xfrm>
            <a:off x="535940" y="193137"/>
            <a:ext cx="5900420" cy="178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-203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Suppose, count uses memory  Address 2000 to store its value 100.  so, m=&amp;count means m has 2000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2286000" y="1948281"/>
            <a:ext cx="2057400" cy="119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4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address.</a:t>
            </a:r>
            <a:endParaRPr/>
          </a:p>
          <a:p>
            <a:pPr marL="355600" marR="0" lvl="0" indent="-343535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q= *m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535940" y="3119852"/>
            <a:ext cx="6203950" cy="2366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96850" marR="536575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returns the value at address m.  value at address 2000 is 100.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3504" marR="0" lvl="0" indent="0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q will return value 100.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 q receives the value at address m.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85;p13"/>
          <p:cNvGraphicFramePr/>
          <p:nvPr/>
        </p:nvGraphicFramePr>
        <p:xfrm>
          <a:off x="6550152" y="525780"/>
          <a:ext cx="1680850" cy="2258575"/>
        </p:xfrm>
        <a:graphic>
          <a:graphicData uri="http://schemas.openxmlformats.org/drawingml/2006/table">
            <a:tbl>
              <a:tblPr firstRow="1" bandRow="1">
                <a:noFill/>
                <a:tableStyleId>{A544C2FB-6F46-4C90-85AF-3D40B6B9EDC8}</a:tableStyleId>
              </a:tblPr>
              <a:tblGrid>
                <a:gridCol w="168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rgbClr val="F795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795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7954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97DB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rgbClr val="F795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795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97DB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97DB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rgbClr val="F795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795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97DB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97DB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rgbClr val="F795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795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97DB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97DB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rgbClr val="F795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795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97DB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97DB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450">
                <a:tc>
                  <a:txBody>
                    <a:bodyPr/>
                    <a:lstStyle/>
                    <a:p>
                      <a:pPr marL="1803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count=100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02225" marB="0">
                    <a:lnL w="28575" cap="flat" cmpd="sng">
                      <a:solidFill>
                        <a:srgbClr val="F7954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7954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97DB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7954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6" name="Google Shape;86;p13"/>
          <p:cNvSpPr txBox="1"/>
          <p:nvPr/>
        </p:nvSpPr>
        <p:spPr>
          <a:xfrm>
            <a:off x="5888863" y="2358390"/>
            <a:ext cx="63500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916048" y="461899"/>
            <a:ext cx="5313680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Address-of operator(&amp;)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535940" y="1607261"/>
            <a:ext cx="8027034" cy="355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55600" marR="161925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used to reference the memory address of  a variable.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we declare a variable, 3 things happen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memory is set aside for variable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name is linked to that location in memory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347345" lvl="1" indent="-287019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of variable is placed into the memory that  was set aside.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535940" y="300670"/>
            <a:ext cx="7541260" cy="2641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0" bIns="0" anchor="t" anchorCtr="0">
            <a:spAutoFit/>
          </a:bodyPr>
          <a:lstStyle/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3200"/>
              <a:buFont typeface="Noto Sans Symbols"/>
              <a:buChar char="⮚"/>
            </a:pPr>
            <a:r>
              <a:rPr lang="en-US" sz="2400" dirty="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Int *</a:t>
            </a:r>
            <a:r>
              <a:rPr lang="en-US" sz="2400" dirty="0" err="1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ptr</a:t>
            </a:r>
            <a:r>
              <a:rPr lang="en-US" sz="2400" dirty="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275590" algn="l" rtl="0">
              <a:lnSpc>
                <a:spcPct val="108124"/>
              </a:lnSpc>
              <a:spcBef>
                <a:spcPts val="81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declaring variable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ptr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which holds the value at address of int type</a:t>
            </a:r>
            <a:endParaRPr sz="1100" dirty="0"/>
          </a:p>
          <a:p>
            <a:pPr marL="447040" marR="0" lvl="0" indent="-434975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lang="en-US" sz="2400" dirty="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lang="en-US" sz="2400" dirty="0" err="1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-US" sz="2400" dirty="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 =1;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6850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assigning int the literal value of 1</a:t>
            </a:r>
            <a:endParaRPr sz="1100" dirty="0"/>
          </a:p>
          <a:p>
            <a:pPr marL="447040" marR="0" lvl="0" indent="-434975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lang="en-US" sz="2400" dirty="0" err="1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ptr</a:t>
            </a:r>
            <a:r>
              <a:rPr lang="en-US" sz="2400" dirty="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=&amp;</a:t>
            </a:r>
            <a:r>
              <a:rPr lang="en-US" sz="2400" dirty="0" err="1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-US" sz="2400" dirty="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535940" y="3581400"/>
            <a:ext cx="7760970" cy="1572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925" rIns="0" bIns="0" anchor="t" anchorCtr="0">
            <a:spAutoFit/>
          </a:bodyPr>
          <a:lstStyle/>
          <a:p>
            <a:pPr marL="12700" marR="5080" lvl="0" indent="91440" algn="l" rtl="0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dereference and get value at address stored in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ptr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3504" marR="4117975" lvl="0" indent="-203200" algn="l" rtl="0">
              <a:lnSpc>
                <a:spcPct val="131875"/>
              </a:lnSpc>
              <a:spcBef>
                <a:spcPts val="155"/>
              </a:spcBef>
              <a:spcAft>
                <a:spcPts val="0"/>
              </a:spcAft>
              <a:buClr>
                <a:srgbClr val="375F92"/>
              </a:buClr>
              <a:buSzPts val="3200"/>
              <a:buFont typeface="Noto Sans Symbols"/>
              <a:buChar char="⮚"/>
            </a:pPr>
            <a:r>
              <a:rPr lang="en-US" sz="2000" dirty="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lang="en-US" sz="2000" dirty="0" err="1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deref</a:t>
            </a:r>
            <a:r>
              <a:rPr lang="en-US" sz="2000" dirty="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 =*</a:t>
            </a:r>
            <a:r>
              <a:rPr lang="en-US" sz="2000" dirty="0" err="1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ptr</a:t>
            </a:r>
            <a:r>
              <a:rPr lang="en-US" sz="2000" dirty="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dirty="0" err="1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2000" dirty="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(“%d\n”, </a:t>
            </a:r>
            <a:r>
              <a:rPr lang="en-US" sz="2000" dirty="0" err="1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deref</a:t>
            </a:r>
            <a:r>
              <a:rPr lang="en-US" sz="2000" dirty="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Output will be 1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1409</Words>
  <Application>Microsoft Office PowerPoint</Application>
  <PresentationFormat>On-screen Show (4:3)</PresentationFormat>
  <Paragraphs>231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Noto Sans Symbols</vt:lpstr>
      <vt:lpstr>Times New Roman</vt:lpstr>
      <vt:lpstr>Office Theme</vt:lpstr>
      <vt:lpstr>CS201</vt:lpstr>
      <vt:lpstr>Pointer</vt:lpstr>
      <vt:lpstr>PowerPoint Presentation</vt:lpstr>
      <vt:lpstr>PowerPoint Presentation</vt:lpstr>
      <vt:lpstr>Declaring pointer</vt:lpstr>
      <vt:lpstr>PowerPoint Presentation</vt:lpstr>
      <vt:lpstr>PowerPoint Presentation</vt:lpstr>
      <vt:lpstr>Address-of operator(&amp;)</vt:lpstr>
      <vt:lpstr>PowerPoint Presentation</vt:lpstr>
      <vt:lpstr>Pointer Conversions</vt:lpstr>
      <vt:lpstr>Generic Pointer</vt:lpstr>
      <vt:lpstr>Pointer Arithmetic</vt:lpstr>
      <vt:lpstr>PowerPoint Presentation</vt:lpstr>
      <vt:lpstr>Arithmetic Rules</vt:lpstr>
      <vt:lpstr>Pointer Comparison</vt:lpstr>
      <vt:lpstr>Benefits of pointer</vt:lpstr>
      <vt:lpstr>PowerPoint Presentation</vt:lpstr>
      <vt:lpstr>How to get address of a function</vt:lpstr>
      <vt:lpstr>Uses of pointer to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Example1</vt:lpstr>
      <vt:lpstr>Example 2</vt:lpstr>
      <vt:lpstr>Example3</vt:lpstr>
      <vt:lpstr>Example4</vt:lpstr>
      <vt:lpstr>Valid pointer operations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CS201</dc:title>
  <cp:lastModifiedBy>ZUBIN SHAH</cp:lastModifiedBy>
  <cp:revision>1</cp:revision>
  <dcterms:modified xsi:type="dcterms:W3CDTF">2021-09-30T01:05:57Z</dcterms:modified>
</cp:coreProperties>
</file>