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70" r:id="rId13"/>
    <p:sldId id="268" r:id="rId14"/>
    <p:sldId id="269" r:id="rId15"/>
    <p:sldId id="26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geeksforgeeks.org/" TargetMode="External"/><Relationship Id="rId2" Type="http://schemas.openxmlformats.org/officeDocument/2006/relationships/hyperlink" Target="http://neentech.blogspot.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Structures</a:t>
            </a:r>
            <a:endParaRPr lang="en-US" dirty="0"/>
          </a:p>
        </p:txBody>
      </p:sp>
      <p:sp>
        <p:nvSpPr>
          <p:cNvPr id="3" name="Subtitle 2"/>
          <p:cNvSpPr>
            <a:spLocks noGrp="1"/>
          </p:cNvSpPr>
          <p:nvPr>
            <p:ph type="subTitle" idx="1"/>
          </p:nvPr>
        </p:nvSpPr>
        <p:spPr/>
        <p:txBody>
          <a:bodyPr/>
          <a:lstStyle/>
          <a:p>
            <a:r>
              <a:rPr lang="en-US" dirty="0" smtClean="0"/>
              <a:t>CS201</a:t>
            </a:r>
            <a:endParaRPr lang="en-US" dirty="0"/>
          </a:p>
        </p:txBody>
      </p:sp>
    </p:spTree>
    <p:extLst>
      <p:ext uri="{BB962C8B-B14F-4D97-AF65-F5344CB8AC3E}">
        <p14:creationId xmlns:p14="http://schemas.microsoft.com/office/powerpoint/2010/main" val="3193674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fontAlgn="base"/>
            <a:r>
              <a:rPr lang="en-US" b="1" dirty="0"/>
              <a:t>Types of Self Referential Structures</a:t>
            </a:r>
            <a:endParaRPr lang="en-US" dirty="0"/>
          </a:p>
          <a:p>
            <a:pPr marL="0" indent="0" fontAlgn="base">
              <a:buNone/>
            </a:pPr>
            <a:r>
              <a:rPr lang="en-US" dirty="0" smtClean="0"/>
              <a:t>    Self </a:t>
            </a:r>
            <a:r>
              <a:rPr lang="en-US" dirty="0"/>
              <a:t>Referential Structure with Single Link</a:t>
            </a:r>
          </a:p>
          <a:p>
            <a:pPr marL="0" indent="0" fontAlgn="base">
              <a:buNone/>
            </a:pPr>
            <a:r>
              <a:rPr lang="en-US" dirty="0" smtClean="0"/>
              <a:t>    Self </a:t>
            </a:r>
            <a:r>
              <a:rPr lang="en-US" dirty="0"/>
              <a:t>Referential Structure with Multiple Links</a:t>
            </a:r>
          </a:p>
          <a:p>
            <a:endParaRPr lang="en-US" dirty="0"/>
          </a:p>
        </p:txBody>
      </p:sp>
    </p:spTree>
    <p:extLst>
      <p:ext uri="{BB962C8B-B14F-4D97-AF65-F5344CB8AC3E}">
        <p14:creationId xmlns:p14="http://schemas.microsoft.com/office/powerpoint/2010/main" val="2287476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Self Referential Structure with Single </a:t>
            </a:r>
            <a:r>
              <a:rPr lang="en-US" b="1" dirty="0" smtClean="0"/>
              <a:t>Link</a:t>
            </a:r>
            <a:r>
              <a:rPr lang="en-US" b="1" dirty="0"/>
              <a:t/>
            </a:r>
            <a:br>
              <a:rPr lang="en-US" b="1" dirty="0"/>
            </a:br>
            <a:endParaRPr lang="en-US" dirty="0"/>
          </a:p>
        </p:txBody>
      </p:sp>
      <p:sp>
        <p:nvSpPr>
          <p:cNvPr id="3" name="Content Placeholder 2"/>
          <p:cNvSpPr>
            <a:spLocks noGrp="1"/>
          </p:cNvSpPr>
          <p:nvPr>
            <p:ph idx="1"/>
          </p:nvPr>
        </p:nvSpPr>
        <p:spPr>
          <a:xfrm>
            <a:off x="457200" y="1600201"/>
            <a:ext cx="8229600" cy="1371599"/>
          </a:xfrm>
        </p:spPr>
        <p:txBody>
          <a:bodyPr/>
          <a:lstStyle/>
          <a:p>
            <a:pPr marL="0" indent="0" algn="just">
              <a:buNone/>
            </a:pPr>
            <a:r>
              <a:rPr lang="en-US" sz="1800" dirty="0" smtClean="0"/>
              <a:t>These </a:t>
            </a:r>
            <a:r>
              <a:rPr lang="en-US" sz="1800" dirty="0"/>
              <a:t>structures can have only one self-pointer as their member. The following example will show us how to connect the objects of a self-referential structure with the single link and access the corresponding data members. The connection formed is shown in the following figure.</a:t>
            </a:r>
          </a:p>
          <a:p>
            <a:pPr marL="0" indent="0">
              <a:buNone/>
            </a:pPr>
            <a:endParaRPr lang="en-US" dirty="0"/>
          </a:p>
        </p:txBody>
      </p:sp>
      <p:pic>
        <p:nvPicPr>
          <p:cNvPr id="2050" name="Picture 2" descr="https://media.geeksforgeeks.org/wp-content/uploads/Self-referential-structure-with-single-lin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048000"/>
            <a:ext cx="8382000" cy="2286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55402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link</a:t>
            </a:r>
            <a:endParaRPr lang="en-US" dirty="0"/>
          </a:p>
        </p:txBody>
      </p:sp>
      <p:sp>
        <p:nvSpPr>
          <p:cNvPr id="3" name="Content Placeholder 2"/>
          <p:cNvSpPr>
            <a:spLocks noGrp="1"/>
          </p:cNvSpPr>
          <p:nvPr>
            <p:ph idx="1"/>
          </p:nvPr>
        </p:nvSpPr>
        <p:spPr/>
        <p:txBody>
          <a:bodyPr/>
          <a:lstStyle/>
          <a:p>
            <a:pPr fontAlgn="base"/>
            <a:r>
              <a:rPr lang="en-US" dirty="0" err="1"/>
              <a:t>struct</a:t>
            </a:r>
            <a:r>
              <a:rPr lang="en-US" dirty="0"/>
              <a:t> node { </a:t>
            </a:r>
          </a:p>
          <a:p>
            <a:pPr marL="0" indent="0" fontAlgn="base">
              <a:buNone/>
            </a:pPr>
            <a:r>
              <a:rPr lang="en-US" dirty="0"/>
              <a:t>                   </a:t>
            </a:r>
            <a:r>
              <a:rPr lang="en-US" dirty="0" err="1"/>
              <a:t>int</a:t>
            </a:r>
            <a:r>
              <a:rPr lang="en-US" dirty="0"/>
              <a:t> data1; </a:t>
            </a:r>
          </a:p>
          <a:p>
            <a:pPr marL="0" indent="0" fontAlgn="base">
              <a:buNone/>
            </a:pPr>
            <a:r>
              <a:rPr lang="en-US" dirty="0"/>
              <a:t>                   char data2; </a:t>
            </a:r>
          </a:p>
          <a:p>
            <a:pPr marL="0" indent="0" fontAlgn="base">
              <a:buNone/>
            </a:pPr>
            <a:r>
              <a:rPr lang="en-US" dirty="0"/>
              <a:t>                   </a:t>
            </a:r>
            <a:r>
              <a:rPr lang="en-US" dirty="0" err="1"/>
              <a:t>struct</a:t>
            </a:r>
            <a:r>
              <a:rPr lang="en-US" dirty="0"/>
              <a:t> node* </a:t>
            </a:r>
            <a:r>
              <a:rPr lang="en-US" dirty="0" smtClean="0"/>
              <a:t>link1; </a:t>
            </a:r>
          </a:p>
          <a:p>
            <a:pPr marL="0" indent="0" fontAlgn="base">
              <a:buNone/>
            </a:pPr>
            <a:r>
              <a:rPr lang="en-US" dirty="0" smtClean="0"/>
              <a:t>                   </a:t>
            </a:r>
            <a:r>
              <a:rPr lang="en-US" dirty="0" err="1" smtClean="0"/>
              <a:t>struct</a:t>
            </a:r>
            <a:r>
              <a:rPr lang="en-US" dirty="0" smtClean="0"/>
              <a:t> </a:t>
            </a:r>
            <a:r>
              <a:rPr lang="en-US" dirty="0"/>
              <a:t>node* </a:t>
            </a:r>
            <a:r>
              <a:rPr lang="en-US" dirty="0" smtClean="0"/>
              <a:t>link2; </a:t>
            </a:r>
            <a:endParaRPr lang="en-US" dirty="0"/>
          </a:p>
          <a:p>
            <a:pPr marL="0" indent="0" fontAlgn="base">
              <a:buNone/>
            </a:pPr>
            <a:r>
              <a:rPr lang="en-US" dirty="0"/>
              <a:t>                    };</a:t>
            </a:r>
          </a:p>
          <a:p>
            <a:endParaRPr lang="en-US" dirty="0"/>
          </a:p>
        </p:txBody>
      </p:sp>
    </p:spTree>
    <p:extLst>
      <p:ext uri="{BB962C8B-B14F-4D97-AF65-F5344CB8AC3E}">
        <p14:creationId xmlns:p14="http://schemas.microsoft.com/office/powerpoint/2010/main" val="155629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Self Referential Structure with Multiple </a:t>
            </a:r>
            <a:r>
              <a:rPr lang="en-US" b="1" dirty="0" smtClean="0"/>
              <a:t>Links</a:t>
            </a:r>
            <a:endParaRPr lang="en-US" dirty="0"/>
          </a:p>
        </p:txBody>
      </p:sp>
      <p:sp>
        <p:nvSpPr>
          <p:cNvPr id="3" name="Content Placeholder 2"/>
          <p:cNvSpPr>
            <a:spLocks noGrp="1"/>
          </p:cNvSpPr>
          <p:nvPr>
            <p:ph idx="1"/>
          </p:nvPr>
        </p:nvSpPr>
        <p:spPr>
          <a:xfrm>
            <a:off x="457200" y="1600201"/>
            <a:ext cx="8229600" cy="1524000"/>
          </a:xfrm>
        </p:spPr>
        <p:txBody>
          <a:bodyPr>
            <a:normAutofit/>
          </a:bodyPr>
          <a:lstStyle/>
          <a:p>
            <a:pPr algn="just" fontAlgn="base"/>
            <a:r>
              <a:rPr lang="en-US" b="1" dirty="0"/>
              <a:t> </a:t>
            </a:r>
            <a:r>
              <a:rPr lang="en-US" sz="1800" dirty="0"/>
              <a:t>Self referential structures with multiple links can have more than one self-pointers. Many complicated data structures can be easily constructed using these structures. Such structures can easily connect to more than one nodes at a time. The following example shows one such structure with more than one links.</a:t>
            </a:r>
          </a:p>
          <a:p>
            <a:endParaRPr lang="en-US" dirty="0"/>
          </a:p>
        </p:txBody>
      </p:sp>
      <p:pic>
        <p:nvPicPr>
          <p:cNvPr id="3074" name="Picture 2" descr="https://media.geeksforgeeks.org/wp-content/uploads/Self-referential-structure-with-multiple-lin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235" y="3657600"/>
            <a:ext cx="8433965" cy="175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32470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Applications of self referential structures:</a:t>
            </a:r>
          </a:p>
          <a:p>
            <a:pPr marL="0" indent="0">
              <a:buNone/>
            </a:pPr>
            <a:r>
              <a:rPr lang="en-US" dirty="0" smtClean="0"/>
              <a:t>    1. Linked list</a:t>
            </a:r>
          </a:p>
          <a:p>
            <a:pPr marL="0" indent="0">
              <a:buNone/>
            </a:pPr>
            <a:r>
              <a:rPr lang="en-US" dirty="0" smtClean="0"/>
              <a:t>    2. Tree</a:t>
            </a:r>
          </a:p>
          <a:p>
            <a:pPr marL="0" indent="0">
              <a:buNone/>
            </a:pPr>
            <a:r>
              <a:rPr lang="en-US" dirty="0" smtClean="0"/>
              <a:t>    3. Graphs</a:t>
            </a:r>
            <a:endParaRPr lang="en-US" dirty="0"/>
          </a:p>
        </p:txBody>
      </p:sp>
    </p:spTree>
    <p:extLst>
      <p:ext uri="{BB962C8B-B14F-4D97-AF65-F5344CB8AC3E}">
        <p14:creationId xmlns:p14="http://schemas.microsoft.com/office/powerpoint/2010/main" val="8140189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1. </a:t>
            </a:r>
            <a:r>
              <a:rPr lang="en-US" dirty="0">
                <a:hlinkClick r:id="rId2"/>
              </a:rPr>
              <a:t>http://neentech.blogspot.com</a:t>
            </a:r>
            <a:r>
              <a:rPr lang="en-US" dirty="0" smtClean="0">
                <a:hlinkClick r:id="rId2"/>
              </a:rPr>
              <a:t>/</a:t>
            </a:r>
            <a:endParaRPr lang="en-US" dirty="0" smtClean="0"/>
          </a:p>
          <a:p>
            <a:r>
              <a:rPr lang="en-US" dirty="0" smtClean="0"/>
              <a:t>2. </a:t>
            </a:r>
            <a:r>
              <a:rPr lang="en-US" dirty="0">
                <a:hlinkClick r:id="rId3"/>
              </a:rPr>
              <a:t>https://www.geeksforgeeks.org/</a:t>
            </a:r>
            <a:endParaRPr lang="en-US" dirty="0" smtClean="0"/>
          </a:p>
          <a:p>
            <a:pPr marL="0" indent="0">
              <a:buNone/>
            </a:pPr>
            <a:endParaRPr lang="en-US" dirty="0"/>
          </a:p>
        </p:txBody>
      </p:sp>
    </p:spTree>
    <p:extLst>
      <p:ext uri="{BB962C8B-B14F-4D97-AF65-F5344CB8AC3E}">
        <p14:creationId xmlns:p14="http://schemas.microsoft.com/office/powerpoint/2010/main" val="18556350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0" y="1371600"/>
            <a:ext cx="7315200"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51714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525" y="2133600"/>
            <a:ext cx="7854950"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094290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4525963"/>
          </a:xfrm>
        </p:spPr>
        <p:txBody>
          <a:bodyPr>
            <a:normAutofit fontScale="32500" lnSpcReduction="20000"/>
          </a:bodyPr>
          <a:lstStyle/>
          <a:p>
            <a:r>
              <a:rPr lang="en-US" sz="4500" b="1" dirty="0">
                <a:latin typeface="Times New Roman" panose="02020603050405020304" pitchFamily="18" charset="0"/>
                <a:cs typeface="Times New Roman" panose="02020603050405020304" pitchFamily="18" charset="0"/>
              </a:rPr>
              <a:t>Why Padding or slack bytes are required</a:t>
            </a:r>
            <a:r>
              <a:rPr lang="en-US" sz="4500" b="1" dirty="0" smtClean="0">
                <a:latin typeface="Times New Roman" panose="02020603050405020304" pitchFamily="18" charset="0"/>
                <a:cs typeface="Times New Roman" panose="02020603050405020304" pitchFamily="18" charset="0"/>
              </a:rPr>
              <a:t>?</a:t>
            </a:r>
          </a:p>
          <a:p>
            <a:pPr marL="0" indent="0">
              <a:buNone/>
            </a:pPr>
            <a:endParaRPr lang="en-US" sz="4500" dirty="0">
              <a:latin typeface="Times New Roman" panose="02020603050405020304" pitchFamily="18" charset="0"/>
              <a:cs typeface="Times New Roman" panose="02020603050405020304" pitchFamily="18" charset="0"/>
            </a:endParaRPr>
          </a:p>
          <a:p>
            <a:pPr algn="just"/>
            <a:r>
              <a:rPr lang="en-US" sz="4500" dirty="0">
                <a:latin typeface="Times New Roman" panose="02020603050405020304" pitchFamily="18" charset="0"/>
                <a:cs typeface="Times New Roman" panose="02020603050405020304" pitchFamily="18" charset="0"/>
              </a:rPr>
              <a:t>Slack byte used for speed optimization. It aligns bytes so that, that can be read/write from structure faster. It is an extra byte, sometimes placed between structure members to align the structure</a:t>
            </a:r>
            <a:r>
              <a:rPr lang="en-US" sz="4500" dirty="0" smtClean="0">
                <a:latin typeface="Times New Roman" panose="02020603050405020304" pitchFamily="18" charset="0"/>
                <a:cs typeface="Times New Roman" panose="02020603050405020304" pitchFamily="18" charset="0"/>
              </a:rPr>
              <a:t>.</a:t>
            </a:r>
          </a:p>
          <a:p>
            <a:pPr marL="0" indent="0" algn="just">
              <a:buNone/>
            </a:pPr>
            <a:endParaRPr lang="en-US" sz="4500" dirty="0">
              <a:latin typeface="Times New Roman" panose="02020603050405020304" pitchFamily="18" charset="0"/>
              <a:cs typeface="Times New Roman" panose="02020603050405020304" pitchFamily="18" charset="0"/>
            </a:endParaRPr>
          </a:p>
          <a:p>
            <a:pPr algn="just"/>
            <a:r>
              <a:rPr lang="en-US" sz="4500" dirty="0">
                <a:latin typeface="Times New Roman" panose="02020603050405020304" pitchFamily="18" charset="0"/>
                <a:cs typeface="Times New Roman" panose="02020603050405020304" pitchFamily="18" charset="0"/>
              </a:rPr>
              <a:t>Some Platforms like </a:t>
            </a:r>
            <a:r>
              <a:rPr lang="en-US" sz="4500" b="1" dirty="0">
                <a:latin typeface="Times New Roman" panose="02020603050405020304" pitchFamily="18" charset="0"/>
                <a:cs typeface="Times New Roman" panose="02020603050405020304" pitchFamily="18" charset="0"/>
              </a:rPr>
              <a:t>x86</a:t>
            </a:r>
            <a:r>
              <a:rPr lang="en-US" sz="4500" dirty="0">
                <a:latin typeface="Times New Roman" panose="02020603050405020304" pitchFamily="18" charset="0"/>
                <a:cs typeface="Times New Roman" panose="02020603050405020304" pitchFamily="18" charset="0"/>
              </a:rPr>
              <a:t>, CPU can access data aligned on absolutely any boundary, not only on "word boundary". The </a:t>
            </a:r>
            <a:r>
              <a:rPr lang="en-US" sz="4500" dirty="0" err="1">
                <a:latin typeface="Times New Roman" panose="02020603050405020304" pitchFamily="18" charset="0"/>
                <a:cs typeface="Times New Roman" panose="02020603050405020304" pitchFamily="18" charset="0"/>
              </a:rPr>
              <a:t>mis</a:t>
            </a:r>
            <a:r>
              <a:rPr lang="en-US" sz="4500" dirty="0">
                <a:latin typeface="Times New Roman" panose="02020603050405020304" pitchFamily="18" charset="0"/>
                <a:cs typeface="Times New Roman" panose="02020603050405020304" pitchFamily="18" charset="0"/>
              </a:rPr>
              <a:t>-aligned access might be less efficient than aligned access. If data is aligned properly, CPU can access the memory(structure members) efficiently and faster.</a:t>
            </a:r>
          </a:p>
          <a:p>
            <a:pPr marL="0" indent="0">
              <a:buNone/>
            </a:pPr>
            <a:r>
              <a:rPr lang="en-US" sz="4500" dirty="0">
                <a:latin typeface="Times New Roman" panose="02020603050405020304" pitchFamily="18" charset="0"/>
                <a:cs typeface="Times New Roman" panose="02020603050405020304" pitchFamily="18" charset="0"/>
              </a:rPr>
              <a:t/>
            </a:r>
            <a:br>
              <a:rPr lang="en-US" sz="4500" dirty="0">
                <a:latin typeface="Times New Roman" panose="02020603050405020304" pitchFamily="18" charset="0"/>
                <a:cs typeface="Times New Roman" panose="02020603050405020304" pitchFamily="18" charset="0"/>
              </a:rPr>
            </a:br>
            <a:endParaRPr lang="en-US" sz="4500" dirty="0">
              <a:latin typeface="Times New Roman" panose="02020603050405020304" pitchFamily="18" charset="0"/>
              <a:cs typeface="Times New Roman" panose="02020603050405020304" pitchFamily="18" charset="0"/>
            </a:endParaRPr>
          </a:p>
          <a:p>
            <a:r>
              <a:rPr lang="en-US" sz="4500" b="1" dirty="0">
                <a:latin typeface="Times New Roman" panose="02020603050405020304" pitchFamily="18" charset="0"/>
                <a:cs typeface="Times New Roman" panose="02020603050405020304" pitchFamily="18" charset="0"/>
              </a:rPr>
              <a:t>Note: As far as CPU is concerned, it can access any data on any boundary.</a:t>
            </a:r>
            <a:endParaRPr lang="en-US" sz="4500" dirty="0">
              <a:latin typeface="Times New Roman" panose="02020603050405020304" pitchFamily="18" charset="0"/>
              <a:cs typeface="Times New Roman" panose="02020603050405020304" pitchFamily="18" charset="0"/>
            </a:endParaRPr>
          </a:p>
          <a:p>
            <a:pPr marL="0" indent="0">
              <a:buNone/>
            </a:pPr>
            <a:r>
              <a:rPr lang="en-US" sz="4500" b="1" dirty="0">
                <a:latin typeface="Times New Roman" panose="02020603050405020304" pitchFamily="18" charset="0"/>
                <a:cs typeface="Times New Roman" panose="02020603050405020304" pitchFamily="18" charset="0"/>
              </a:rPr>
              <a:t/>
            </a:r>
            <a:br>
              <a:rPr lang="en-US" sz="4500" b="1" dirty="0">
                <a:latin typeface="Times New Roman" panose="02020603050405020304" pitchFamily="18" charset="0"/>
                <a:cs typeface="Times New Roman" panose="02020603050405020304" pitchFamily="18" charset="0"/>
              </a:rPr>
            </a:br>
            <a:endParaRPr lang="en-US" sz="4500" dirty="0">
              <a:latin typeface="Times New Roman" panose="02020603050405020304" pitchFamily="18" charset="0"/>
              <a:cs typeface="Times New Roman" panose="02020603050405020304" pitchFamily="18" charset="0"/>
            </a:endParaRPr>
          </a:p>
          <a:p>
            <a:pPr algn="just"/>
            <a:r>
              <a:rPr lang="en-US" sz="4500" dirty="0">
                <a:latin typeface="Times New Roman" panose="02020603050405020304" pitchFamily="18" charset="0"/>
                <a:cs typeface="Times New Roman" panose="02020603050405020304" pitchFamily="18" charset="0"/>
              </a:rPr>
              <a:t>When we declare structure variables, each one of them may contain the slack bytes and the values stored in such slack bytes are undefined(garbage). Due to this, even though the members of two variable values are equal, their structures do not necessarily to be equal. Therefore C does not permit compassion of structures. However, we need to design our own function that can compare the individual members of structure to decide whether the structures are equal or not.</a:t>
            </a:r>
          </a:p>
          <a:p>
            <a:endParaRPr lang="en-US" dirty="0"/>
          </a:p>
        </p:txBody>
      </p:sp>
    </p:spTree>
    <p:extLst>
      <p:ext uri="{BB962C8B-B14F-4D97-AF65-F5344CB8AC3E}">
        <p14:creationId xmlns:p14="http://schemas.microsoft.com/office/powerpoint/2010/main" val="23926478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6750" y="1371601"/>
            <a:ext cx="7335845"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55458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925" y="1447800"/>
            <a:ext cx="8058150"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09296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Self Referential Structures</a:t>
            </a:r>
            <a:br>
              <a:rPr lang="en-US" dirty="0"/>
            </a:br>
            <a:endParaRPr lang="en-US" dirty="0"/>
          </a:p>
        </p:txBody>
      </p:sp>
      <p:sp>
        <p:nvSpPr>
          <p:cNvPr id="3" name="Content Placeholder 2"/>
          <p:cNvSpPr>
            <a:spLocks noGrp="1"/>
          </p:cNvSpPr>
          <p:nvPr>
            <p:ph idx="1"/>
          </p:nvPr>
        </p:nvSpPr>
        <p:spPr/>
        <p:txBody>
          <a:bodyPr/>
          <a:lstStyle/>
          <a:p>
            <a:pPr algn="just"/>
            <a:r>
              <a:rPr lang="en-US" dirty="0"/>
              <a:t>Self Referential structures are those structures that have one or more pointers which point to the same type of structure, as their member.</a:t>
            </a:r>
          </a:p>
        </p:txBody>
      </p:sp>
    </p:spTree>
    <p:extLst>
      <p:ext uri="{BB962C8B-B14F-4D97-AF65-F5344CB8AC3E}">
        <p14:creationId xmlns:p14="http://schemas.microsoft.com/office/powerpoint/2010/main" val="15833750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media.geeksforgeeks.org/wp-content/cdn-uploads/Self-Referential-Structur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066800"/>
            <a:ext cx="7620000" cy="4638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09618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link</a:t>
            </a:r>
            <a:endParaRPr lang="en-US" dirty="0"/>
          </a:p>
        </p:txBody>
      </p:sp>
      <p:sp>
        <p:nvSpPr>
          <p:cNvPr id="3" name="Content Placeholder 2"/>
          <p:cNvSpPr>
            <a:spLocks noGrp="1"/>
          </p:cNvSpPr>
          <p:nvPr>
            <p:ph idx="1"/>
          </p:nvPr>
        </p:nvSpPr>
        <p:spPr/>
        <p:txBody>
          <a:bodyPr/>
          <a:lstStyle/>
          <a:p>
            <a:pPr fontAlgn="base"/>
            <a:r>
              <a:rPr lang="en-US" dirty="0" err="1"/>
              <a:t>struct</a:t>
            </a:r>
            <a:r>
              <a:rPr lang="en-US" dirty="0"/>
              <a:t> node { </a:t>
            </a:r>
            <a:endParaRPr lang="en-US" dirty="0" smtClean="0"/>
          </a:p>
          <a:p>
            <a:pPr marL="0" indent="0" fontAlgn="base">
              <a:buNone/>
            </a:pPr>
            <a:r>
              <a:rPr lang="en-US" dirty="0"/>
              <a:t> </a:t>
            </a:r>
            <a:r>
              <a:rPr lang="en-US" dirty="0" smtClean="0"/>
              <a:t>                  </a:t>
            </a:r>
            <a:r>
              <a:rPr lang="en-US" dirty="0" err="1" smtClean="0"/>
              <a:t>int</a:t>
            </a:r>
            <a:r>
              <a:rPr lang="en-US" dirty="0" smtClean="0"/>
              <a:t> </a:t>
            </a:r>
            <a:r>
              <a:rPr lang="en-US" dirty="0"/>
              <a:t>data1; </a:t>
            </a:r>
          </a:p>
          <a:p>
            <a:pPr marL="0" indent="0" fontAlgn="base">
              <a:buNone/>
            </a:pPr>
            <a:r>
              <a:rPr lang="en-US" dirty="0"/>
              <a:t> </a:t>
            </a:r>
            <a:r>
              <a:rPr lang="en-US" dirty="0" smtClean="0"/>
              <a:t>                  char </a:t>
            </a:r>
            <a:r>
              <a:rPr lang="en-US" dirty="0"/>
              <a:t>data2; </a:t>
            </a:r>
            <a:endParaRPr lang="en-US" dirty="0" smtClean="0"/>
          </a:p>
          <a:p>
            <a:pPr marL="0" indent="0" fontAlgn="base">
              <a:buNone/>
            </a:pPr>
            <a:r>
              <a:rPr lang="en-US" dirty="0"/>
              <a:t> </a:t>
            </a:r>
            <a:r>
              <a:rPr lang="en-US" dirty="0" smtClean="0"/>
              <a:t>                  </a:t>
            </a:r>
            <a:r>
              <a:rPr lang="en-US" dirty="0" err="1" smtClean="0"/>
              <a:t>struct</a:t>
            </a:r>
            <a:r>
              <a:rPr lang="en-US" dirty="0" smtClean="0"/>
              <a:t> </a:t>
            </a:r>
            <a:r>
              <a:rPr lang="en-US" dirty="0"/>
              <a:t>node* link; </a:t>
            </a:r>
          </a:p>
          <a:p>
            <a:pPr marL="0" indent="0" fontAlgn="base">
              <a:buNone/>
            </a:pPr>
            <a:r>
              <a:rPr lang="en-US" dirty="0" smtClean="0"/>
              <a:t>                    };</a:t>
            </a:r>
            <a:endParaRPr lang="en-US" dirty="0"/>
          </a:p>
          <a:p>
            <a:endParaRPr lang="en-US" dirty="0"/>
          </a:p>
        </p:txBody>
      </p:sp>
    </p:spTree>
    <p:extLst>
      <p:ext uri="{BB962C8B-B14F-4D97-AF65-F5344CB8AC3E}">
        <p14:creationId xmlns:p14="http://schemas.microsoft.com/office/powerpoint/2010/main" val="31545780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TotalTime>
  <Words>216</Words>
  <Application>Microsoft Office PowerPoint</Application>
  <PresentationFormat>On-screen Show (4:3)</PresentationFormat>
  <Paragraphs>40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Structures</vt:lpstr>
      <vt:lpstr>PowerPoint Presentation</vt:lpstr>
      <vt:lpstr>PowerPoint Presentation</vt:lpstr>
      <vt:lpstr>PowerPoint Presentation</vt:lpstr>
      <vt:lpstr>PowerPoint Presentation</vt:lpstr>
      <vt:lpstr>PowerPoint Presentation</vt:lpstr>
      <vt:lpstr>Self Referential Structures </vt:lpstr>
      <vt:lpstr>PowerPoint Presentation</vt:lpstr>
      <vt:lpstr>Single link</vt:lpstr>
      <vt:lpstr>PowerPoint Presentation</vt:lpstr>
      <vt:lpstr>Self Referential Structure with Single Link </vt:lpstr>
      <vt:lpstr>Multiple link</vt:lpstr>
      <vt:lpstr>Self Referential Structure with Multiple Links</vt:lpstr>
      <vt:lpstr>PowerPoint Presentation</vt:lpstr>
      <vt:lpstr>References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Structures</dc:title>
  <dc:creator>DELL 7450</dc:creator>
  <cp:lastModifiedBy>Windows User</cp:lastModifiedBy>
  <cp:revision>7</cp:revision>
  <dcterms:created xsi:type="dcterms:W3CDTF">2006-08-16T00:00:00Z</dcterms:created>
  <dcterms:modified xsi:type="dcterms:W3CDTF">2020-08-28T06:20:03Z</dcterms:modified>
</cp:coreProperties>
</file>