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97" r:id="rId3"/>
    <p:sldId id="338" r:id="rId4"/>
    <p:sldId id="339" r:id="rId5"/>
    <p:sldId id="261" r:id="rId6"/>
    <p:sldId id="262" r:id="rId7"/>
    <p:sldId id="263" r:id="rId8"/>
    <p:sldId id="269" r:id="rId9"/>
    <p:sldId id="340" r:id="rId10"/>
    <p:sldId id="341" r:id="rId11"/>
    <p:sldId id="336" r:id="rId12"/>
    <p:sldId id="386" r:id="rId13"/>
    <p:sldId id="399" r:id="rId14"/>
    <p:sldId id="342" r:id="rId15"/>
    <p:sldId id="343" r:id="rId16"/>
    <p:sldId id="344" r:id="rId17"/>
    <p:sldId id="387" r:id="rId18"/>
    <p:sldId id="388" r:id="rId19"/>
    <p:sldId id="345" r:id="rId20"/>
    <p:sldId id="346" r:id="rId21"/>
    <p:sldId id="389" r:id="rId22"/>
    <p:sldId id="400" r:id="rId23"/>
    <p:sldId id="347" r:id="rId24"/>
    <p:sldId id="348" r:id="rId25"/>
    <p:sldId id="270" r:id="rId26"/>
    <p:sldId id="271" r:id="rId27"/>
    <p:sldId id="349" r:id="rId28"/>
    <p:sldId id="351" r:id="rId29"/>
    <p:sldId id="352" r:id="rId30"/>
    <p:sldId id="274" r:id="rId31"/>
    <p:sldId id="275" r:id="rId32"/>
    <p:sldId id="433" r:id="rId33"/>
    <p:sldId id="276" r:id="rId34"/>
    <p:sldId id="277" r:id="rId35"/>
    <p:sldId id="278" r:id="rId36"/>
    <p:sldId id="279" r:id="rId37"/>
    <p:sldId id="280" r:id="rId38"/>
  </p:sldIdLst>
  <p:sldSz cx="9144000" cy="6858000" type="screen4x3"/>
  <p:notesSz cx="6858000" cy="9144000"/>
  <p:custDataLst>
    <p:tags r:id="rId40"/>
  </p:custData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 varScale="1">
        <p:scale>
          <a:sx n="77" d="100"/>
          <a:sy n="77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2CC602F-AA41-44D3-93CB-04606A2B1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53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EC70D-64A9-481B-9A78-4DE4DB324D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46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2E62B-F7E4-4B2B-A418-C341A08FDD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13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60CF8-AE53-4B1A-81E9-29E0335282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2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763BB-C12B-4044-BECE-6727AA0EBA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5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72420-FFA6-4180-8F53-88B1B680629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2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753AF-A970-4853-9BBD-CB9DBDD425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41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4DA18-63BD-4519-A30A-A18859C333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66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90F7-1FC0-4901-AB6B-CFC5AC1A80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0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716D9-2BBA-4E3C-948E-0A1CABCD1C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16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75866-856F-4CF6-81C0-831814C062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56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878180-1DAD-4FFB-AE77-F47063FCFE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8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67847AAB-3F75-4B62-81F0-7E9BB069B6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57200"/>
            <a:ext cx="5943600" cy="914400"/>
          </a:xfrm>
        </p:spPr>
        <p:txBody>
          <a:bodyPr anchor="ctr"/>
          <a:lstStyle/>
          <a:p>
            <a:pPr eaLnBrk="1" hangingPunct="1"/>
            <a:r>
              <a:rPr lang="en-US" altLang="zh-TW" sz="4000" dirty="0">
                <a:latin typeface="Comic Sans MS" pitchFamily="66" charset="0"/>
              </a:rPr>
              <a:t>Introduction to Graphs</a:t>
            </a:r>
          </a:p>
        </p:txBody>
      </p:sp>
      <p:sp>
        <p:nvSpPr>
          <p:cNvPr id="307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3076" name="Picture 173" descr="Konigsberg_bri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157538" y="457200"/>
            <a:ext cx="270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Degree Sequence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5214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(2,2,2)?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6551613" y="1447800"/>
            <a:ext cx="68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YES.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7848600" y="129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8305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896" name="Line 8"/>
          <p:cNvSpPr>
            <a:spLocks noChangeShapeType="1"/>
          </p:cNvSpPr>
          <p:nvPr/>
        </p:nvSpPr>
        <p:spPr bwMode="auto">
          <a:xfrm flipV="1">
            <a:off x="74676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7" name="Line 9"/>
          <p:cNvSpPr>
            <a:spLocks noChangeShapeType="1"/>
          </p:cNvSpPr>
          <p:nvPr/>
        </p:nvSpPr>
        <p:spPr bwMode="auto">
          <a:xfrm>
            <a:off x="7924800" y="1371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>
            <a:off x="7467600" y="213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2667000"/>
            <a:ext cx="5418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(3,3,3,3)?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6627813" y="2681288"/>
            <a:ext cx="68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  <a:r>
              <a:rPr lang="en-US" altLang="en-US"/>
              <a:t>.</a:t>
            </a:r>
          </a:p>
        </p:txBody>
      </p:sp>
      <p:sp>
        <p:nvSpPr>
          <p:cNvPr id="549901" name="Oval 13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2" name="Oval 14"/>
          <p:cNvSpPr>
            <a:spLocks noChangeArrowheads="1"/>
          </p:cNvSpPr>
          <p:nvPr/>
        </p:nvSpPr>
        <p:spPr bwMode="auto">
          <a:xfrm>
            <a:off x="8305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3" name="Oval 15"/>
          <p:cNvSpPr>
            <a:spLocks noChangeArrowheads="1"/>
          </p:cNvSpPr>
          <p:nvPr/>
        </p:nvSpPr>
        <p:spPr bwMode="auto">
          <a:xfrm>
            <a:off x="73914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4" name="Line 16"/>
          <p:cNvSpPr>
            <a:spLocks noChangeShapeType="1"/>
          </p:cNvSpPr>
          <p:nvPr/>
        </p:nvSpPr>
        <p:spPr bwMode="auto">
          <a:xfrm flipV="1">
            <a:off x="74676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5" name="Line 17"/>
          <p:cNvSpPr>
            <a:spLocks noChangeShapeType="1"/>
          </p:cNvSpPr>
          <p:nvPr/>
        </p:nvSpPr>
        <p:spPr bwMode="auto">
          <a:xfrm>
            <a:off x="7924800" y="2895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6" name="Line 18"/>
          <p:cNvSpPr>
            <a:spLocks noChangeShapeType="1"/>
          </p:cNvSpPr>
          <p:nvPr/>
        </p:nvSpPr>
        <p:spPr bwMode="auto">
          <a:xfrm>
            <a:off x="74676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>
            <a:off x="7924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09" name="Line 21"/>
          <p:cNvSpPr>
            <a:spLocks noChangeShapeType="1"/>
          </p:cNvSpPr>
          <p:nvPr/>
        </p:nvSpPr>
        <p:spPr bwMode="auto">
          <a:xfrm flipH="1">
            <a:off x="74676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10" name="Line 22"/>
          <p:cNvSpPr>
            <a:spLocks noChangeShapeType="1"/>
          </p:cNvSpPr>
          <p:nvPr/>
        </p:nvSpPr>
        <p:spPr bwMode="auto">
          <a:xfrm>
            <a:off x="79248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517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(2,2,1)?</a:t>
            </a:r>
          </a:p>
        </p:txBody>
      </p:sp>
      <p:sp>
        <p:nvSpPr>
          <p:cNvPr id="549919" name="Oval 31"/>
          <p:cNvSpPr>
            <a:spLocks noChangeArrowheads="1"/>
          </p:cNvSpPr>
          <p:nvPr/>
        </p:nvSpPr>
        <p:spPr bwMode="auto">
          <a:xfrm>
            <a:off x="7848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0" name="Oval 32"/>
          <p:cNvSpPr>
            <a:spLocks noChangeArrowheads="1"/>
          </p:cNvSpPr>
          <p:nvPr/>
        </p:nvSpPr>
        <p:spPr bwMode="auto">
          <a:xfrm>
            <a:off x="8305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1" name="Oval 33"/>
          <p:cNvSpPr>
            <a:spLocks noChangeArrowheads="1"/>
          </p:cNvSpPr>
          <p:nvPr/>
        </p:nvSpPr>
        <p:spPr bwMode="auto">
          <a:xfrm>
            <a:off x="73914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922" name="Line 34"/>
          <p:cNvSpPr>
            <a:spLocks noChangeShapeType="1"/>
          </p:cNvSpPr>
          <p:nvPr/>
        </p:nvSpPr>
        <p:spPr bwMode="auto">
          <a:xfrm flipV="1">
            <a:off x="74676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3" name="Line 35"/>
          <p:cNvSpPr>
            <a:spLocks noChangeShapeType="1"/>
          </p:cNvSpPr>
          <p:nvPr/>
        </p:nvSpPr>
        <p:spPr bwMode="auto">
          <a:xfrm>
            <a:off x="7924800" y="4419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5" name="Line 37"/>
          <p:cNvSpPr>
            <a:spLocks noChangeShapeType="1"/>
          </p:cNvSpPr>
          <p:nvPr/>
        </p:nvSpPr>
        <p:spPr bwMode="auto">
          <a:xfrm>
            <a:off x="74676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26" name="AutoShape 38"/>
          <p:cNvSpPr>
            <a:spLocks noChangeArrowheads="1"/>
          </p:cNvSpPr>
          <p:nvPr/>
        </p:nvSpPr>
        <p:spPr bwMode="auto">
          <a:xfrm>
            <a:off x="7010400" y="5867400"/>
            <a:ext cx="1905000" cy="457200"/>
          </a:xfrm>
          <a:prstGeom prst="wedgeRoundRectCallout">
            <a:avLst>
              <a:gd name="adj1" fmla="val -4250"/>
              <a:gd name="adj2" fmla="val -12534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Where to go?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7756525" y="4003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8442325" y="4765675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7146925" y="47656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6553200" y="3895725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16419" name="Text Box 43"/>
          <p:cNvSpPr txBox="1">
            <a:spLocks noChangeArrowheads="1"/>
          </p:cNvSpPr>
          <p:nvPr/>
        </p:nvSpPr>
        <p:spPr bwMode="auto">
          <a:xfrm>
            <a:off x="587375" y="5105400"/>
            <a:ext cx="558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Is there a graph with degree sequence (2,2,2,2,1)?</a:t>
            </a: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765175" y="60198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NO.</a:t>
            </a: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1828800" y="6019800"/>
            <a:ext cx="40957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What’s wrong with these sequences?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4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  <p:bldP spid="549893" grpId="0" animBg="1"/>
      <p:bldP spid="549894" grpId="0" animBg="1"/>
      <p:bldP spid="549895" grpId="0" animBg="1"/>
      <p:bldP spid="549896" grpId="0" animBg="1"/>
      <p:bldP spid="549897" grpId="0" animBg="1"/>
      <p:bldP spid="549898" grpId="0" animBg="1"/>
      <p:bldP spid="549900" grpId="0"/>
      <p:bldP spid="549901" grpId="0" animBg="1"/>
      <p:bldP spid="549902" grpId="0" animBg="1"/>
      <p:bldP spid="549903" grpId="0" animBg="1"/>
      <p:bldP spid="549904" grpId="0" animBg="1"/>
      <p:bldP spid="549905" grpId="0" animBg="1"/>
      <p:bldP spid="549906" grpId="0" animBg="1"/>
      <p:bldP spid="549907" grpId="0" animBg="1"/>
      <p:bldP spid="549908" grpId="0" animBg="1"/>
      <p:bldP spid="549909" grpId="0" animBg="1"/>
      <p:bldP spid="549910" grpId="0" animBg="1"/>
      <p:bldP spid="549919" grpId="0" animBg="1"/>
      <p:bldP spid="549920" grpId="0" animBg="1"/>
      <p:bldP spid="549921" grpId="0" animBg="1"/>
      <p:bldP spid="549922" grpId="0" animBg="1"/>
      <p:bldP spid="549923" grpId="0" animBg="1"/>
      <p:bldP spid="549925" grpId="0" animBg="1"/>
      <p:bldP spid="549926" grpId="0" animBg="1"/>
      <p:bldP spid="549927" grpId="0"/>
      <p:bldP spid="549928" grpId="0"/>
      <p:bldP spid="549929" grpId="0"/>
      <p:bldP spid="549930" grpId="0"/>
      <p:bldP spid="549932" grpId="0"/>
      <p:bldP spid="5499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1752600" y="1450975"/>
            <a:ext cx="5562600" cy="377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For any graph, sum of degrees = twice # edges</a:t>
            </a: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222375" y="5468938"/>
            <a:ext cx="48736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Examples.     2+2+1 = odd, so impossible.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                    2+2+2+2+1 = odd, so impossible.</a:t>
            </a:r>
          </a:p>
        </p:txBody>
      </p:sp>
      <p:graphicFrame>
        <p:nvGraphicFramePr>
          <p:cNvPr id="499721" name="Object 9"/>
          <p:cNvGraphicFramePr>
            <a:graphicFrameLocks noChangeAspect="1"/>
          </p:cNvGraphicFramePr>
          <p:nvPr/>
        </p:nvGraphicFramePr>
        <p:xfrm>
          <a:off x="2667000" y="25146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4" imgH="406224" progId="Equation.DSMT4">
                  <p:embed/>
                </p:oleObj>
              </mc:Choice>
              <mc:Fallback>
                <p:oleObj name="Equation" r:id="rId2" imgW="1396394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Text Box 10"/>
          <p:cNvSpPr txBox="1">
            <a:spLocks noChangeArrowheads="1"/>
          </p:cNvSpPr>
          <p:nvPr/>
        </p:nvSpPr>
        <p:spPr bwMode="auto">
          <a:xfrm>
            <a:off x="1219200" y="25558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Lemma.</a:t>
            </a:r>
          </a:p>
        </p:txBody>
      </p:sp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219200" y="4156075"/>
            <a:ext cx="120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Corollary.</a:t>
            </a:r>
          </a:p>
        </p:txBody>
      </p:sp>
      <p:sp>
        <p:nvSpPr>
          <p:cNvPr id="499724" name="Text Box 12"/>
          <p:cNvSpPr txBox="1">
            <a:spLocks noChangeArrowheads="1"/>
          </p:cNvSpPr>
          <p:nvPr/>
        </p:nvSpPr>
        <p:spPr bwMode="auto">
          <a:xfrm>
            <a:off x="2667000" y="4156075"/>
            <a:ext cx="4748213" cy="78898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/>
              <a:t>Sum of degree is an even number.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en-US"/>
              <a:t>Number of odd degree vertices is even.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  <p:bldP spid="499722" grpId="0"/>
      <p:bldP spid="499723" grpId="0"/>
      <p:bldP spid="4997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Handshaking Lemma</a:t>
            </a: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667000" y="1447800"/>
          <a:ext cx="3733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4" imgH="406224" progId="Equation.DSMT4">
                  <p:embed/>
                </p:oleObj>
              </mc:Choice>
              <mc:Fallback>
                <p:oleObj name="Equation" r:id="rId2" imgW="1396394" imgH="4062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3733800" cy="1085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219200" y="1489075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Lemma.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230313" y="3048000"/>
            <a:ext cx="827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Proof.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2536825" y="3048000"/>
            <a:ext cx="538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Each edge contributes 2 to the sum on the right.</a:t>
            </a:r>
          </a:p>
        </p:txBody>
      </p:sp>
      <p:sp>
        <p:nvSpPr>
          <p:cNvPr id="552971" name="Text Box 11"/>
          <p:cNvSpPr txBox="1">
            <a:spLocks noChangeArrowheads="1"/>
          </p:cNvSpPr>
          <p:nvPr/>
        </p:nvSpPr>
        <p:spPr bwMode="auto">
          <a:xfrm>
            <a:off x="8001000" y="30480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Q.E.D.</a:t>
            </a:r>
          </a:p>
        </p:txBody>
      </p:sp>
      <p:sp>
        <p:nvSpPr>
          <p:cNvPr id="552972" name="Text Box 12"/>
          <p:cNvSpPr txBox="1">
            <a:spLocks noChangeArrowheads="1"/>
          </p:cNvSpPr>
          <p:nvPr/>
        </p:nvSpPr>
        <p:spPr bwMode="auto">
          <a:xfrm>
            <a:off x="838200" y="4038600"/>
            <a:ext cx="7145338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Question.</a:t>
            </a:r>
            <a:r>
              <a:rPr lang="en-US" altLang="en-US"/>
              <a:t>  Given a degree sequence, if the sum of degree is even,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is it true that there is a graph with such a degree sequence?</a:t>
            </a:r>
          </a:p>
        </p:txBody>
      </p:sp>
      <p:sp>
        <p:nvSpPr>
          <p:cNvPr id="552973" name="Text Box 13"/>
          <p:cNvSpPr txBox="1">
            <a:spLocks noChangeArrowheads="1"/>
          </p:cNvSpPr>
          <p:nvPr/>
        </p:nvSpPr>
        <p:spPr bwMode="auto">
          <a:xfrm>
            <a:off x="1143000" y="5257800"/>
            <a:ext cx="687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For simple graphs,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>
                <a:solidFill>
                  <a:srgbClr val="A50021"/>
                </a:solidFill>
              </a:rPr>
              <a:t>NO</a:t>
            </a:r>
            <a:r>
              <a:rPr lang="en-US" altLang="en-US"/>
              <a:t>, consider the degree sequence (3,3,3,1).</a:t>
            </a:r>
          </a:p>
        </p:txBody>
      </p:sp>
      <p:sp>
        <p:nvSpPr>
          <p:cNvPr id="552974" name="Text Box 14"/>
          <p:cNvSpPr txBox="1">
            <a:spLocks noChangeArrowheads="1"/>
          </p:cNvSpPr>
          <p:nvPr/>
        </p:nvSpPr>
        <p:spPr bwMode="auto">
          <a:xfrm>
            <a:off x="1358900" y="5943600"/>
            <a:ext cx="6413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multigraphs (with self loops), </a:t>
            </a:r>
            <a:r>
              <a:rPr lang="en-US" altLang="zh-TW">
                <a:solidFill>
                  <a:srgbClr val="008000"/>
                </a:solidFill>
              </a:rPr>
              <a:t>YES!  (easy by induction)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9" grpId="0"/>
      <p:bldP spid="552970" grpId="0"/>
      <p:bldP spid="552971" grpId="0"/>
      <p:bldP spid="552972" grpId="0" animBg="1"/>
      <p:bldP spid="552973" grpId="0"/>
      <p:bldP spid="5529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183581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427413" y="457200"/>
            <a:ext cx="228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Same Graphs?</a:t>
            </a:r>
          </a:p>
        </p:txBody>
      </p:sp>
      <p:grpSp>
        <p:nvGrpSpPr>
          <p:cNvPr id="19459" name="Group 91"/>
          <p:cNvGrpSpPr>
            <a:grpSpLocks/>
          </p:cNvGrpSpPr>
          <p:nvPr/>
        </p:nvGrpSpPr>
        <p:grpSpPr bwMode="auto">
          <a:xfrm>
            <a:off x="1676400" y="1674813"/>
            <a:ext cx="2270125" cy="2211387"/>
            <a:chOff x="244" y="1419"/>
            <a:chExt cx="2291" cy="2479"/>
          </a:xfrm>
        </p:grpSpPr>
        <p:sp>
          <p:nvSpPr>
            <p:cNvPr id="19527" name="Oval 92"/>
            <p:cNvSpPr>
              <a:spLocks noChangeArrowheads="1"/>
            </p:cNvSpPr>
            <p:nvPr/>
          </p:nvSpPr>
          <p:spPr bwMode="auto">
            <a:xfrm>
              <a:off x="71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8" name="Oval 93"/>
            <p:cNvSpPr>
              <a:spLocks noChangeArrowheads="1"/>
            </p:cNvSpPr>
            <p:nvPr/>
          </p:nvSpPr>
          <p:spPr bwMode="auto">
            <a:xfrm>
              <a:off x="141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9" name="Oval 94"/>
            <p:cNvSpPr>
              <a:spLocks noChangeArrowheads="1"/>
            </p:cNvSpPr>
            <p:nvPr/>
          </p:nvSpPr>
          <p:spPr bwMode="auto">
            <a:xfrm>
              <a:off x="57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0" name="Oval 95"/>
            <p:cNvSpPr>
              <a:spLocks noChangeArrowheads="1"/>
            </p:cNvSpPr>
            <p:nvPr/>
          </p:nvSpPr>
          <p:spPr bwMode="auto">
            <a:xfrm>
              <a:off x="207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1" name="Oval 96"/>
            <p:cNvSpPr>
              <a:spLocks noChangeArrowheads="1"/>
            </p:cNvSpPr>
            <p:nvPr/>
          </p:nvSpPr>
          <p:spPr bwMode="auto">
            <a:xfrm>
              <a:off x="2004" y="168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2" name="Oval 97"/>
            <p:cNvSpPr>
              <a:spLocks noChangeArrowheads="1"/>
            </p:cNvSpPr>
            <p:nvPr/>
          </p:nvSpPr>
          <p:spPr bwMode="auto">
            <a:xfrm>
              <a:off x="136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33" name="AutoShape 98"/>
            <p:cNvCxnSpPr>
              <a:cxnSpLocks noChangeShapeType="1"/>
              <a:stCxn id="19529" idx="6"/>
              <a:endCxn id="19531" idx="3"/>
            </p:cNvCxnSpPr>
            <p:nvPr/>
          </p:nvCxnSpPr>
          <p:spPr bwMode="auto">
            <a:xfrm flipV="1">
              <a:off x="716" y="1803"/>
              <a:ext cx="1309" cy="10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4" name="AutoShape 99"/>
            <p:cNvCxnSpPr>
              <a:cxnSpLocks noChangeShapeType="1"/>
              <a:stCxn id="19529" idx="6"/>
              <a:endCxn id="19530" idx="2"/>
            </p:cNvCxnSpPr>
            <p:nvPr/>
          </p:nvCxnSpPr>
          <p:spPr bwMode="auto">
            <a:xfrm>
              <a:off x="71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5" name="AutoShape 100"/>
            <p:cNvCxnSpPr>
              <a:cxnSpLocks noChangeShapeType="1"/>
              <a:stCxn id="19527" idx="5"/>
              <a:endCxn id="19528" idx="2"/>
            </p:cNvCxnSpPr>
            <p:nvPr/>
          </p:nvCxnSpPr>
          <p:spPr bwMode="auto">
            <a:xfrm flipV="1">
              <a:off x="83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6" name="AutoShape 101"/>
            <p:cNvCxnSpPr>
              <a:cxnSpLocks noChangeShapeType="1"/>
              <a:stCxn id="19527" idx="4"/>
              <a:endCxn id="19532" idx="0"/>
            </p:cNvCxnSpPr>
            <p:nvPr/>
          </p:nvCxnSpPr>
          <p:spPr bwMode="auto">
            <a:xfrm>
              <a:off x="78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7" name="AutoShape 102"/>
            <p:cNvCxnSpPr>
              <a:cxnSpLocks noChangeShapeType="1"/>
              <a:stCxn id="19532" idx="0"/>
              <a:endCxn id="19528" idx="4"/>
            </p:cNvCxnSpPr>
            <p:nvPr/>
          </p:nvCxnSpPr>
          <p:spPr bwMode="auto">
            <a:xfrm flipV="1">
              <a:off x="143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8" name="AutoShape 103"/>
            <p:cNvCxnSpPr>
              <a:cxnSpLocks noChangeShapeType="1"/>
              <a:stCxn id="19532" idx="0"/>
              <a:endCxn id="19531" idx="3"/>
            </p:cNvCxnSpPr>
            <p:nvPr/>
          </p:nvCxnSpPr>
          <p:spPr bwMode="auto">
            <a:xfrm flipV="1">
              <a:off x="1436" y="1803"/>
              <a:ext cx="589" cy="1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9" name="AutoShape 104"/>
            <p:cNvCxnSpPr>
              <a:cxnSpLocks noChangeShapeType="1"/>
              <a:stCxn id="19532" idx="7"/>
              <a:endCxn id="19530" idx="2"/>
            </p:cNvCxnSpPr>
            <p:nvPr/>
          </p:nvCxnSpPr>
          <p:spPr bwMode="auto">
            <a:xfrm flipV="1">
              <a:off x="148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40" name="Text Box 105"/>
            <p:cNvSpPr txBox="1">
              <a:spLocks noChangeArrowheads="1"/>
            </p:cNvSpPr>
            <p:nvPr/>
          </p:nvSpPr>
          <p:spPr bwMode="auto">
            <a:xfrm>
              <a:off x="292" y="1522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41" name="Text Box 106"/>
            <p:cNvSpPr txBox="1">
              <a:spLocks noChangeArrowheads="1"/>
            </p:cNvSpPr>
            <p:nvPr/>
          </p:nvSpPr>
          <p:spPr bwMode="auto">
            <a:xfrm>
              <a:off x="2053" y="2522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42" name="Text Box 107"/>
            <p:cNvSpPr txBox="1">
              <a:spLocks noChangeArrowheads="1"/>
            </p:cNvSpPr>
            <p:nvPr/>
          </p:nvSpPr>
          <p:spPr bwMode="auto">
            <a:xfrm>
              <a:off x="1300" y="3487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43" name="Text Box 108"/>
            <p:cNvSpPr txBox="1">
              <a:spLocks noChangeArrowheads="1"/>
            </p:cNvSpPr>
            <p:nvPr/>
          </p:nvSpPr>
          <p:spPr bwMode="auto">
            <a:xfrm>
              <a:off x="1964" y="1458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44" name="Text Box 109"/>
            <p:cNvSpPr txBox="1">
              <a:spLocks noChangeArrowheads="1"/>
            </p:cNvSpPr>
            <p:nvPr/>
          </p:nvSpPr>
          <p:spPr bwMode="auto">
            <a:xfrm>
              <a:off x="244" y="2563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45" name="Text Box 110"/>
            <p:cNvSpPr txBox="1">
              <a:spLocks noChangeArrowheads="1"/>
            </p:cNvSpPr>
            <p:nvPr/>
          </p:nvSpPr>
          <p:spPr bwMode="auto">
            <a:xfrm>
              <a:off x="1284" y="1419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46" name="AutoShape 111"/>
            <p:cNvCxnSpPr>
              <a:cxnSpLocks noChangeShapeType="1"/>
              <a:stCxn id="19529" idx="6"/>
              <a:endCxn id="19532" idx="7"/>
            </p:cNvCxnSpPr>
            <p:nvPr/>
          </p:nvCxnSpPr>
          <p:spPr bwMode="auto">
            <a:xfrm>
              <a:off x="71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8976" name="Group 112"/>
          <p:cNvGrpSpPr>
            <a:grpSpLocks/>
          </p:cNvGrpSpPr>
          <p:nvPr/>
        </p:nvGrpSpPr>
        <p:grpSpPr bwMode="auto">
          <a:xfrm>
            <a:off x="5241925" y="1447800"/>
            <a:ext cx="1857375" cy="2479675"/>
            <a:chOff x="3428" y="1275"/>
            <a:chExt cx="1875" cy="2779"/>
          </a:xfrm>
        </p:grpSpPr>
        <p:sp>
          <p:nvSpPr>
            <p:cNvPr id="19507" name="Oval 113"/>
            <p:cNvSpPr>
              <a:spLocks noChangeArrowheads="1"/>
            </p:cNvSpPr>
            <p:nvPr/>
          </p:nvSpPr>
          <p:spPr bwMode="auto">
            <a:xfrm>
              <a:off x="3612" y="1520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8" name="Oval 114"/>
            <p:cNvSpPr>
              <a:spLocks noChangeArrowheads="1"/>
            </p:cNvSpPr>
            <p:nvPr/>
          </p:nvSpPr>
          <p:spPr bwMode="auto">
            <a:xfrm>
              <a:off x="4572" y="157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9" name="Oval 115"/>
            <p:cNvSpPr>
              <a:spLocks noChangeArrowheads="1"/>
            </p:cNvSpPr>
            <p:nvPr/>
          </p:nvSpPr>
          <p:spPr bwMode="auto">
            <a:xfrm>
              <a:off x="4212" y="342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Oval 116"/>
            <p:cNvSpPr>
              <a:spLocks noChangeArrowheads="1"/>
            </p:cNvSpPr>
            <p:nvPr/>
          </p:nvSpPr>
          <p:spPr bwMode="auto">
            <a:xfrm>
              <a:off x="3516" y="343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1" name="Oval 117"/>
            <p:cNvSpPr>
              <a:spLocks noChangeArrowheads="1"/>
            </p:cNvSpPr>
            <p:nvPr/>
          </p:nvSpPr>
          <p:spPr bwMode="auto">
            <a:xfrm>
              <a:off x="4780" y="3408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2" name="Oval 118"/>
            <p:cNvSpPr>
              <a:spLocks noChangeArrowheads="1"/>
            </p:cNvSpPr>
            <p:nvPr/>
          </p:nvSpPr>
          <p:spPr bwMode="auto">
            <a:xfrm>
              <a:off x="4084" y="218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13" name="AutoShape 119"/>
            <p:cNvCxnSpPr>
              <a:cxnSpLocks noChangeShapeType="1"/>
              <a:stCxn id="19509" idx="6"/>
              <a:endCxn id="19511" idx="2"/>
            </p:cNvCxnSpPr>
            <p:nvPr/>
          </p:nvCxnSpPr>
          <p:spPr bwMode="auto">
            <a:xfrm flipV="1">
              <a:off x="4356" y="3480"/>
              <a:ext cx="424" cy="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4" name="AutoShape 120"/>
            <p:cNvCxnSpPr>
              <a:cxnSpLocks noChangeShapeType="1"/>
              <a:stCxn id="19507" idx="5"/>
              <a:endCxn id="19508" idx="2"/>
            </p:cNvCxnSpPr>
            <p:nvPr/>
          </p:nvCxnSpPr>
          <p:spPr bwMode="auto">
            <a:xfrm>
              <a:off x="3735" y="1643"/>
              <a:ext cx="83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5" name="AutoShape 121"/>
            <p:cNvCxnSpPr>
              <a:cxnSpLocks noChangeShapeType="1"/>
              <a:stCxn id="19507" idx="4"/>
              <a:endCxn id="19512" idx="0"/>
            </p:cNvCxnSpPr>
            <p:nvPr/>
          </p:nvCxnSpPr>
          <p:spPr bwMode="auto">
            <a:xfrm>
              <a:off x="3684" y="1664"/>
              <a:ext cx="472" cy="5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6" name="AutoShape 122"/>
            <p:cNvCxnSpPr>
              <a:cxnSpLocks noChangeShapeType="1"/>
              <a:stCxn id="19512" idx="0"/>
              <a:endCxn id="19508" idx="4"/>
            </p:cNvCxnSpPr>
            <p:nvPr/>
          </p:nvCxnSpPr>
          <p:spPr bwMode="auto">
            <a:xfrm flipV="1">
              <a:off x="4156" y="1716"/>
              <a:ext cx="488" cy="46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123"/>
            <p:cNvCxnSpPr>
              <a:cxnSpLocks noChangeShapeType="1"/>
              <a:stCxn id="19512" idx="4"/>
              <a:endCxn id="19511" idx="1"/>
            </p:cNvCxnSpPr>
            <p:nvPr/>
          </p:nvCxnSpPr>
          <p:spPr bwMode="auto">
            <a:xfrm>
              <a:off x="4156" y="2324"/>
              <a:ext cx="645" cy="1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124"/>
            <p:cNvCxnSpPr>
              <a:cxnSpLocks noChangeShapeType="1"/>
              <a:stCxn id="19512" idx="4"/>
              <a:endCxn id="19510" idx="2"/>
            </p:cNvCxnSpPr>
            <p:nvPr/>
          </p:nvCxnSpPr>
          <p:spPr bwMode="auto">
            <a:xfrm flipH="1">
              <a:off x="3516" y="2324"/>
              <a:ext cx="640" cy="11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19" name="Text Box 125"/>
            <p:cNvSpPr txBox="1">
              <a:spLocks noChangeArrowheads="1"/>
            </p:cNvSpPr>
            <p:nvPr/>
          </p:nvSpPr>
          <p:spPr bwMode="auto">
            <a:xfrm>
              <a:off x="3428" y="1307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20" name="Text Box 126"/>
            <p:cNvSpPr txBox="1">
              <a:spLocks noChangeArrowheads="1"/>
            </p:cNvSpPr>
            <p:nvPr/>
          </p:nvSpPr>
          <p:spPr bwMode="auto">
            <a:xfrm>
              <a:off x="3492" y="3643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21" name="Text Box 127"/>
            <p:cNvSpPr txBox="1">
              <a:spLocks noChangeArrowheads="1"/>
            </p:cNvSpPr>
            <p:nvPr/>
          </p:nvSpPr>
          <p:spPr bwMode="auto">
            <a:xfrm>
              <a:off x="4268" y="2150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22" name="Text Box 128"/>
            <p:cNvSpPr txBox="1">
              <a:spLocks noChangeArrowheads="1"/>
            </p:cNvSpPr>
            <p:nvPr/>
          </p:nvSpPr>
          <p:spPr bwMode="auto">
            <a:xfrm>
              <a:off x="4732" y="3586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23" name="Text Box 129"/>
            <p:cNvSpPr txBox="1">
              <a:spLocks noChangeArrowheads="1"/>
            </p:cNvSpPr>
            <p:nvPr/>
          </p:nvSpPr>
          <p:spPr bwMode="auto">
            <a:xfrm>
              <a:off x="4059" y="3620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24" name="Text Box 130"/>
            <p:cNvSpPr txBox="1">
              <a:spLocks noChangeArrowheads="1"/>
            </p:cNvSpPr>
            <p:nvPr/>
          </p:nvSpPr>
          <p:spPr bwMode="auto">
            <a:xfrm>
              <a:off x="4492" y="1275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25" name="AutoShape 131"/>
            <p:cNvCxnSpPr>
              <a:cxnSpLocks noChangeShapeType="1"/>
              <a:stCxn id="19509" idx="3"/>
              <a:endCxn id="19512" idx="4"/>
            </p:cNvCxnSpPr>
            <p:nvPr/>
          </p:nvCxnSpPr>
          <p:spPr bwMode="auto">
            <a:xfrm flipH="1" flipV="1">
              <a:off x="4156" y="2324"/>
              <a:ext cx="77" cy="12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26" name="AutoShape 132"/>
            <p:cNvCxnSpPr>
              <a:cxnSpLocks noChangeShapeType="1"/>
              <a:stCxn id="19510" idx="6"/>
              <a:endCxn id="19509" idx="2"/>
            </p:cNvCxnSpPr>
            <p:nvPr/>
          </p:nvCxnSpPr>
          <p:spPr bwMode="auto">
            <a:xfrm flipV="1">
              <a:off x="3660" y="3496"/>
              <a:ext cx="55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8998" name="Text Box 134"/>
          <p:cNvSpPr txBox="1">
            <a:spLocks noChangeArrowheads="1"/>
          </p:cNvSpPr>
          <p:nvPr/>
        </p:nvSpPr>
        <p:spPr bwMode="auto">
          <a:xfrm>
            <a:off x="882650" y="12192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drawings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549087" name="Group 223"/>
          <p:cNvGrpSpPr>
            <a:grpSpLocks/>
          </p:cNvGrpSpPr>
          <p:nvPr/>
        </p:nvGrpSpPr>
        <p:grpSpPr bwMode="auto">
          <a:xfrm>
            <a:off x="1676400" y="4344988"/>
            <a:ext cx="2049463" cy="2325687"/>
            <a:chOff x="204" y="1419"/>
            <a:chExt cx="2376" cy="2457"/>
          </a:xfrm>
        </p:grpSpPr>
        <p:sp>
          <p:nvSpPr>
            <p:cNvPr id="19487" name="Oval 22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8" name="Oval 22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9" name="Oval 22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Oval 22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1" name="Oval 22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Oval 22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93" name="AutoShape 230"/>
            <p:cNvCxnSpPr>
              <a:cxnSpLocks noChangeShapeType="1"/>
              <a:stCxn id="19489" idx="6"/>
              <a:endCxn id="19491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4" name="AutoShape 231"/>
            <p:cNvCxnSpPr>
              <a:cxnSpLocks noChangeShapeType="1"/>
              <a:stCxn id="19489" idx="6"/>
              <a:endCxn id="19490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5" name="AutoShape 232"/>
            <p:cNvCxnSpPr>
              <a:cxnSpLocks noChangeShapeType="1"/>
              <a:stCxn id="19487" idx="5"/>
              <a:endCxn id="19488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6" name="AutoShape 233"/>
            <p:cNvCxnSpPr>
              <a:cxnSpLocks noChangeShapeType="1"/>
              <a:stCxn id="19487" idx="4"/>
              <a:endCxn id="19492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7" name="AutoShape 234"/>
            <p:cNvCxnSpPr>
              <a:cxnSpLocks noChangeShapeType="1"/>
              <a:stCxn id="19492" idx="0"/>
              <a:endCxn id="19488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35"/>
            <p:cNvCxnSpPr>
              <a:cxnSpLocks noChangeShapeType="1"/>
              <a:stCxn id="19492" idx="0"/>
              <a:endCxn id="19491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9" name="AutoShape 236"/>
            <p:cNvCxnSpPr>
              <a:cxnSpLocks noChangeShapeType="1"/>
              <a:stCxn id="19492" idx="7"/>
              <a:endCxn id="19490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00" name="Text Box 237"/>
            <p:cNvSpPr txBox="1">
              <a:spLocks noChangeArrowheads="1"/>
            </p:cNvSpPr>
            <p:nvPr/>
          </p:nvSpPr>
          <p:spPr bwMode="auto">
            <a:xfrm>
              <a:off x="252" y="1521"/>
              <a:ext cx="65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01" name="Text Box 238"/>
            <p:cNvSpPr txBox="1">
              <a:spLocks noChangeArrowheads="1"/>
            </p:cNvSpPr>
            <p:nvPr/>
          </p:nvSpPr>
          <p:spPr bwMode="auto">
            <a:xfrm>
              <a:off x="2011" y="2521"/>
              <a:ext cx="50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02" name="Text Box 239"/>
            <p:cNvSpPr txBox="1">
              <a:spLocks noChangeArrowheads="1"/>
            </p:cNvSpPr>
            <p:nvPr/>
          </p:nvSpPr>
          <p:spPr bwMode="auto">
            <a:xfrm>
              <a:off x="1260" y="3488"/>
              <a:ext cx="50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03" name="Text Box 240"/>
            <p:cNvSpPr txBox="1">
              <a:spLocks noChangeArrowheads="1"/>
            </p:cNvSpPr>
            <p:nvPr/>
          </p:nvSpPr>
          <p:spPr bwMode="auto">
            <a:xfrm>
              <a:off x="1925" y="1461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04" name="Text Box 241"/>
            <p:cNvSpPr txBox="1">
              <a:spLocks noChangeArrowheads="1"/>
            </p:cNvSpPr>
            <p:nvPr/>
          </p:nvSpPr>
          <p:spPr bwMode="auto">
            <a:xfrm>
              <a:off x="204" y="2563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05" name="Text Box 242"/>
            <p:cNvSpPr txBox="1">
              <a:spLocks noChangeArrowheads="1"/>
            </p:cNvSpPr>
            <p:nvPr/>
          </p:nvSpPr>
          <p:spPr bwMode="auto">
            <a:xfrm>
              <a:off x="1244" y="1419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06" name="AutoShape 243"/>
            <p:cNvCxnSpPr>
              <a:cxnSpLocks noChangeShapeType="1"/>
              <a:stCxn id="19489" idx="6"/>
              <a:endCxn id="19492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9108" name="Group 244"/>
          <p:cNvGrpSpPr>
            <a:grpSpLocks/>
          </p:cNvGrpSpPr>
          <p:nvPr/>
        </p:nvGrpSpPr>
        <p:grpSpPr bwMode="auto">
          <a:xfrm>
            <a:off x="5334000" y="4357688"/>
            <a:ext cx="2424113" cy="2347912"/>
            <a:chOff x="3076" y="1427"/>
            <a:chExt cx="2810" cy="2481"/>
          </a:xfrm>
        </p:grpSpPr>
        <p:sp>
          <p:nvSpPr>
            <p:cNvPr id="19467" name="Oval 24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Oval 24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Oval 24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Oval 24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Oval 24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2" name="Oval 25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73" name="AutoShape 251"/>
            <p:cNvCxnSpPr>
              <a:cxnSpLocks noChangeShapeType="1"/>
              <a:stCxn id="19469" idx="6"/>
              <a:endCxn id="19471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252"/>
            <p:cNvCxnSpPr>
              <a:cxnSpLocks noChangeShapeType="1"/>
              <a:stCxn id="19469" idx="6"/>
              <a:endCxn id="19470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253"/>
            <p:cNvCxnSpPr>
              <a:cxnSpLocks noChangeShapeType="1"/>
              <a:stCxn id="19467" idx="6"/>
              <a:endCxn id="19468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254"/>
            <p:cNvCxnSpPr>
              <a:cxnSpLocks noChangeShapeType="1"/>
              <a:stCxn id="19467" idx="4"/>
              <a:endCxn id="19472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255"/>
            <p:cNvCxnSpPr>
              <a:cxnSpLocks noChangeShapeType="1"/>
              <a:stCxn id="19472" idx="0"/>
              <a:endCxn id="19468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256"/>
            <p:cNvCxnSpPr>
              <a:cxnSpLocks noChangeShapeType="1"/>
              <a:stCxn id="19472" idx="0"/>
              <a:endCxn id="19471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257"/>
            <p:cNvCxnSpPr>
              <a:cxnSpLocks noChangeShapeType="1"/>
              <a:stCxn id="19472" idx="7"/>
              <a:endCxn id="19470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Text Box 258"/>
            <p:cNvSpPr txBox="1">
              <a:spLocks noChangeArrowheads="1"/>
            </p:cNvSpPr>
            <p:nvPr/>
          </p:nvSpPr>
          <p:spPr bwMode="auto">
            <a:xfrm>
              <a:off x="3076" y="1501"/>
              <a:ext cx="90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Albert</a:t>
              </a:r>
            </a:p>
          </p:txBody>
        </p:sp>
        <p:sp>
          <p:nvSpPr>
            <p:cNvPr id="19481" name="Text Box 259"/>
            <p:cNvSpPr txBox="1">
              <a:spLocks noChangeArrowheads="1"/>
            </p:cNvSpPr>
            <p:nvPr/>
          </p:nvSpPr>
          <p:spPr bwMode="auto">
            <a:xfrm>
              <a:off x="4701" y="2539"/>
              <a:ext cx="118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Christos</a:t>
              </a:r>
            </a:p>
          </p:txBody>
        </p:sp>
        <p:sp>
          <p:nvSpPr>
            <p:cNvPr id="19482" name="Text Box 260"/>
            <p:cNvSpPr txBox="1">
              <a:spLocks noChangeArrowheads="1"/>
            </p:cNvSpPr>
            <p:nvPr/>
          </p:nvSpPr>
          <p:spPr bwMode="auto">
            <a:xfrm>
              <a:off x="3998" y="3520"/>
              <a:ext cx="109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Jessica</a:t>
              </a:r>
            </a:p>
          </p:txBody>
        </p:sp>
        <p:sp>
          <p:nvSpPr>
            <p:cNvPr id="19483" name="Text Box 261"/>
            <p:cNvSpPr txBox="1">
              <a:spLocks noChangeArrowheads="1"/>
            </p:cNvSpPr>
            <p:nvPr/>
          </p:nvSpPr>
          <p:spPr bwMode="auto">
            <a:xfrm>
              <a:off x="4761" y="1469"/>
              <a:ext cx="99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Sharat</a:t>
              </a:r>
            </a:p>
          </p:txBody>
        </p:sp>
        <p:sp>
          <p:nvSpPr>
            <p:cNvPr id="19484" name="Text Box 262"/>
            <p:cNvSpPr txBox="1">
              <a:spLocks noChangeArrowheads="1"/>
            </p:cNvSpPr>
            <p:nvPr/>
          </p:nvSpPr>
          <p:spPr bwMode="auto">
            <a:xfrm>
              <a:off x="3188" y="2947"/>
              <a:ext cx="9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Sonya</a:t>
              </a:r>
            </a:p>
          </p:txBody>
        </p:sp>
        <p:sp>
          <p:nvSpPr>
            <p:cNvPr id="19485" name="Text Box 263"/>
            <p:cNvSpPr txBox="1">
              <a:spLocks noChangeArrowheads="1"/>
            </p:cNvSpPr>
            <p:nvPr/>
          </p:nvSpPr>
          <p:spPr bwMode="auto">
            <a:xfrm>
              <a:off x="4084" y="1427"/>
              <a:ext cx="876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Grant</a:t>
              </a:r>
            </a:p>
          </p:txBody>
        </p:sp>
        <p:cxnSp>
          <p:nvCxnSpPr>
            <p:cNvPr id="19486" name="AutoShape 264"/>
            <p:cNvCxnSpPr>
              <a:cxnSpLocks noChangeShapeType="1"/>
              <a:stCxn id="19469" idx="6"/>
              <a:endCxn id="19472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9129" name="AutoShape 265"/>
          <p:cNvSpPr>
            <a:spLocks noChangeArrowheads="1"/>
          </p:cNvSpPr>
          <p:nvPr/>
        </p:nvSpPr>
        <p:spPr bwMode="auto">
          <a:xfrm>
            <a:off x="4267200" y="5572125"/>
            <a:ext cx="658813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130" name="Text Box 266"/>
          <p:cNvSpPr txBox="1">
            <a:spLocks noChangeArrowheads="1"/>
          </p:cNvSpPr>
          <p:nvPr/>
        </p:nvSpPr>
        <p:spPr bwMode="auto">
          <a:xfrm>
            <a:off x="898525" y="3962400"/>
            <a:ext cx="336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labels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9131" name="AutoShape 267"/>
          <p:cNvSpPr>
            <a:spLocks noChangeArrowheads="1"/>
          </p:cNvSpPr>
          <p:nvPr/>
        </p:nvSpPr>
        <p:spPr bwMode="auto">
          <a:xfrm>
            <a:off x="4217988" y="2514600"/>
            <a:ext cx="658812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98" grpId="0"/>
      <p:bldP spid="549129" grpId="0" animBg="1"/>
      <p:bldP spid="549130" grpId="0"/>
      <p:bldP spid="5491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6"/>
          <p:cNvSpPr txBox="1">
            <a:spLocks noChangeArrowheads="1"/>
          </p:cNvSpPr>
          <p:nvPr/>
        </p:nvSpPr>
        <p:spPr bwMode="auto">
          <a:xfrm>
            <a:off x="1609725" y="1447800"/>
            <a:ext cx="6010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All that matters is the </a:t>
            </a:r>
            <a:r>
              <a:rPr kumimoji="0" lang="en-US" altLang="en-US" i="1"/>
              <a:t>connections.</a:t>
            </a:r>
          </a:p>
          <a:p>
            <a:pPr eaLnBrk="1" hangingPunct="1">
              <a:lnSpc>
                <a:spcPct val="200000"/>
              </a:lnSpc>
            </a:pPr>
            <a:r>
              <a:rPr kumimoji="0" lang="en-US" altLang="en-US"/>
              <a:t>Graphs with the same connections are </a:t>
            </a:r>
            <a:r>
              <a:rPr kumimoji="0" lang="en-US" altLang="en-US" i="1">
                <a:solidFill>
                  <a:srgbClr val="0033CC"/>
                </a:solidFill>
              </a:rPr>
              <a:t>isomorphic</a:t>
            </a:r>
            <a:r>
              <a:rPr kumimoji="0" lang="en-US" altLang="en-US" i="1"/>
              <a:t>.</a:t>
            </a:r>
          </a:p>
        </p:txBody>
      </p:sp>
      <p:sp>
        <p:nvSpPr>
          <p:cNvPr id="20483" name="Text Box 47"/>
          <p:cNvSpPr txBox="1">
            <a:spLocks noChangeArrowheads="1"/>
          </p:cNvSpPr>
          <p:nvPr/>
        </p:nvSpPr>
        <p:spPr bwMode="auto">
          <a:xfrm>
            <a:off x="3048000" y="4572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457200" y="2819400"/>
            <a:ext cx="82248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Informally, two graphs are isomorphic if they are the same after </a:t>
            </a:r>
            <a:r>
              <a:rPr lang="en-US" altLang="en-US" i="1">
                <a:solidFill>
                  <a:srgbClr val="CC0000"/>
                </a:solidFill>
              </a:rPr>
              <a:t>renaming</a:t>
            </a:r>
            <a:r>
              <a:rPr lang="en-US" altLang="en-US"/>
              <a:t>.</a:t>
            </a:r>
          </a:p>
        </p:txBody>
      </p:sp>
      <p:sp>
        <p:nvSpPr>
          <p:cNvPr id="547889" name="Rectangle 49"/>
          <p:cNvSpPr>
            <a:spLocks noChangeArrowheads="1"/>
          </p:cNvSpPr>
          <p:nvPr/>
        </p:nvSpPr>
        <p:spPr bwMode="auto">
          <a:xfrm>
            <a:off x="609600" y="3733800"/>
            <a:ext cx="7953375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to </a:t>
            </a: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2</a:t>
            </a:r>
            <a:r>
              <a:rPr lang="en-US" altLang="en-US" sz="1800" i="1" baseline="-25000">
                <a:latin typeface="Comic Sans MS" pitchFamily="66" charset="0"/>
              </a:rPr>
              <a:t>  </a:t>
            </a:r>
            <a:r>
              <a:rPr lang="en-US" altLang="en-US" sz="1800">
                <a:latin typeface="Comic Sans MS" pitchFamily="66" charset="0"/>
              </a:rPr>
              <a:t>means there is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an </a:t>
            </a:r>
            <a:r>
              <a:rPr lang="en-US" altLang="en-US" sz="1800" i="1">
                <a:latin typeface="Comic Sans MS" pitchFamily="66" charset="0"/>
              </a:rPr>
              <a:t>edge-preserving vertex matching.</a:t>
            </a:r>
          </a:p>
        </p:txBody>
      </p:sp>
      <p:sp>
        <p:nvSpPr>
          <p:cNvPr id="547890" name="AutoShape 50"/>
          <p:cNvSpPr>
            <a:spLocks noChangeArrowheads="1"/>
          </p:cNvSpPr>
          <p:nvPr/>
        </p:nvSpPr>
        <p:spPr bwMode="auto">
          <a:xfrm>
            <a:off x="3048000" y="4724400"/>
            <a:ext cx="2514600" cy="457200"/>
          </a:xfrm>
          <a:prstGeom prst="wedgeRoundRectCallout">
            <a:avLst>
              <a:gd name="adj1" fmla="val 46718"/>
              <a:gd name="adj2" fmla="val -181250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relation preserving</a:t>
            </a:r>
          </a:p>
        </p:txBody>
      </p:sp>
      <p:sp>
        <p:nvSpPr>
          <p:cNvPr id="547891" name="AutoShape 51"/>
          <p:cNvSpPr>
            <a:spLocks noChangeArrowheads="1"/>
          </p:cNvSpPr>
          <p:nvPr/>
        </p:nvSpPr>
        <p:spPr bwMode="auto">
          <a:xfrm>
            <a:off x="6248400" y="4724400"/>
            <a:ext cx="2286000" cy="457200"/>
          </a:xfrm>
          <a:prstGeom prst="wedgeRoundRectCallout">
            <a:avLst>
              <a:gd name="adj1" fmla="val -4931"/>
              <a:gd name="adj2" fmla="val -178472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renaming function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228600" y="5791200"/>
            <a:ext cx="87550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Graph isomorphism has applications like checking fingerprint, testing molecules…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88" grpId="0" animBg="1"/>
      <p:bldP spid="547889" grpId="0" animBg="1"/>
      <p:bldP spid="547890" grpId="0" animBg="1"/>
      <p:bldP spid="547891" grpId="0" animBg="1"/>
      <p:bldP spid="5478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8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1530" name="Oval 39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1" name="Oval 40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2" name="Oval 41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3" name="Oval 42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1534" name="AutoShape 43"/>
            <p:cNvCxnSpPr>
              <a:cxnSpLocks noChangeShapeType="1"/>
              <a:stCxn id="21530" idx="6"/>
              <a:endCxn id="21531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5" name="AutoShape 44"/>
            <p:cNvCxnSpPr>
              <a:cxnSpLocks noChangeShapeType="1"/>
              <a:stCxn id="21533" idx="0"/>
              <a:endCxn id="21531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AutoShape 45"/>
            <p:cNvCxnSpPr>
              <a:cxnSpLocks noChangeShapeType="1"/>
              <a:stCxn id="21532" idx="6"/>
              <a:endCxn id="21533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AutoShape 46"/>
            <p:cNvCxnSpPr>
              <a:cxnSpLocks noChangeShapeType="1"/>
              <a:stCxn id="21530" idx="4"/>
              <a:endCxn id="21532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47"/>
            <p:cNvCxnSpPr>
              <a:cxnSpLocks noChangeShapeType="1"/>
              <a:stCxn id="21530" idx="5"/>
              <a:endCxn id="21533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9" name="Text Box 48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1540" name="Text Box 49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1541" name="Text Box 50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1542" name="Text Box 51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1543" name="Text Box 52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1507" name="Group 53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1517" name="Oval 54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8" name="Oval 55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9" name="Oval 56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Oval 57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1521" name="AutoShape 58"/>
            <p:cNvCxnSpPr>
              <a:cxnSpLocks noChangeShapeType="1"/>
              <a:stCxn id="21519" idx="6"/>
              <a:endCxn id="21520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2" name="AutoShape 59"/>
            <p:cNvCxnSpPr>
              <a:cxnSpLocks noChangeShapeType="1"/>
              <a:stCxn id="21517" idx="4"/>
              <a:endCxn id="21519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3" name="AutoShape 60"/>
            <p:cNvCxnSpPr>
              <a:cxnSpLocks noChangeShapeType="1"/>
              <a:stCxn id="21517" idx="5"/>
              <a:endCxn id="21520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4" name="AutoShape 61"/>
            <p:cNvCxnSpPr>
              <a:cxnSpLocks noChangeShapeType="1"/>
              <a:stCxn id="21519" idx="7"/>
              <a:endCxn id="21518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5" name="AutoShape 62"/>
            <p:cNvCxnSpPr>
              <a:cxnSpLocks noChangeShapeType="1"/>
              <a:stCxn id="21518" idx="5"/>
              <a:endCxn id="21520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6" name="Text Box 63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1527" name="Text Box 64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1528" name="Text Box 65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1529" name="Text Box 66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546883" name="AutoShape 67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6884" name="AutoShape 68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6885" name="Group 69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1515" name="AutoShape 70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6" name="AutoShape 71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6888" name="Rectangle 72"/>
          <p:cNvSpPr>
            <a:spLocks noChangeArrowheads="1"/>
          </p:cNvSpPr>
          <p:nvPr/>
        </p:nvSpPr>
        <p:spPr bwMode="auto">
          <a:xfrm>
            <a:off x="1676400" y="5638800"/>
            <a:ext cx="19986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(Dog)  = Beef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(Cat)   = Tuna</a:t>
            </a:r>
          </a:p>
        </p:txBody>
      </p:sp>
      <p:sp>
        <p:nvSpPr>
          <p:cNvPr id="546889" name="Rectangle 73"/>
          <p:cNvSpPr>
            <a:spLocks noChangeArrowheads="1"/>
          </p:cNvSpPr>
          <p:nvPr/>
        </p:nvSpPr>
        <p:spPr bwMode="auto">
          <a:xfrm>
            <a:off x="5468938" y="5638800"/>
            <a:ext cx="19986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(Cow)  = Hay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33CC"/>
                </a:solidFill>
              </a:rPr>
              <a:t>f </a:t>
            </a:r>
            <a:r>
              <a:rPr kumimoji="0" lang="en-US" altLang="en-US">
                <a:solidFill>
                  <a:srgbClr val="000000"/>
                </a:solidFill>
              </a:rPr>
              <a:t>(Pig)   = Corn</a:t>
            </a:r>
          </a:p>
        </p:txBody>
      </p:sp>
      <p:sp>
        <p:nvSpPr>
          <p:cNvPr id="21513" name="Text Box 74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2557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8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9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60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561" name="AutoShape 7"/>
            <p:cNvCxnSpPr>
              <a:cxnSpLocks noChangeShapeType="1"/>
              <a:stCxn id="22557" idx="6"/>
              <a:endCxn id="22558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2" name="AutoShape 8"/>
            <p:cNvCxnSpPr>
              <a:cxnSpLocks noChangeShapeType="1"/>
              <a:stCxn id="22560" idx="0"/>
              <a:endCxn id="22558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3" name="AutoShape 9"/>
            <p:cNvCxnSpPr>
              <a:cxnSpLocks noChangeShapeType="1"/>
              <a:stCxn id="22559" idx="6"/>
              <a:endCxn id="22560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10"/>
            <p:cNvCxnSpPr>
              <a:cxnSpLocks noChangeShapeType="1"/>
              <a:stCxn id="22557" idx="4"/>
              <a:endCxn id="22559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5" name="AutoShape 11"/>
            <p:cNvCxnSpPr>
              <a:cxnSpLocks noChangeShapeType="1"/>
              <a:stCxn id="22557" idx="5"/>
              <a:endCxn id="22560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66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2567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2568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2569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2570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2544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5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6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7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2548" name="AutoShape 22"/>
            <p:cNvCxnSpPr>
              <a:cxnSpLocks noChangeShapeType="1"/>
              <a:stCxn id="22546" idx="6"/>
              <a:endCxn id="22547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3"/>
            <p:cNvCxnSpPr>
              <a:cxnSpLocks noChangeShapeType="1"/>
              <a:stCxn id="22544" idx="4"/>
              <a:endCxn id="22546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4"/>
            <p:cNvCxnSpPr>
              <a:cxnSpLocks noChangeShapeType="1"/>
              <a:stCxn id="22544" idx="5"/>
              <a:endCxn id="22547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5"/>
            <p:cNvCxnSpPr>
              <a:cxnSpLocks noChangeShapeType="1"/>
              <a:stCxn id="22546" idx="7"/>
              <a:endCxn id="22545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6"/>
            <p:cNvCxnSpPr>
              <a:cxnSpLocks noChangeShapeType="1"/>
              <a:stCxn id="22545" idx="5"/>
              <a:endCxn id="22547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2554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2555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2556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2532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3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34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2542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5" name="Text Box 38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4023" name="Text Box 39"/>
          <p:cNvSpPr txBox="1">
            <a:spLocks noChangeArrowheads="1"/>
          </p:cNvSpPr>
          <p:nvPr/>
        </p:nvSpPr>
        <p:spPr bwMode="auto">
          <a:xfrm>
            <a:off x="457200" y="5451475"/>
            <a:ext cx="1979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Edge preserved?</a:t>
            </a:r>
          </a:p>
        </p:txBody>
      </p:sp>
      <p:sp>
        <p:nvSpPr>
          <p:cNvPr id="554024" name="Text Box 40"/>
          <p:cNvSpPr txBox="1">
            <a:spLocks noChangeArrowheads="1"/>
          </p:cNvSpPr>
          <p:nvPr/>
        </p:nvSpPr>
        <p:spPr bwMode="auto">
          <a:xfrm>
            <a:off x="381000" y="6137275"/>
            <a:ext cx="831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there is an edge in the original graph, there is an edge after the mapping.</a:t>
            </a:r>
          </a:p>
        </p:txBody>
      </p:sp>
      <p:sp>
        <p:nvSpPr>
          <p:cNvPr id="554025" name="Text Box 41"/>
          <p:cNvSpPr txBox="1">
            <a:spLocks noChangeArrowheads="1"/>
          </p:cNvSpPr>
          <p:nvPr/>
        </p:nvSpPr>
        <p:spPr bwMode="auto">
          <a:xfrm>
            <a:off x="2820988" y="54864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4026" name="Line 42"/>
          <p:cNvSpPr>
            <a:spLocks noChangeShapeType="1"/>
          </p:cNvSpPr>
          <p:nvPr/>
        </p:nvSpPr>
        <p:spPr bwMode="auto">
          <a:xfrm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7" name="Line 43"/>
          <p:cNvSpPr>
            <a:spLocks noChangeShapeType="1"/>
          </p:cNvSpPr>
          <p:nvPr/>
        </p:nvSpPr>
        <p:spPr bwMode="auto">
          <a:xfrm>
            <a:off x="5334000" y="4495800"/>
            <a:ext cx="17526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44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23" grpId="0" animBg="1"/>
      <p:bldP spid="554024" grpId="0"/>
      <p:bldP spid="554025" grpId="0"/>
      <p:bldP spid="554026" grpId="0" animBg="1"/>
      <p:bldP spid="5540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949325" y="2411413"/>
            <a:ext cx="3054350" cy="2563812"/>
            <a:chOff x="502" y="1626"/>
            <a:chExt cx="1924" cy="1615"/>
          </a:xfrm>
        </p:grpSpPr>
        <p:sp>
          <p:nvSpPr>
            <p:cNvPr id="23581" name="Oval 3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2" name="Oval 4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3" name="Oval 5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85" name="AutoShape 7"/>
            <p:cNvCxnSpPr>
              <a:cxnSpLocks noChangeShapeType="1"/>
              <a:stCxn id="23581" idx="6"/>
              <a:endCxn id="23582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6" name="AutoShape 8"/>
            <p:cNvCxnSpPr>
              <a:cxnSpLocks noChangeShapeType="1"/>
              <a:stCxn id="23584" idx="0"/>
              <a:endCxn id="23582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7" name="AutoShape 9"/>
            <p:cNvCxnSpPr>
              <a:cxnSpLocks noChangeShapeType="1"/>
              <a:stCxn id="23583" idx="6"/>
              <a:endCxn id="23584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8" name="AutoShape 10"/>
            <p:cNvCxnSpPr>
              <a:cxnSpLocks noChangeShapeType="1"/>
              <a:stCxn id="23581" idx="4"/>
              <a:endCxn id="23583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9" name="AutoShape 11"/>
            <p:cNvCxnSpPr>
              <a:cxnSpLocks noChangeShapeType="1"/>
              <a:stCxn id="23581" idx="5"/>
              <a:endCxn id="23584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502" y="162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Dog</a:t>
              </a:r>
            </a:p>
          </p:txBody>
        </p:sp>
        <p:sp>
          <p:nvSpPr>
            <p:cNvPr id="23591" name="Text Box 13"/>
            <p:cNvSpPr txBox="1">
              <a:spLocks noChangeArrowheads="1"/>
            </p:cNvSpPr>
            <p:nvPr/>
          </p:nvSpPr>
          <p:spPr bwMode="auto">
            <a:xfrm>
              <a:off x="1726" y="1658"/>
              <a:ext cx="3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Pig</a:t>
              </a:r>
            </a:p>
          </p:txBody>
        </p:sp>
        <p:sp>
          <p:nvSpPr>
            <p:cNvPr id="23592" name="Text Box 14"/>
            <p:cNvSpPr txBox="1">
              <a:spLocks noChangeArrowheads="1"/>
            </p:cNvSpPr>
            <p:nvPr/>
          </p:nvSpPr>
          <p:spPr bwMode="auto">
            <a:xfrm>
              <a:off x="1750" y="301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Cat</a:t>
              </a:r>
            </a:p>
          </p:txBody>
        </p:sp>
        <p:sp>
          <p:nvSpPr>
            <p:cNvPr id="23593" name="Text Box 15"/>
            <p:cNvSpPr txBox="1">
              <a:spLocks noChangeArrowheads="1"/>
            </p:cNvSpPr>
            <p:nvPr/>
          </p:nvSpPr>
          <p:spPr bwMode="auto">
            <a:xfrm>
              <a:off x="2310" y="26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kumimoji="0" lang="en-US" altLang="en-US"/>
            </a:p>
          </p:txBody>
        </p:sp>
        <p:sp>
          <p:nvSpPr>
            <p:cNvPr id="23594" name="Text Box 16"/>
            <p:cNvSpPr txBox="1">
              <a:spLocks noChangeArrowheads="1"/>
            </p:cNvSpPr>
            <p:nvPr/>
          </p:nvSpPr>
          <p:spPr bwMode="auto">
            <a:xfrm>
              <a:off x="582" y="2994"/>
              <a:ext cx="3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Cow</a:t>
              </a:r>
            </a:p>
          </p:txBody>
        </p:sp>
      </p:grpSp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4746625" y="2203450"/>
            <a:ext cx="3070225" cy="2868613"/>
            <a:chOff x="2894" y="1474"/>
            <a:chExt cx="1934" cy="1807"/>
          </a:xfrm>
        </p:grpSpPr>
        <p:sp>
          <p:nvSpPr>
            <p:cNvPr id="23568" name="Oval 18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Oval 19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0" name="Oval 20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Oval 21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72" name="AutoShape 22"/>
            <p:cNvCxnSpPr>
              <a:cxnSpLocks noChangeShapeType="1"/>
              <a:stCxn id="23570" idx="6"/>
              <a:endCxn id="23571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23"/>
            <p:cNvCxnSpPr>
              <a:cxnSpLocks noChangeShapeType="1"/>
              <a:stCxn id="23568" idx="4"/>
              <a:endCxn id="23570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24"/>
            <p:cNvCxnSpPr>
              <a:cxnSpLocks noChangeShapeType="1"/>
              <a:stCxn id="23568" idx="5"/>
              <a:endCxn id="23571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25"/>
            <p:cNvCxnSpPr>
              <a:cxnSpLocks noChangeShapeType="1"/>
              <a:stCxn id="23570" idx="7"/>
              <a:endCxn id="23569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26"/>
            <p:cNvCxnSpPr>
              <a:cxnSpLocks noChangeShapeType="1"/>
              <a:stCxn id="23569" idx="5"/>
              <a:endCxn id="23571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7" name="Text Box 27"/>
            <p:cNvSpPr txBox="1">
              <a:spLocks noChangeArrowheads="1"/>
            </p:cNvSpPr>
            <p:nvPr/>
          </p:nvSpPr>
          <p:spPr bwMode="auto">
            <a:xfrm>
              <a:off x="2894" y="3034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Beef</a:t>
              </a:r>
            </a:p>
          </p:txBody>
        </p:sp>
        <p:sp>
          <p:nvSpPr>
            <p:cNvPr id="23578" name="Text Box 28"/>
            <p:cNvSpPr txBox="1">
              <a:spLocks noChangeArrowheads="1"/>
            </p:cNvSpPr>
            <p:nvPr/>
          </p:nvSpPr>
          <p:spPr bwMode="auto">
            <a:xfrm>
              <a:off x="4390" y="3050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Tuna</a:t>
              </a:r>
            </a:p>
          </p:txBody>
        </p:sp>
        <p:sp>
          <p:nvSpPr>
            <p:cNvPr id="23579" name="Text Box 29"/>
            <p:cNvSpPr txBox="1">
              <a:spLocks noChangeArrowheads="1"/>
            </p:cNvSpPr>
            <p:nvPr/>
          </p:nvSpPr>
          <p:spPr bwMode="auto">
            <a:xfrm>
              <a:off x="3502" y="2250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Corn</a:t>
              </a:r>
            </a:p>
          </p:txBody>
        </p:sp>
        <p:sp>
          <p:nvSpPr>
            <p:cNvPr id="23580" name="Text Box 30"/>
            <p:cNvSpPr txBox="1">
              <a:spLocks noChangeArrowheads="1"/>
            </p:cNvSpPr>
            <p:nvPr/>
          </p:nvSpPr>
          <p:spPr bwMode="auto">
            <a:xfrm>
              <a:off x="3502" y="1474"/>
              <a:ext cx="3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Hay</a:t>
              </a:r>
            </a:p>
          </p:txBody>
        </p:sp>
      </p:grpSp>
      <p:cxnSp>
        <p:nvCxnSpPr>
          <p:cNvPr id="23556" name="AutoShape 31"/>
          <p:cNvCxnSpPr>
            <a:cxnSpLocks noChangeShapeType="1"/>
          </p:cNvCxnSpPr>
          <p:nvPr/>
        </p:nvCxnSpPr>
        <p:spPr bwMode="auto">
          <a:xfrm rot="10800000" flipH="1" flipV="1">
            <a:off x="1460500" y="29162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7" name="AutoShape 32"/>
          <p:cNvCxnSpPr>
            <a:cxnSpLocks noChangeShapeType="1"/>
          </p:cNvCxnSpPr>
          <p:nvPr/>
        </p:nvCxnSpPr>
        <p:spPr bwMode="auto">
          <a:xfrm rot="5400000" flipV="1">
            <a:off x="5158582" y="23804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58" name="Group 33"/>
          <p:cNvGrpSpPr>
            <a:grpSpLocks/>
          </p:cNvGrpSpPr>
          <p:nvPr/>
        </p:nvGrpSpPr>
        <p:grpSpPr bwMode="auto">
          <a:xfrm>
            <a:off x="1625600" y="2617788"/>
            <a:ext cx="4673600" cy="1738312"/>
            <a:chOff x="928" y="1553"/>
            <a:chExt cx="2944" cy="1095"/>
          </a:xfrm>
        </p:grpSpPr>
        <p:cxnSp>
          <p:nvCxnSpPr>
            <p:cNvPr id="23566" name="AutoShape 34"/>
            <p:cNvCxnSpPr>
              <a:cxnSpLocks noChangeShapeType="1"/>
            </p:cNvCxnSpPr>
            <p:nvPr/>
          </p:nvCxnSpPr>
          <p:spPr bwMode="auto">
            <a:xfrm rot="-54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9" name="Text Box 36"/>
          <p:cNvSpPr txBox="1">
            <a:spLocks noChangeArrowheads="1"/>
          </p:cNvSpPr>
          <p:nvPr/>
        </p:nvSpPr>
        <p:spPr bwMode="auto">
          <a:xfrm>
            <a:off x="2743200" y="457200"/>
            <a:ext cx="363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Are These Isomorphic?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457200" y="5451475"/>
            <a:ext cx="25003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9933"/>
                </a:solidFill>
              </a:rPr>
              <a:t>Non</a:t>
            </a:r>
            <a:r>
              <a:rPr lang="en-US" altLang="en-US"/>
              <a:t>-Edge preserved?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381000" y="6137275"/>
            <a:ext cx="8321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there is </a:t>
            </a:r>
            <a:r>
              <a:rPr lang="en-US" altLang="en-US" b="1">
                <a:solidFill>
                  <a:srgbClr val="FF9933"/>
                </a:solidFill>
              </a:rPr>
              <a:t>no</a:t>
            </a:r>
            <a:r>
              <a:rPr lang="en-US" altLang="en-US"/>
              <a:t> edge in the original graph, there is </a:t>
            </a:r>
            <a:r>
              <a:rPr lang="en-US" altLang="en-US" b="1">
                <a:solidFill>
                  <a:srgbClr val="FF9933"/>
                </a:solidFill>
              </a:rPr>
              <a:t>no</a:t>
            </a:r>
            <a:r>
              <a:rPr lang="en-US" altLang="en-US"/>
              <a:t> edge after the mapping.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3049588" y="5486400"/>
            <a:ext cx="684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555050" name="Line 42"/>
          <p:cNvSpPr>
            <a:spLocks noChangeShapeType="1"/>
          </p:cNvSpPr>
          <p:nvPr/>
        </p:nvSpPr>
        <p:spPr bwMode="auto">
          <a:xfrm flipV="1">
            <a:off x="1676400" y="2971800"/>
            <a:ext cx="1371600" cy="13716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051" name="Line 43"/>
          <p:cNvSpPr>
            <a:spLocks noChangeShapeType="1"/>
          </p:cNvSpPr>
          <p:nvPr/>
        </p:nvSpPr>
        <p:spPr bwMode="auto">
          <a:xfrm>
            <a:off x="6172200" y="2819400"/>
            <a:ext cx="76200" cy="914400"/>
          </a:xfrm>
          <a:prstGeom prst="line">
            <a:avLst/>
          </a:prstGeom>
          <a:noFill/>
          <a:ln w="76200">
            <a:solidFill>
              <a:srgbClr val="FF99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44"/>
          <p:cNvSpPr txBox="1">
            <a:spLocks noChangeArrowheads="1"/>
          </p:cNvSpPr>
          <p:nvPr/>
        </p:nvSpPr>
        <p:spPr bwMode="auto">
          <a:xfrm>
            <a:off x="6613525" y="1565275"/>
            <a:ext cx="14303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5" grpId="0" animBg="1"/>
      <p:bldP spid="555046" grpId="0"/>
      <p:bldP spid="555047" grpId="0"/>
      <p:bldP spid="555050" grpId="0" animBg="1"/>
      <p:bldP spid="5550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89275" y="457200"/>
            <a:ext cx="300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Graph Isomorphism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11163" y="1289050"/>
            <a:ext cx="8448675" cy="38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isomorphic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to </a:t>
            </a:r>
            <a:r>
              <a:rPr lang="en-US" altLang="en-US" sz="1800" i="1">
                <a:latin typeface="Comic Sans MS" pitchFamily="66" charset="0"/>
              </a:rPr>
              <a:t>G</a:t>
            </a:r>
            <a:r>
              <a:rPr lang="en-US" altLang="en-US" sz="1800" baseline="-25000">
                <a:latin typeface="Comic Sans MS" pitchFamily="66" charset="0"/>
              </a:rPr>
              <a:t>2</a:t>
            </a:r>
            <a:r>
              <a:rPr lang="en-US" altLang="en-US" sz="1800" i="1" baseline="-25000">
                <a:latin typeface="Comic Sans MS" pitchFamily="66" charset="0"/>
              </a:rPr>
              <a:t>  </a:t>
            </a:r>
            <a:r>
              <a:rPr lang="en-US" altLang="en-US" sz="1800">
                <a:latin typeface="Comic Sans MS" pitchFamily="66" charset="0"/>
              </a:rPr>
              <a:t>means there is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an </a:t>
            </a:r>
            <a:r>
              <a:rPr lang="en-US" altLang="en-US" sz="1800" i="1">
                <a:latin typeface="Comic Sans MS" pitchFamily="66" charset="0"/>
              </a:rPr>
              <a:t>edge-preserving vertex matching.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2286000" y="2265363"/>
            <a:ext cx="4572000" cy="706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>
                <a:sym typeface="Euclid Symbol" pitchFamily="18" charset="2"/>
              </a:rPr>
              <a:t></a:t>
            </a:r>
            <a:r>
              <a:rPr lang="en-US" altLang="en-US" b="1"/>
              <a:t> </a:t>
            </a:r>
            <a:r>
              <a:rPr lang="en-US" altLang="en-US" i="1"/>
              <a:t>bijection</a:t>
            </a:r>
            <a:r>
              <a:rPr lang="en-US" altLang="en-US">
                <a:solidFill>
                  <a:srgbClr val="0033CC"/>
                </a:solidFill>
              </a:rPr>
              <a:t>  </a:t>
            </a:r>
            <a:r>
              <a:rPr lang="en-US" altLang="en-US" i="1">
                <a:solidFill>
                  <a:srgbClr val="0033CC"/>
                </a:solidFill>
              </a:rPr>
              <a:t>f:</a:t>
            </a:r>
            <a:r>
              <a:rPr lang="en-US" altLang="en-US" i="1"/>
              <a:t> V</a:t>
            </a:r>
            <a:r>
              <a:rPr lang="en-US" altLang="en-US" i="1" baseline="-25000"/>
              <a:t>1 </a:t>
            </a:r>
            <a:r>
              <a:rPr lang="en-US" altLang="en-US" i="1">
                <a:cs typeface="Times New Roman" pitchFamily="18" charset="0"/>
              </a:rPr>
              <a:t>→</a:t>
            </a:r>
            <a:r>
              <a:rPr lang="en-US" altLang="en-US" i="1" baseline="-25000"/>
              <a:t> </a:t>
            </a:r>
            <a:r>
              <a:rPr lang="en-US" altLang="en-US" i="1"/>
              <a:t>V</a:t>
            </a:r>
            <a:r>
              <a:rPr lang="en-US" altLang="en-US" i="1" baseline="-25000"/>
              <a:t>2</a:t>
            </a:r>
            <a:endParaRPr lang="en-US" altLang="en-US"/>
          </a:p>
          <a:p>
            <a:pPr algn="ctr" eaLnBrk="1" hangingPunct="1">
              <a:spcBef>
                <a:spcPct val="20000"/>
              </a:spcBef>
            </a:pPr>
            <a:r>
              <a:rPr lang="en-US" altLang="en-US" i="1">
                <a:solidFill>
                  <a:srgbClr val="FF00FF"/>
                </a:solidFill>
              </a:rPr>
              <a:t>u </a:t>
            </a:r>
            <a:r>
              <a:rPr lang="en-US" altLang="en-US">
                <a:solidFill>
                  <a:srgbClr val="FF00FF"/>
                </a:solidFill>
              </a:rPr>
              <a:t>—</a:t>
            </a:r>
            <a:r>
              <a:rPr lang="en-US" altLang="en-US" i="1">
                <a:solidFill>
                  <a:srgbClr val="FF00FF"/>
                </a:solidFill>
              </a:rPr>
              <a:t>v</a:t>
            </a:r>
            <a:r>
              <a:rPr lang="en-US" altLang="en-US"/>
              <a:t> 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/>
              <a:t>E</a:t>
            </a:r>
            <a:r>
              <a:rPr lang="en-US" altLang="en-US" i="1" baseline="-25000"/>
              <a:t>1</a:t>
            </a:r>
            <a:r>
              <a:rPr lang="en-US" altLang="en-US">
                <a:solidFill>
                  <a:srgbClr val="0033CC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iff </a:t>
            </a:r>
            <a:r>
              <a:rPr lang="en-US" altLang="en-US" i="1">
                <a:solidFill>
                  <a:srgbClr val="0033CC"/>
                </a:solidFill>
              </a:rPr>
              <a:t>f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FF"/>
                </a:solidFill>
              </a:rPr>
              <a:t>u</a:t>
            </a:r>
            <a:r>
              <a:rPr lang="en-US" altLang="en-US"/>
              <a:t>)</a:t>
            </a:r>
            <a:r>
              <a:rPr lang="en-US" altLang="en-US">
                <a:solidFill>
                  <a:srgbClr val="0033CC"/>
                </a:solidFill>
              </a:rPr>
              <a:t>—</a:t>
            </a:r>
            <a:r>
              <a:rPr lang="en-US" altLang="en-US" i="1">
                <a:solidFill>
                  <a:srgbClr val="0033CC"/>
                </a:solidFill>
              </a:rPr>
              <a:t>f </a:t>
            </a:r>
            <a:r>
              <a:rPr lang="en-US" altLang="en-US"/>
              <a:t>(</a:t>
            </a:r>
            <a:r>
              <a:rPr lang="en-US" altLang="en-US" i="1">
                <a:solidFill>
                  <a:srgbClr val="FF00FF"/>
                </a:solidFill>
              </a:rPr>
              <a:t>v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in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/>
              <a:t>E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</a:p>
        </p:txBody>
      </p:sp>
      <p:sp>
        <p:nvSpPr>
          <p:cNvPr id="545799" name="AutoShape 7"/>
          <p:cNvSpPr>
            <a:spLocks noChangeArrowheads="1"/>
          </p:cNvSpPr>
          <p:nvPr/>
        </p:nvSpPr>
        <p:spPr bwMode="auto">
          <a:xfrm>
            <a:off x="838200" y="3429000"/>
            <a:ext cx="2514600" cy="381000"/>
          </a:xfrm>
          <a:prstGeom prst="wedgeRoundRectCallout">
            <a:avLst>
              <a:gd name="adj1" fmla="val 42171"/>
              <a:gd name="adj2" fmla="val -148333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uv is an edge in G1</a:t>
            </a:r>
          </a:p>
        </p:txBody>
      </p:sp>
      <p:sp>
        <p:nvSpPr>
          <p:cNvPr id="545800" name="AutoShape 8"/>
          <p:cNvSpPr>
            <a:spLocks noChangeArrowheads="1"/>
          </p:cNvSpPr>
          <p:nvPr/>
        </p:nvSpPr>
        <p:spPr bwMode="auto">
          <a:xfrm>
            <a:off x="4724400" y="3429000"/>
            <a:ext cx="3352800" cy="381000"/>
          </a:xfrm>
          <a:prstGeom prst="wedgeRoundRectCallout">
            <a:avLst>
              <a:gd name="adj1" fmla="val -40009"/>
              <a:gd name="adj2" fmla="val -15791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f(u)f(v) is an edge in G2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152400" y="4273550"/>
            <a:ext cx="80851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number of vertices?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number of edges?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are isomorphic, do they have the same degree sequence?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If G1 and G2 have the same degree sequence, are they isomorphic?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8289925" y="4460875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8305800" y="5029200"/>
            <a:ext cx="630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8305800" y="5576888"/>
            <a:ext cx="630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8305800" y="61722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8" grpId="0" animBg="1"/>
      <p:bldP spid="545799" grpId="0" animBg="1"/>
      <p:bldP spid="545800" grpId="0" animBg="1"/>
      <p:bldP spid="545801" grpId="0"/>
      <p:bldP spid="545802" grpId="0"/>
      <p:bldP spid="545803" grpId="0"/>
      <p:bldP spid="545804" grpId="0"/>
      <p:bldP spid="5458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80340" name="Text Box 116"/>
          <p:cNvSpPr txBox="1">
            <a:spLocks noChangeArrowheads="1"/>
          </p:cNvSpPr>
          <p:nvPr/>
        </p:nvSpPr>
        <p:spPr bwMode="auto">
          <a:xfrm>
            <a:off x="685800" y="1371600"/>
            <a:ext cx="77120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In this part we will study some basic graph theory.</a:t>
            </a:r>
          </a:p>
          <a:p>
            <a:endParaRPr lang="en-US" altLang="zh-TW" dirty="0"/>
          </a:p>
          <a:p>
            <a:r>
              <a:rPr lang="en-US" altLang="zh-TW" dirty="0"/>
              <a:t>Graph is a useful concept to model many problems in computer science.</a:t>
            </a:r>
          </a:p>
        </p:txBody>
      </p:sp>
      <p:sp>
        <p:nvSpPr>
          <p:cNvPr id="180341" name="Text Box 117"/>
          <p:cNvSpPr txBox="1">
            <a:spLocks noChangeArrowheads="1"/>
          </p:cNvSpPr>
          <p:nvPr/>
        </p:nvSpPr>
        <p:spPr bwMode="auto">
          <a:xfrm>
            <a:off x="2860675" y="2860675"/>
            <a:ext cx="32063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 dirty="0"/>
              <a:t> 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 dirty="0"/>
              <a:t> 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 dirty="0"/>
              <a:t> Path, cycle, connectedness</a:t>
            </a:r>
          </a:p>
          <a:p>
            <a:pPr>
              <a:buClr>
                <a:srgbClr val="A50021"/>
              </a:buClr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 dirty="0"/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 dirty="0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 dirty="0"/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45842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827463" y="457200"/>
            <a:ext cx="143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grpSp>
        <p:nvGrpSpPr>
          <p:cNvPr id="544795" name="Group 27"/>
          <p:cNvGrpSpPr>
            <a:grpSpLocks/>
          </p:cNvGrpSpPr>
          <p:nvPr/>
        </p:nvGrpSpPr>
        <p:grpSpPr bwMode="auto">
          <a:xfrm>
            <a:off x="838200" y="4505325"/>
            <a:ext cx="1460500" cy="1514475"/>
            <a:chOff x="1107" y="1374"/>
            <a:chExt cx="1436" cy="1465"/>
          </a:xfrm>
        </p:grpSpPr>
        <p:sp>
          <p:nvSpPr>
            <p:cNvPr id="25624" name="Oval 28"/>
            <p:cNvSpPr>
              <a:spLocks noChangeArrowheads="1"/>
            </p:cNvSpPr>
            <p:nvPr/>
          </p:nvSpPr>
          <p:spPr bwMode="auto">
            <a:xfrm rot="-54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5" name="Oval 29"/>
            <p:cNvSpPr>
              <a:spLocks noChangeArrowheads="1"/>
            </p:cNvSpPr>
            <p:nvPr/>
          </p:nvSpPr>
          <p:spPr bwMode="auto">
            <a:xfrm rot="-54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6" name="Oval 30"/>
            <p:cNvSpPr>
              <a:spLocks noChangeArrowheads="1"/>
            </p:cNvSpPr>
            <p:nvPr/>
          </p:nvSpPr>
          <p:spPr bwMode="auto">
            <a:xfrm rot="-54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Oval 31"/>
            <p:cNvSpPr>
              <a:spLocks noChangeArrowheads="1"/>
            </p:cNvSpPr>
            <p:nvPr/>
          </p:nvSpPr>
          <p:spPr bwMode="auto">
            <a:xfrm rot="-54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28" name="AutoShape 32"/>
            <p:cNvCxnSpPr>
              <a:cxnSpLocks noChangeShapeType="1"/>
              <a:stCxn id="25624" idx="6"/>
              <a:endCxn id="25625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9" name="AutoShape 33"/>
            <p:cNvCxnSpPr>
              <a:cxnSpLocks noChangeShapeType="1"/>
              <a:stCxn id="25627" idx="0"/>
              <a:endCxn id="25625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0" name="AutoShape 34"/>
            <p:cNvCxnSpPr>
              <a:cxnSpLocks noChangeShapeType="1"/>
              <a:stCxn id="25626" idx="6"/>
              <a:endCxn id="25627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1" name="AutoShape 35"/>
            <p:cNvCxnSpPr>
              <a:cxnSpLocks noChangeShapeType="1"/>
            </p:cNvCxnSpPr>
            <p:nvPr/>
          </p:nvCxnSpPr>
          <p:spPr bwMode="auto">
            <a:xfrm rot="-54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2" name="AutoShape 36"/>
            <p:cNvCxnSpPr>
              <a:cxnSpLocks noChangeShapeType="1"/>
              <a:stCxn id="25624" idx="5"/>
              <a:endCxn id="25627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4805" name="Group 37"/>
          <p:cNvGrpSpPr>
            <a:grpSpLocks/>
          </p:cNvGrpSpPr>
          <p:nvPr/>
        </p:nvGrpSpPr>
        <p:grpSpPr bwMode="auto">
          <a:xfrm>
            <a:off x="3124200" y="4114800"/>
            <a:ext cx="2022475" cy="2271713"/>
            <a:chOff x="2881" y="865"/>
            <a:chExt cx="1746" cy="1959"/>
          </a:xfrm>
        </p:grpSpPr>
        <p:sp>
          <p:nvSpPr>
            <p:cNvPr id="25614" name="Oval 38"/>
            <p:cNvSpPr>
              <a:spLocks noChangeArrowheads="1"/>
            </p:cNvSpPr>
            <p:nvPr/>
          </p:nvSpPr>
          <p:spPr bwMode="auto">
            <a:xfrm rot="-54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5" name="Oval 39"/>
            <p:cNvSpPr>
              <a:spLocks noChangeArrowheads="1"/>
            </p:cNvSpPr>
            <p:nvPr/>
          </p:nvSpPr>
          <p:spPr bwMode="auto">
            <a:xfrm rot="-54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Oval 40"/>
            <p:cNvSpPr>
              <a:spLocks noChangeArrowheads="1"/>
            </p:cNvSpPr>
            <p:nvPr/>
          </p:nvSpPr>
          <p:spPr bwMode="auto">
            <a:xfrm rot="-54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7" name="Oval 41"/>
            <p:cNvSpPr>
              <a:spLocks noChangeArrowheads="1"/>
            </p:cNvSpPr>
            <p:nvPr/>
          </p:nvSpPr>
          <p:spPr bwMode="auto">
            <a:xfrm rot="-54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5618" name="AutoShape 42"/>
            <p:cNvCxnSpPr>
              <a:cxnSpLocks noChangeShapeType="1"/>
              <a:stCxn id="25616" idx="6"/>
              <a:endCxn id="25617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9" name="AutoShape 43"/>
            <p:cNvCxnSpPr>
              <a:cxnSpLocks noChangeShapeType="1"/>
              <a:stCxn id="25614" idx="4"/>
              <a:endCxn id="25616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0" name="AutoShape 44"/>
            <p:cNvCxnSpPr>
              <a:cxnSpLocks noChangeShapeType="1"/>
              <a:stCxn id="25614" idx="5"/>
              <a:endCxn id="25617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1" name="AutoShape 45"/>
            <p:cNvCxnSpPr>
              <a:cxnSpLocks noChangeShapeType="1"/>
              <a:stCxn id="25616" idx="7"/>
              <a:endCxn id="25615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2" name="AutoShape 46"/>
            <p:cNvCxnSpPr>
              <a:cxnSpLocks noChangeShapeType="1"/>
              <a:stCxn id="25615" idx="5"/>
              <a:endCxn id="25617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3" name="AutoShape 47"/>
            <p:cNvCxnSpPr>
              <a:cxnSpLocks noChangeShapeType="1"/>
              <a:stCxn id="25614" idx="4"/>
              <a:endCxn id="25615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4816" name="Oval 48"/>
          <p:cNvSpPr>
            <a:spLocks noChangeArrowheads="1"/>
          </p:cNvSpPr>
          <p:nvPr/>
        </p:nvSpPr>
        <p:spPr bwMode="auto">
          <a:xfrm rot="-5400000">
            <a:off x="2013744" y="5747544"/>
            <a:ext cx="287337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4817" name="Oval 49"/>
          <p:cNvSpPr>
            <a:spLocks noChangeArrowheads="1"/>
          </p:cNvSpPr>
          <p:nvPr/>
        </p:nvSpPr>
        <p:spPr bwMode="auto">
          <a:xfrm rot="-5400000">
            <a:off x="845344" y="4568031"/>
            <a:ext cx="287338" cy="2571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4820" name="Text Box 52"/>
          <p:cNvSpPr txBox="1">
            <a:spLocks noChangeArrowheads="1"/>
          </p:cNvSpPr>
          <p:nvPr/>
        </p:nvSpPr>
        <p:spPr bwMode="auto">
          <a:xfrm>
            <a:off x="990600" y="6262688"/>
            <a:ext cx="1133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degree </a:t>
            </a:r>
            <a:r>
              <a:rPr kumimoji="0" lang="en-US" altLang="en-US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544821" name="Text Box 53"/>
          <p:cNvSpPr txBox="1">
            <a:spLocks noChangeArrowheads="1"/>
          </p:cNvSpPr>
          <p:nvPr/>
        </p:nvSpPr>
        <p:spPr bwMode="auto">
          <a:xfrm>
            <a:off x="3124200" y="6248400"/>
            <a:ext cx="1443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all degree </a:t>
            </a:r>
            <a:r>
              <a:rPr kumimoji="0" lang="en-US" altLang="en-US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44822" name="Text Box 54"/>
          <p:cNvSpPr txBox="1">
            <a:spLocks noChangeArrowheads="1"/>
          </p:cNvSpPr>
          <p:nvPr/>
        </p:nvSpPr>
        <p:spPr bwMode="auto">
          <a:xfrm>
            <a:off x="6096000" y="4957763"/>
            <a:ext cx="1849438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Non-isomorphic</a:t>
            </a:r>
          </a:p>
        </p:txBody>
      </p:sp>
      <p:sp>
        <p:nvSpPr>
          <p:cNvPr id="25610" name="Text Box 55"/>
          <p:cNvSpPr txBox="1">
            <a:spLocks noChangeArrowheads="1"/>
          </p:cNvSpPr>
          <p:nvPr/>
        </p:nvSpPr>
        <p:spPr bwMode="auto">
          <a:xfrm>
            <a:off x="762000" y="1371600"/>
            <a:ext cx="4514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to show two graphs are isomorphic?</a:t>
            </a:r>
          </a:p>
        </p:txBody>
      </p:sp>
      <p:sp>
        <p:nvSpPr>
          <p:cNvPr id="544824" name="Text Box 56"/>
          <p:cNvSpPr txBox="1">
            <a:spLocks noChangeArrowheads="1"/>
          </p:cNvSpPr>
          <p:nvPr/>
        </p:nvSpPr>
        <p:spPr bwMode="auto">
          <a:xfrm>
            <a:off x="2743200" y="1919288"/>
            <a:ext cx="562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Find a mapping and show that it is edge-preserving.</a:t>
            </a:r>
          </a:p>
        </p:txBody>
      </p:sp>
      <p:sp>
        <p:nvSpPr>
          <p:cNvPr id="544825" name="Text Box 57"/>
          <p:cNvSpPr txBox="1">
            <a:spLocks noChangeArrowheads="1"/>
          </p:cNvSpPr>
          <p:nvPr/>
        </p:nvSpPr>
        <p:spPr bwMode="auto">
          <a:xfrm>
            <a:off x="746125" y="2514600"/>
            <a:ext cx="49688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to show two graphs are non-isomorphic?</a:t>
            </a:r>
          </a:p>
        </p:txBody>
      </p:sp>
      <p:sp>
        <p:nvSpPr>
          <p:cNvPr id="544826" name="Text Box 58"/>
          <p:cNvSpPr txBox="1">
            <a:spLocks noChangeArrowheads="1"/>
          </p:cNvSpPr>
          <p:nvPr/>
        </p:nvSpPr>
        <p:spPr bwMode="auto">
          <a:xfrm>
            <a:off x="2743200" y="3124200"/>
            <a:ext cx="540226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Find some </a:t>
            </a:r>
            <a:r>
              <a:rPr lang="en-US" altLang="en-US">
                <a:solidFill>
                  <a:srgbClr val="A50021"/>
                </a:solidFill>
              </a:rPr>
              <a:t>isomorphic-preserving properties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which is satisfied in one graph but not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16" grpId="0" animBg="1"/>
      <p:bldP spid="544817" grpId="0" animBg="1"/>
      <p:bldP spid="544820" grpId="0"/>
      <p:bldP spid="544821" grpId="0"/>
      <p:bldP spid="544822" grpId="0" animBg="1"/>
      <p:bldP spid="544824" grpId="0"/>
      <p:bldP spid="544825" grpId="0" animBg="1"/>
      <p:bldP spid="5448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7238"/>
            <a:ext cx="8001000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886200" y="457200"/>
            <a:ext cx="143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1800225" y="5580063"/>
            <a:ext cx="6699250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 i="1"/>
              <a:t>Testing graph isomorphism is not easy</a:t>
            </a:r>
            <a:r>
              <a:rPr lang="en-US" altLang="en-US"/>
              <a:t> –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known general method to test graph-ismorphism which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much more efficient than checking all possibilities.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228600" y="3824288"/>
            <a:ext cx="3068638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Which is isomorphic to G1?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/>
      <p:bldP spid="5560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2860675" y="1600200"/>
            <a:ext cx="3387725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Seven bridges of Konigsberg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Graphs, degrees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Isomorphism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Path, cycle, connectedness</a:t>
            </a:r>
          </a:p>
          <a:p>
            <a:pPr>
              <a:buClr>
                <a:srgbClr val="A50021"/>
              </a:buClr>
            </a:pPr>
            <a:endParaRPr lang="en-US" altLang="zh-TW">
              <a:solidFill>
                <a:schemeClr val="tx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Tree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Eulerian cycle</a:t>
            </a:r>
          </a:p>
        </p:txBody>
      </p:sp>
    </p:spTree>
    <p:extLst>
      <p:ext uri="{BB962C8B-B14F-4D97-AF65-F5344CB8AC3E}">
        <p14:creationId xmlns:p14="http://schemas.microsoft.com/office/powerpoint/2010/main" val="800678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046538" y="457200"/>
            <a:ext cx="98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Paths</a:t>
            </a:r>
          </a:p>
        </p:txBody>
      </p:sp>
      <p:sp>
        <p:nvSpPr>
          <p:cNvPr id="27651" name="Rectangle 95"/>
          <p:cNvSpPr>
            <a:spLocks noChangeArrowheads="1"/>
          </p:cNvSpPr>
          <p:nvPr/>
        </p:nvSpPr>
        <p:spPr bwMode="auto">
          <a:xfrm>
            <a:off x="914400" y="4938713"/>
            <a:ext cx="40386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Path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: sequence of </a:t>
            </a:r>
            <a:r>
              <a:rPr lang="en-US" altLang="en-US" sz="1800" i="1">
                <a:solidFill>
                  <a:srgbClr val="000000"/>
                </a:solidFill>
                <a:latin typeface="Comic Sans MS" pitchFamily="66" charset="0"/>
              </a:rPr>
              <a:t>adjacent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vertices</a:t>
            </a:r>
          </a:p>
        </p:txBody>
      </p:sp>
      <p:sp>
        <p:nvSpPr>
          <p:cNvPr id="27652" name="Oval 96"/>
          <p:cNvSpPr>
            <a:spLocks noChangeArrowheads="1"/>
          </p:cNvSpPr>
          <p:nvPr/>
        </p:nvSpPr>
        <p:spPr bwMode="auto">
          <a:xfrm rot="5400000">
            <a:off x="5562600" y="20320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>
              <a:solidFill>
                <a:srgbClr val="FF5050"/>
              </a:solidFill>
            </a:endParaRPr>
          </a:p>
        </p:txBody>
      </p:sp>
      <p:sp>
        <p:nvSpPr>
          <p:cNvPr id="27653" name="Oval 97"/>
          <p:cNvSpPr>
            <a:spLocks noChangeArrowheads="1"/>
          </p:cNvSpPr>
          <p:nvPr/>
        </p:nvSpPr>
        <p:spPr bwMode="auto">
          <a:xfrm rot="5400000">
            <a:off x="5480050" y="35560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Oval 98"/>
          <p:cNvSpPr>
            <a:spLocks noChangeArrowheads="1"/>
          </p:cNvSpPr>
          <p:nvPr/>
        </p:nvSpPr>
        <p:spPr bwMode="auto">
          <a:xfrm rot="5400000">
            <a:off x="2540000" y="29845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Oval 99"/>
          <p:cNvSpPr>
            <a:spLocks noChangeArrowheads="1"/>
          </p:cNvSpPr>
          <p:nvPr/>
        </p:nvSpPr>
        <p:spPr bwMode="auto">
          <a:xfrm rot="5400000">
            <a:off x="2527300" y="18796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100"/>
          <p:cNvSpPr>
            <a:spLocks noChangeArrowheads="1"/>
          </p:cNvSpPr>
          <p:nvPr/>
        </p:nvSpPr>
        <p:spPr bwMode="auto">
          <a:xfrm rot="5400000">
            <a:off x="2565400" y="3886200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Oval 101"/>
          <p:cNvSpPr>
            <a:spLocks noChangeArrowheads="1"/>
          </p:cNvSpPr>
          <p:nvPr/>
        </p:nvSpPr>
        <p:spPr bwMode="auto">
          <a:xfrm rot="5400000">
            <a:off x="4437063" y="28622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7658" name="AutoShape 102"/>
          <p:cNvCxnSpPr>
            <a:cxnSpLocks noChangeShapeType="1"/>
            <a:stCxn id="27654" idx="6"/>
            <a:endCxn id="27656" idx="2"/>
          </p:cNvCxnSpPr>
          <p:nvPr/>
        </p:nvCxnSpPr>
        <p:spPr bwMode="auto">
          <a:xfrm>
            <a:off x="2654300" y="3225800"/>
            <a:ext cx="25400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103"/>
          <p:cNvCxnSpPr>
            <a:cxnSpLocks noChangeShapeType="1"/>
            <a:stCxn id="27652" idx="5"/>
            <a:endCxn id="27653" idx="2"/>
          </p:cNvCxnSpPr>
          <p:nvPr/>
        </p:nvCxnSpPr>
        <p:spPr bwMode="auto">
          <a:xfrm>
            <a:off x="5583238" y="2225675"/>
            <a:ext cx="11112" cy="131762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104"/>
          <p:cNvCxnSpPr>
            <a:cxnSpLocks noChangeShapeType="1"/>
            <a:stCxn id="27652" idx="4"/>
            <a:endCxn id="27657" idx="0"/>
          </p:cNvCxnSpPr>
          <p:nvPr/>
        </p:nvCxnSpPr>
        <p:spPr bwMode="auto">
          <a:xfrm flipH="1">
            <a:off x="4678363" y="2146300"/>
            <a:ext cx="871537" cy="8302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1" name="AutoShape 105"/>
          <p:cNvCxnSpPr>
            <a:cxnSpLocks noChangeShapeType="1"/>
            <a:stCxn id="27657" idx="0"/>
            <a:endCxn id="27653" idx="4"/>
          </p:cNvCxnSpPr>
          <p:nvPr/>
        </p:nvCxnSpPr>
        <p:spPr bwMode="auto">
          <a:xfrm>
            <a:off x="4678363" y="2976563"/>
            <a:ext cx="788987" cy="693737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AutoShape 106"/>
          <p:cNvCxnSpPr>
            <a:cxnSpLocks noChangeShapeType="1"/>
            <a:stCxn id="27657" idx="4"/>
            <a:endCxn id="27656" idx="1"/>
          </p:cNvCxnSpPr>
          <p:nvPr/>
        </p:nvCxnSpPr>
        <p:spPr bwMode="auto">
          <a:xfrm flipH="1">
            <a:off x="2771775" y="2976563"/>
            <a:ext cx="1652588" cy="942975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3" name="AutoShape 107"/>
          <p:cNvCxnSpPr>
            <a:cxnSpLocks noChangeShapeType="1"/>
            <a:stCxn id="27657" idx="4"/>
            <a:endCxn id="27655" idx="2"/>
          </p:cNvCxnSpPr>
          <p:nvPr/>
        </p:nvCxnSpPr>
        <p:spPr bwMode="auto">
          <a:xfrm flipH="1" flipV="1">
            <a:off x="2641600" y="1866900"/>
            <a:ext cx="1782763" cy="1109663"/>
          </a:xfrm>
          <a:prstGeom prst="straightConnector1">
            <a:avLst/>
          </a:prstGeom>
          <a:noFill/>
          <a:ln w="508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4" name="AutoShape 108"/>
          <p:cNvCxnSpPr>
            <a:cxnSpLocks noChangeShapeType="1"/>
            <a:stCxn id="27654" idx="1"/>
            <a:endCxn id="27657" idx="4"/>
          </p:cNvCxnSpPr>
          <p:nvPr/>
        </p:nvCxnSpPr>
        <p:spPr bwMode="auto">
          <a:xfrm flipV="1">
            <a:off x="2746375" y="2976563"/>
            <a:ext cx="1677988" cy="412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5" name="AutoShape 109"/>
          <p:cNvCxnSpPr>
            <a:cxnSpLocks noChangeShapeType="1"/>
            <a:stCxn id="27655" idx="6"/>
            <a:endCxn id="27654" idx="2"/>
          </p:cNvCxnSpPr>
          <p:nvPr/>
        </p:nvCxnSpPr>
        <p:spPr bwMode="auto">
          <a:xfrm>
            <a:off x="2641600" y="2120900"/>
            <a:ext cx="12700" cy="850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6" name="Oval 110"/>
          <p:cNvSpPr>
            <a:spLocks noChangeArrowheads="1"/>
          </p:cNvSpPr>
          <p:nvPr/>
        </p:nvSpPr>
        <p:spPr bwMode="auto">
          <a:xfrm rot="5400000">
            <a:off x="5730875" y="4967288"/>
            <a:ext cx="228600" cy="228600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Oval 111"/>
          <p:cNvSpPr>
            <a:spLocks noChangeArrowheads="1"/>
          </p:cNvSpPr>
          <p:nvPr/>
        </p:nvSpPr>
        <p:spPr bwMode="auto">
          <a:xfrm rot="5400000">
            <a:off x="6254750" y="4970463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Text Box 112"/>
          <p:cNvSpPr txBox="1">
            <a:spLocks noChangeArrowheads="1"/>
          </p:cNvSpPr>
          <p:nvPr/>
        </p:nvSpPr>
        <p:spPr bwMode="auto">
          <a:xfrm>
            <a:off x="5257800" y="4938713"/>
            <a:ext cx="26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(</a:t>
            </a:r>
          </a:p>
        </p:txBody>
      </p:sp>
      <p:sp>
        <p:nvSpPr>
          <p:cNvPr id="27669" name="Text Box 113"/>
          <p:cNvSpPr txBox="1">
            <a:spLocks noChangeArrowheads="1"/>
          </p:cNvSpPr>
          <p:nvPr/>
        </p:nvSpPr>
        <p:spPr bwMode="auto">
          <a:xfrm>
            <a:off x="8494713" y="4954588"/>
            <a:ext cx="26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7670" name="Oval 114"/>
          <p:cNvSpPr>
            <a:spLocks noChangeArrowheads="1"/>
          </p:cNvSpPr>
          <p:nvPr/>
        </p:nvSpPr>
        <p:spPr bwMode="auto">
          <a:xfrm rot="5400000">
            <a:off x="6759575" y="4970463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1" name="Oval 115"/>
          <p:cNvSpPr>
            <a:spLocks noChangeArrowheads="1"/>
          </p:cNvSpPr>
          <p:nvPr/>
        </p:nvSpPr>
        <p:spPr bwMode="auto">
          <a:xfrm rot="5400000">
            <a:off x="7226300" y="497205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endParaRPr kumimoji="0" lang="en-US" altLang="en-US">
              <a:solidFill>
                <a:srgbClr val="FF5050"/>
              </a:solidFill>
            </a:endParaRPr>
          </a:p>
        </p:txBody>
      </p:sp>
      <p:sp>
        <p:nvSpPr>
          <p:cNvPr id="27672" name="Oval 116"/>
          <p:cNvSpPr>
            <a:spLocks noChangeArrowheads="1"/>
          </p:cNvSpPr>
          <p:nvPr/>
        </p:nvSpPr>
        <p:spPr bwMode="auto">
          <a:xfrm rot="5400000">
            <a:off x="7661275" y="4986338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Oval 117"/>
          <p:cNvSpPr>
            <a:spLocks noChangeArrowheads="1"/>
          </p:cNvSpPr>
          <p:nvPr/>
        </p:nvSpPr>
        <p:spPr bwMode="auto">
          <a:xfrm rot="5400000">
            <a:off x="8102600" y="4987925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65188" y="4938713"/>
            <a:ext cx="39354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Simple Path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: all vertices different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5243513" y="4962525"/>
            <a:ext cx="3062287" cy="371475"/>
            <a:chOff x="2084" y="3254"/>
            <a:chExt cx="1929" cy="234"/>
          </a:xfrm>
        </p:grpSpPr>
        <p:sp>
          <p:nvSpPr>
            <p:cNvPr id="28692" name="Oval 4"/>
            <p:cNvSpPr>
              <a:spLocks noChangeArrowheads="1"/>
            </p:cNvSpPr>
            <p:nvPr/>
          </p:nvSpPr>
          <p:spPr bwMode="auto">
            <a:xfrm rot="5400000">
              <a:off x="2687" y="3275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3" name="Oval 5"/>
            <p:cNvSpPr>
              <a:spLocks noChangeArrowheads="1"/>
            </p:cNvSpPr>
            <p:nvPr/>
          </p:nvSpPr>
          <p:spPr bwMode="auto">
            <a:xfrm rot="5400000">
              <a:off x="3017" y="3277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4" name="Text Box 6"/>
            <p:cNvSpPr txBox="1">
              <a:spLocks noChangeArrowheads="1"/>
            </p:cNvSpPr>
            <p:nvPr/>
          </p:nvSpPr>
          <p:spPr bwMode="auto">
            <a:xfrm>
              <a:off x="2084" y="3257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28695" name="Text Box 7"/>
            <p:cNvSpPr txBox="1">
              <a:spLocks noChangeArrowheads="1"/>
            </p:cNvSpPr>
            <p:nvPr/>
          </p:nvSpPr>
          <p:spPr bwMode="auto">
            <a:xfrm>
              <a:off x="3844" y="3254"/>
              <a:ext cx="1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8696" name="Oval 8"/>
            <p:cNvSpPr>
              <a:spLocks noChangeArrowheads="1"/>
            </p:cNvSpPr>
            <p:nvPr/>
          </p:nvSpPr>
          <p:spPr bwMode="auto">
            <a:xfrm rot="5400000">
              <a:off x="3335" y="3277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97" name="Oval 9"/>
            <p:cNvSpPr>
              <a:spLocks noChangeArrowheads="1"/>
            </p:cNvSpPr>
            <p:nvPr/>
          </p:nvSpPr>
          <p:spPr bwMode="auto">
            <a:xfrm rot="5400000">
              <a:off x="3629" y="3278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>
                <a:solidFill>
                  <a:srgbClr val="FF5050"/>
                </a:solidFill>
              </a:endParaRPr>
            </a:p>
          </p:txBody>
        </p:sp>
        <p:sp>
          <p:nvSpPr>
            <p:cNvPr id="28698" name="Oval 10"/>
            <p:cNvSpPr>
              <a:spLocks noChangeArrowheads="1"/>
            </p:cNvSpPr>
            <p:nvPr/>
          </p:nvSpPr>
          <p:spPr bwMode="auto">
            <a:xfrm rot="5400000">
              <a:off x="2363" y="3269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8676" name="Group 26"/>
          <p:cNvGrpSpPr>
            <a:grpSpLocks/>
          </p:cNvGrpSpPr>
          <p:nvPr/>
        </p:nvGrpSpPr>
        <p:grpSpPr bwMode="auto">
          <a:xfrm>
            <a:off x="2527300" y="1866900"/>
            <a:ext cx="3263900" cy="2247900"/>
            <a:chOff x="1863" y="1349"/>
            <a:chExt cx="2056" cy="1416"/>
          </a:xfrm>
        </p:grpSpPr>
        <p:sp>
          <p:nvSpPr>
            <p:cNvPr id="28678" name="Oval 27"/>
            <p:cNvSpPr>
              <a:spLocks noChangeArrowheads="1"/>
            </p:cNvSpPr>
            <p:nvPr/>
          </p:nvSpPr>
          <p:spPr bwMode="auto">
            <a:xfrm rot="5400000">
              <a:off x="3775" y="1453"/>
              <a:ext cx="144" cy="14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endParaRPr kumimoji="0" lang="en-US" altLang="en-US" sz="4000">
                <a:solidFill>
                  <a:srgbClr val="FF5050"/>
                </a:solidFill>
                <a:latin typeface="Arial" charset="0"/>
              </a:endParaRPr>
            </a:p>
          </p:txBody>
        </p:sp>
        <p:sp>
          <p:nvSpPr>
            <p:cNvPr id="28679" name="Oval 28"/>
            <p:cNvSpPr>
              <a:spLocks noChangeArrowheads="1"/>
            </p:cNvSpPr>
            <p:nvPr/>
          </p:nvSpPr>
          <p:spPr bwMode="auto">
            <a:xfrm rot="5400000">
              <a:off x="3723" y="2413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0" name="Oval 29"/>
            <p:cNvSpPr>
              <a:spLocks noChangeArrowheads="1"/>
            </p:cNvSpPr>
            <p:nvPr/>
          </p:nvSpPr>
          <p:spPr bwMode="auto">
            <a:xfrm rot="5400000">
              <a:off x="1871" y="2053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1" name="Oval 30"/>
            <p:cNvSpPr>
              <a:spLocks noChangeArrowheads="1"/>
            </p:cNvSpPr>
            <p:nvPr/>
          </p:nvSpPr>
          <p:spPr bwMode="auto">
            <a:xfrm rot="5400000">
              <a:off x="1863" y="1357"/>
              <a:ext cx="144" cy="144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2" name="Oval 31"/>
            <p:cNvSpPr>
              <a:spLocks noChangeArrowheads="1"/>
            </p:cNvSpPr>
            <p:nvPr/>
          </p:nvSpPr>
          <p:spPr bwMode="auto">
            <a:xfrm rot="5400000">
              <a:off x="1887" y="2621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83" name="Oval 32"/>
            <p:cNvSpPr>
              <a:spLocks noChangeArrowheads="1"/>
            </p:cNvSpPr>
            <p:nvPr/>
          </p:nvSpPr>
          <p:spPr bwMode="auto">
            <a:xfrm rot="5400000">
              <a:off x="3066" y="1976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8684" name="AutoShape 33"/>
            <p:cNvCxnSpPr>
              <a:cxnSpLocks noChangeShapeType="1"/>
              <a:stCxn id="28680" idx="6"/>
              <a:endCxn id="28682" idx="2"/>
            </p:cNvCxnSpPr>
            <p:nvPr/>
          </p:nvCxnSpPr>
          <p:spPr bwMode="auto">
            <a:xfrm>
              <a:off x="1943" y="2205"/>
              <a:ext cx="16" cy="40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5" name="AutoShape 34"/>
            <p:cNvCxnSpPr>
              <a:cxnSpLocks noChangeShapeType="1"/>
              <a:stCxn id="28678" idx="5"/>
              <a:endCxn id="28679" idx="2"/>
            </p:cNvCxnSpPr>
            <p:nvPr/>
          </p:nvCxnSpPr>
          <p:spPr bwMode="auto">
            <a:xfrm>
              <a:off x="3788" y="1575"/>
              <a:ext cx="7" cy="83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6" name="AutoShape 35"/>
            <p:cNvCxnSpPr>
              <a:cxnSpLocks noChangeShapeType="1"/>
              <a:stCxn id="28678" idx="4"/>
              <a:endCxn id="28683" idx="0"/>
            </p:cNvCxnSpPr>
            <p:nvPr/>
          </p:nvCxnSpPr>
          <p:spPr bwMode="auto">
            <a:xfrm flipH="1">
              <a:off x="3218" y="1525"/>
              <a:ext cx="549" cy="5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7" name="AutoShape 36"/>
            <p:cNvCxnSpPr>
              <a:cxnSpLocks noChangeShapeType="1"/>
              <a:stCxn id="28683" idx="0"/>
              <a:endCxn id="28679" idx="4"/>
            </p:cNvCxnSpPr>
            <p:nvPr/>
          </p:nvCxnSpPr>
          <p:spPr bwMode="auto">
            <a:xfrm>
              <a:off x="3218" y="2048"/>
              <a:ext cx="497" cy="437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8" name="AutoShape 37"/>
            <p:cNvCxnSpPr>
              <a:cxnSpLocks noChangeShapeType="1"/>
              <a:stCxn id="28683" idx="4"/>
              <a:endCxn id="28682" idx="1"/>
            </p:cNvCxnSpPr>
            <p:nvPr/>
          </p:nvCxnSpPr>
          <p:spPr bwMode="auto">
            <a:xfrm flipH="1">
              <a:off x="2017" y="2048"/>
              <a:ext cx="1041" cy="594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9" name="AutoShape 38"/>
            <p:cNvCxnSpPr>
              <a:cxnSpLocks noChangeShapeType="1"/>
              <a:stCxn id="28683" idx="4"/>
              <a:endCxn id="28681" idx="2"/>
            </p:cNvCxnSpPr>
            <p:nvPr/>
          </p:nvCxnSpPr>
          <p:spPr bwMode="auto">
            <a:xfrm flipH="1" flipV="1">
              <a:off x="1935" y="1349"/>
              <a:ext cx="1123" cy="6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0" name="AutoShape 39"/>
            <p:cNvCxnSpPr>
              <a:cxnSpLocks noChangeShapeType="1"/>
              <a:stCxn id="28680" idx="1"/>
              <a:endCxn id="28683" idx="4"/>
            </p:cNvCxnSpPr>
            <p:nvPr/>
          </p:nvCxnSpPr>
          <p:spPr bwMode="auto">
            <a:xfrm flipV="1">
              <a:off x="2001" y="2048"/>
              <a:ext cx="1057" cy="2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1" name="AutoShape 40"/>
            <p:cNvCxnSpPr>
              <a:cxnSpLocks noChangeShapeType="1"/>
              <a:stCxn id="28681" idx="6"/>
              <a:endCxn id="28680" idx="2"/>
            </p:cNvCxnSpPr>
            <p:nvPr/>
          </p:nvCxnSpPr>
          <p:spPr bwMode="auto">
            <a:xfrm>
              <a:off x="1935" y="1509"/>
              <a:ext cx="8" cy="536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677" name="Text Box 41"/>
          <p:cNvSpPr txBox="1">
            <a:spLocks noChangeArrowheads="1"/>
          </p:cNvSpPr>
          <p:nvPr/>
        </p:nvSpPr>
        <p:spPr bwMode="auto">
          <a:xfrm>
            <a:off x="3573463" y="457200"/>
            <a:ext cx="2065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Paths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9F87-E01F-4E41-B80D-5A597EA0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75138" name="Rectangle 2">
            <a:extLst>
              <a:ext uri="{FF2B5EF4-FFF2-40B4-BE49-F238E27FC236}">
                <a16:creationId xmlns:a16="http://schemas.microsoft.com/office/drawing/2014/main" id="{179CC3D4-6D2B-4D33-92AE-D296082B9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Graphs: Paths</a:t>
            </a:r>
            <a:r>
              <a:rPr lang="en-US" altLang="en-US" dirty="0"/>
              <a:t> 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6CBED0E5-35CC-4881-AF57-A59DDFD9F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00100"/>
            <a:ext cx="8686800" cy="5257800"/>
          </a:xfrm>
        </p:spPr>
        <p:txBody>
          <a:bodyPr/>
          <a:lstStyle/>
          <a:p>
            <a:pPr algn="just">
              <a:lnSpc>
                <a:spcPct val="125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G(V,E) is a graph with vertices 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distinct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edges e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distinct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which edge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=1,…,k. Then the alternating sequence of vertices and edges 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from v</a:t>
            </a:r>
            <a:r>
              <a:rPr lang="en-US" alt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length 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(note that the length is the number of edges, not vertices). </a:t>
            </a:r>
          </a:p>
          <a:p>
            <a:pPr algn="just">
              <a:lnSpc>
                <a:spcPct val="125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multigraphs the listing of the edges is redundant, so we may speak more simply of the path as 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definition allows for incredibly knotty, repetitious paths.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rule out that possibility, we can speak of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paths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are paths in which no vertices (and thus no edges) are repeated.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F0DD76EA-6BF3-4E56-B37A-3BCF76B5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7230-2D9F-44ED-B85D-B39A336F6DE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4D1F4705-7235-42FB-B10B-B1573E628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Graphs: An Example of a Path</a:t>
            </a:r>
            <a:r>
              <a:rPr lang="en-US" altLang="en-US"/>
              <a:t> 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A9BFCB0F-3AB9-44D2-A264-F3C2880C8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 the following diagram the red edges show a simple path of length three from a to e.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path is 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course this could also be the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non-simple path </a:t>
            </a:r>
            <a:r>
              <a:rPr lang="en-US" alt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acdcacacdede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length 11.</a:t>
            </a:r>
          </a:p>
        </p:txBody>
      </p:sp>
      <p:grpSp>
        <p:nvGrpSpPr>
          <p:cNvPr id="476202" name="Group 42">
            <a:extLst>
              <a:ext uri="{FF2B5EF4-FFF2-40B4-BE49-F238E27FC236}">
                <a16:creationId xmlns:a16="http://schemas.microsoft.com/office/drawing/2014/main" id="{0B21E6ED-2DA4-4EBC-A3F5-BFAFBECC22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8000"/>
            <a:ext cx="4114800" cy="2578100"/>
            <a:chOff x="1392" y="1920"/>
            <a:chExt cx="2592" cy="1624"/>
          </a:xfrm>
        </p:grpSpPr>
        <p:sp>
          <p:nvSpPr>
            <p:cNvPr id="476186" name="Oval 26">
              <a:extLst>
                <a:ext uri="{FF2B5EF4-FFF2-40B4-BE49-F238E27FC236}">
                  <a16:creationId xmlns:a16="http://schemas.microsoft.com/office/drawing/2014/main" id="{7F52BBE1-3378-43E2-AD0E-7BB45103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229"/>
              <a:ext cx="118" cy="11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87" name="Oval 27">
              <a:extLst>
                <a:ext uri="{FF2B5EF4-FFF2-40B4-BE49-F238E27FC236}">
                  <a16:creationId xmlns:a16="http://schemas.microsoft.com/office/drawing/2014/main" id="{03CC9A25-C3BA-44A7-A0CF-3C7C3B3BD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615"/>
              <a:ext cx="118" cy="11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88" name="Oval 28">
              <a:extLst>
                <a:ext uri="{FF2B5EF4-FFF2-40B4-BE49-F238E27FC236}">
                  <a16:creationId xmlns:a16="http://schemas.microsoft.com/office/drawing/2014/main" id="{2E1DF7C5-03D5-4EDB-AA44-369962B7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15"/>
              <a:ext cx="118" cy="11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89" name="Oval 29">
              <a:extLst>
                <a:ext uri="{FF2B5EF4-FFF2-40B4-BE49-F238E27FC236}">
                  <a16:creationId xmlns:a16="http://schemas.microsoft.com/office/drawing/2014/main" id="{4664C6AC-E0C0-4FA7-AD71-571452A96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332"/>
              <a:ext cx="117" cy="11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0" name="Oval 30">
              <a:extLst>
                <a:ext uri="{FF2B5EF4-FFF2-40B4-BE49-F238E27FC236}">
                  <a16:creationId xmlns:a16="http://schemas.microsoft.com/office/drawing/2014/main" id="{2E622BA2-50AA-4D02-B5B9-29325BE2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3332"/>
              <a:ext cx="118" cy="11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1" name="Line 31">
              <a:extLst>
                <a:ext uri="{FF2B5EF4-FFF2-40B4-BE49-F238E27FC236}">
                  <a16:creationId xmlns:a16="http://schemas.microsoft.com/office/drawing/2014/main" id="{BD93BFE3-2E09-4A6B-81D7-792F3050F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9" y="2229"/>
              <a:ext cx="858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2" name="Line 32">
              <a:extLst>
                <a:ext uri="{FF2B5EF4-FFF2-40B4-BE49-F238E27FC236}">
                  <a16:creationId xmlns:a16="http://schemas.microsoft.com/office/drawing/2014/main" id="{B9904920-AC1B-4A7D-9428-71ABA887F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2344"/>
              <a:ext cx="1111" cy="3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3" name="Line 33">
              <a:extLst>
                <a:ext uri="{FF2B5EF4-FFF2-40B4-BE49-F238E27FC236}">
                  <a16:creationId xmlns:a16="http://schemas.microsoft.com/office/drawing/2014/main" id="{7D2E57EB-5C52-4597-8692-271929B44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6" y="2730"/>
              <a:ext cx="1616" cy="60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4" name="Line 34">
              <a:extLst>
                <a:ext uri="{FF2B5EF4-FFF2-40B4-BE49-F238E27FC236}">
                  <a16:creationId xmlns:a16="http://schemas.microsoft.com/office/drawing/2014/main" id="{2575EBE2-85C4-42E7-94ED-B63163E02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447"/>
              <a:ext cx="161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5" name="Line 35">
              <a:extLst>
                <a:ext uri="{FF2B5EF4-FFF2-40B4-BE49-F238E27FC236}">
                  <a16:creationId xmlns:a16="http://schemas.microsoft.com/office/drawing/2014/main" id="{A5AF3823-4588-44A6-9B31-5CA77D19B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9" y="2344"/>
              <a:ext cx="858" cy="1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6" name="Line 36">
              <a:extLst>
                <a:ext uri="{FF2B5EF4-FFF2-40B4-BE49-F238E27FC236}">
                  <a16:creationId xmlns:a16="http://schemas.microsoft.com/office/drawing/2014/main" id="{39F7E622-275D-431A-AB51-1818E324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1" y="2615"/>
              <a:ext cx="235" cy="8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6197" name="Text Box 37">
              <a:extLst>
                <a:ext uri="{FF2B5EF4-FFF2-40B4-BE49-F238E27FC236}">
                  <a16:creationId xmlns:a16="http://schemas.microsoft.com/office/drawing/2014/main" id="{40F17F86-FC93-4C36-B9B9-F4C02DB4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" y="1920"/>
              <a:ext cx="210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76198" name="Text Box 38">
              <a:extLst>
                <a:ext uri="{FF2B5EF4-FFF2-40B4-BE49-F238E27FC236}">
                  <a16:creationId xmlns:a16="http://schemas.microsoft.com/office/drawing/2014/main" id="{F866675A-1362-4EBB-8C54-350DF1D74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15"/>
              <a:ext cx="210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  <p:sp>
          <p:nvSpPr>
            <p:cNvPr id="476199" name="Text Box 39">
              <a:extLst>
                <a:ext uri="{FF2B5EF4-FFF2-40B4-BE49-F238E27FC236}">
                  <a16:creationId xmlns:a16="http://schemas.microsoft.com/office/drawing/2014/main" id="{46D02F04-18D8-49F9-A2B9-8DA6ECC0F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537"/>
              <a:ext cx="210" cy="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76200" name="Text Box 40">
              <a:extLst>
                <a:ext uri="{FF2B5EF4-FFF2-40B4-BE49-F238E27FC236}">
                  <a16:creationId xmlns:a16="http://schemas.microsoft.com/office/drawing/2014/main" id="{6453AA1D-E222-4D3D-82B5-F2A7D0255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3327"/>
              <a:ext cx="210" cy="2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76201" name="Text Box 41">
              <a:extLst>
                <a:ext uri="{FF2B5EF4-FFF2-40B4-BE49-F238E27FC236}">
                  <a16:creationId xmlns:a16="http://schemas.microsoft.com/office/drawing/2014/main" id="{3AB0A20E-FB5F-4C04-A9E7-A9FD00A3D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3332"/>
              <a:ext cx="210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429000" y="457200"/>
            <a:ext cx="229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Connectedness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914400" y="1219200"/>
            <a:ext cx="731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 sz="1800">
                <a:latin typeface="Comic Sans MS" pitchFamily="66" charset="0"/>
              </a:rPr>
              <a:t>Vertices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en-US" altLang="en-US" sz="1800" i="1">
                <a:latin typeface="Comic Sans MS" pitchFamily="66" charset="0"/>
              </a:rPr>
              <a:t>,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w</a:t>
            </a:r>
            <a:r>
              <a:rPr lang="en-US" altLang="en-US" sz="1800" i="1"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are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connected</a:t>
            </a:r>
            <a:r>
              <a:rPr lang="en-US" altLang="en-US" sz="1800">
                <a:latin typeface="Comic Sans MS" pitchFamily="66" charset="0"/>
              </a:rPr>
              <a:t> if and only if 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n-US" altLang="en-US" sz="1800">
                <a:latin typeface="Comic Sans MS" pitchFamily="66" charset="0"/>
              </a:rPr>
              <a:t>	there is a path starting at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v</a:t>
            </a:r>
            <a:r>
              <a:rPr lang="en-US" altLang="en-US" sz="1800">
                <a:latin typeface="Comic Sans MS" pitchFamily="66" charset="0"/>
              </a:rPr>
              <a:t>  and ending at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w</a:t>
            </a:r>
            <a:r>
              <a:rPr lang="en-US" altLang="en-US" sz="1800" i="1"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 typeface="Wingdings" pitchFamily="2" charset="2"/>
              <a:buChar char="v"/>
            </a:pPr>
            <a:r>
              <a:rPr lang="en-US" altLang="en-US" sz="1800">
                <a:latin typeface="Comic Sans MS" pitchFamily="66" charset="0"/>
              </a:rPr>
              <a:t>A </a:t>
            </a:r>
            <a:r>
              <a:rPr lang="en-US" altLang="en-US" sz="1800" i="1">
                <a:latin typeface="Comic Sans MS" pitchFamily="66" charset="0"/>
              </a:rPr>
              <a:t>graph</a:t>
            </a:r>
            <a:r>
              <a:rPr lang="en-US" altLang="en-US" sz="180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altLang="en-US" sz="1800">
                <a:latin typeface="Comic Sans MS" pitchFamily="66" charset="0"/>
              </a:rPr>
              <a:t>is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connected</a:t>
            </a:r>
            <a:r>
              <a:rPr lang="en-US" altLang="en-US" sz="1800">
                <a:latin typeface="Comic Sans MS" pitchFamily="66" charset="0"/>
              </a:rPr>
              <a:t>  iff every pair of vertices are connected.</a:t>
            </a:r>
          </a:p>
        </p:txBody>
      </p:sp>
      <p:sp>
        <p:nvSpPr>
          <p:cNvPr id="541721" name="Rectangle 3"/>
          <p:cNvSpPr>
            <a:spLocks noChangeArrowheads="1"/>
          </p:cNvSpPr>
          <p:nvPr/>
        </p:nvSpPr>
        <p:spPr bwMode="auto">
          <a:xfrm>
            <a:off x="152400" y="28956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Every graph consists of separate connected pieces called </a:t>
            </a:r>
            <a:r>
              <a:rPr lang="en-US" altLang="en-US" sz="1800" i="1">
                <a:solidFill>
                  <a:srgbClr val="0033CC"/>
                </a:solidFill>
                <a:latin typeface="Comic Sans MS" pitchFamily="66" charset="0"/>
              </a:rPr>
              <a:t>connected components</a:t>
            </a:r>
            <a:endParaRPr lang="en-US" altLang="en-US" sz="1800" i="1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4895850"/>
            <a:ext cx="1195387" cy="547688"/>
            <a:chOff x="2672" y="3232"/>
            <a:chExt cx="488" cy="205"/>
          </a:xfrm>
        </p:grpSpPr>
        <p:sp>
          <p:nvSpPr>
            <p:cNvPr id="29738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9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75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 b="1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3859213"/>
            <a:ext cx="1546225" cy="1589087"/>
            <a:chOff x="3920" y="2039"/>
            <a:chExt cx="974" cy="1001"/>
          </a:xfrm>
        </p:grpSpPr>
        <p:sp>
          <p:nvSpPr>
            <p:cNvPr id="29729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0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1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2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33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E25</a:t>
              </a:r>
            </a:p>
          </p:txBody>
        </p:sp>
        <p:sp>
          <p:nvSpPr>
            <p:cNvPr id="29734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3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E17</a:t>
              </a:r>
            </a:p>
          </p:txBody>
        </p:sp>
        <p:cxnSp>
          <p:nvCxnSpPr>
            <p:cNvPr id="29735" name="AutoShape 14"/>
            <p:cNvCxnSpPr>
              <a:cxnSpLocks noChangeShapeType="1"/>
              <a:stCxn id="29730" idx="4"/>
              <a:endCxn id="29729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15"/>
            <p:cNvCxnSpPr>
              <a:cxnSpLocks noChangeShapeType="1"/>
              <a:stCxn id="29729" idx="6"/>
              <a:endCxn id="29731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7" name="AutoShape 16"/>
            <p:cNvCxnSpPr>
              <a:cxnSpLocks noChangeShapeType="1"/>
              <a:stCxn id="29731" idx="4"/>
              <a:endCxn id="29732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1735" name="Group 17"/>
          <p:cNvGrpSpPr>
            <a:grpSpLocks/>
          </p:cNvGrpSpPr>
          <p:nvPr/>
        </p:nvGrpSpPr>
        <p:grpSpPr bwMode="auto">
          <a:xfrm>
            <a:off x="111125" y="3657600"/>
            <a:ext cx="4425950" cy="1879600"/>
            <a:chOff x="280" y="2055"/>
            <a:chExt cx="2341" cy="1024"/>
          </a:xfrm>
        </p:grpSpPr>
        <p:sp>
          <p:nvSpPr>
            <p:cNvPr id="29706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07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08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09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0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1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2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713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13</a:t>
              </a:r>
            </a:p>
          </p:txBody>
        </p:sp>
        <p:sp>
          <p:nvSpPr>
            <p:cNvPr id="29714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4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9715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12</a:t>
              </a:r>
            </a:p>
          </p:txBody>
        </p:sp>
        <p:sp>
          <p:nvSpPr>
            <p:cNvPr id="29716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4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26</a:t>
              </a:r>
            </a:p>
          </p:txBody>
        </p:sp>
        <p:sp>
          <p:nvSpPr>
            <p:cNvPr id="29717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7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8</a:t>
              </a:r>
            </a:p>
          </p:txBody>
        </p:sp>
        <p:sp>
          <p:nvSpPr>
            <p:cNvPr id="29718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19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29720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16</a:t>
              </a:r>
            </a:p>
          </p:txBody>
        </p:sp>
        <p:sp>
          <p:nvSpPr>
            <p:cNvPr id="29721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b="1">
                  <a:solidFill>
                    <a:srgbClr val="000000"/>
                  </a:solidFill>
                  <a:latin typeface="Comic Sans MS" pitchFamily="66" charset="0"/>
                </a:rPr>
                <a:t>66</a:t>
              </a:r>
            </a:p>
          </p:txBody>
        </p:sp>
        <p:cxnSp>
          <p:nvCxnSpPr>
            <p:cNvPr id="29722" name="AutoShape 34"/>
            <p:cNvCxnSpPr>
              <a:cxnSpLocks noChangeShapeType="1"/>
              <a:stCxn id="29718" idx="6"/>
              <a:endCxn id="29719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35"/>
            <p:cNvCxnSpPr>
              <a:cxnSpLocks noChangeShapeType="1"/>
              <a:stCxn id="29718" idx="2"/>
              <a:endCxn id="29710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36"/>
            <p:cNvCxnSpPr>
              <a:cxnSpLocks noChangeShapeType="1"/>
              <a:stCxn id="29710" idx="4"/>
              <a:endCxn id="29711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7"/>
            <p:cNvCxnSpPr>
              <a:cxnSpLocks noChangeShapeType="1"/>
              <a:stCxn id="29711" idx="2"/>
              <a:endCxn id="29707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8"/>
            <p:cNvCxnSpPr>
              <a:cxnSpLocks noChangeShapeType="1"/>
              <a:stCxn id="29707" idx="0"/>
              <a:endCxn id="29708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9"/>
            <p:cNvCxnSpPr>
              <a:cxnSpLocks noChangeShapeType="1"/>
              <a:stCxn id="29709" idx="4"/>
              <a:endCxn id="29706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8" name="AutoShape 40"/>
            <p:cNvCxnSpPr>
              <a:cxnSpLocks noChangeShapeType="1"/>
              <a:stCxn id="29706" idx="6"/>
              <a:endCxn id="29707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3200400" y="5653088"/>
            <a:ext cx="2789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itchFamily="66" charset="0"/>
              </a:rPr>
              <a:t>3 connected components</a:t>
            </a:r>
          </a:p>
        </p:txBody>
      </p:sp>
      <p:sp>
        <p:nvSpPr>
          <p:cNvPr id="541760" name="Rectangle 3"/>
          <p:cNvSpPr>
            <a:spLocks noChangeArrowheads="1"/>
          </p:cNvSpPr>
          <p:nvPr/>
        </p:nvSpPr>
        <p:spPr bwMode="auto">
          <a:xfrm>
            <a:off x="533400" y="6324600"/>
            <a:ext cx="8120063" cy="381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itchFamily="66" charset="0"/>
              </a:rPr>
              <a:t>So a graph is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connected </a:t>
            </a:r>
            <a:r>
              <a:rPr lang="en-US" altLang="en-US" sz="1800">
                <a:latin typeface="Comic Sans MS" pitchFamily="66" charset="0"/>
              </a:rPr>
              <a:t>if and only if it has only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altLang="en-US" sz="1800">
                <a:latin typeface="Comic Sans MS" pitchFamily="66" charset="0"/>
              </a:rPr>
              <a:t> </a:t>
            </a: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connected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21" grpId="0"/>
      <p:bldP spid="767017" grpId="0"/>
      <p:bldP spid="5417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69" name="Group 47"/>
          <p:cNvGrpSpPr>
            <a:grpSpLocks/>
          </p:cNvGrpSpPr>
          <p:nvPr/>
        </p:nvGrpSpPr>
        <p:grpSpPr bwMode="auto">
          <a:xfrm>
            <a:off x="1149350" y="2846388"/>
            <a:ext cx="4195763" cy="2159000"/>
            <a:chOff x="1763" y="1807"/>
            <a:chExt cx="2643" cy="1360"/>
          </a:xfrm>
        </p:grpSpPr>
        <p:grpSp>
          <p:nvGrpSpPr>
            <p:cNvPr id="30732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 i="1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</a:p>
            </p:txBody>
          </p:sp>
          <p:sp>
            <p:nvSpPr>
              <p:cNvPr id="30735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37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3073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800" i="1">
                      <a:solidFill>
                        <a:srgbClr val="000000"/>
                      </a:solidFill>
                      <a:latin typeface="Comic Sans MS" pitchFamily="66" charset="0"/>
                    </a:rPr>
                    <a:t>v</a:t>
                  </a:r>
                </a:p>
              </p:txBody>
            </p:sp>
            <p:sp>
              <p:nvSpPr>
                <p:cNvPr id="30740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30741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0738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</p:grpSp>
        <p:sp>
          <p:nvSpPr>
            <p:cNvPr id="30733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</p:grpSp>
      <p:sp>
        <p:nvSpPr>
          <p:cNvPr id="30723" name="Text Box 14"/>
          <p:cNvSpPr txBox="1">
            <a:spLocks noChangeArrowheads="1"/>
          </p:cNvSpPr>
          <p:nvPr/>
        </p:nvSpPr>
        <p:spPr bwMode="auto">
          <a:xfrm>
            <a:off x="1428750" y="1462088"/>
            <a:ext cx="624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itchFamily="66" charset="0"/>
              </a:rPr>
              <a:t>cycle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is a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678113"/>
            <a:ext cx="4478337" cy="2525712"/>
            <a:chOff x="1814" y="1701"/>
            <a:chExt cx="2821" cy="1591"/>
          </a:xfrm>
        </p:grpSpPr>
        <p:sp>
          <p:nvSpPr>
            <p:cNvPr id="30730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997450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cycle: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 v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428148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779963"/>
            <a:ext cx="169862" cy="177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itchFamily="66" charset="0"/>
            </a:endParaRPr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781675"/>
            <a:ext cx="279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itchFamily="66" charset="0"/>
              </a:rPr>
              <a:t>also: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v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0729" name="Text Box 40"/>
          <p:cNvSpPr txBox="1">
            <a:spLocks noChangeArrowheads="1"/>
          </p:cNvSpPr>
          <p:nvPr/>
        </p:nvSpPr>
        <p:spPr bwMode="auto">
          <a:xfrm>
            <a:off x="4005263" y="457200"/>
            <a:ext cx="110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905000" y="1309688"/>
            <a:ext cx="538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A simple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itchFamily="66" charset="0"/>
              </a:rPr>
              <a:t>cycle</a:t>
            </a:r>
            <a:r>
              <a:rPr kumimoji="0" lang="en-US" altLang="en-US" sz="1800">
                <a:latin typeface="Comic Sans MS" pitchFamily="66" charset="0"/>
              </a:rPr>
              <a:t> is a cycle that doesn’t cross itself</a:t>
            </a: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2514600" y="5715000"/>
            <a:ext cx="172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cycle:</a:t>
            </a:r>
            <a:r>
              <a:rPr kumimoji="0" lang="en-US" altLang="en-US" sz="1800" i="1">
                <a:latin typeface="Comic Sans MS" pitchFamily="66" charset="0"/>
              </a:rPr>
              <a:t> v</a:t>
            </a:r>
            <a:r>
              <a:rPr kumimoji="0" lang="en-US" altLang="en-US" sz="1800">
                <a:latin typeface="Comic Sans MS" pitchFamily="66" charset="0"/>
              </a:rPr>
              <a:t> ···</a:t>
            </a:r>
            <a:r>
              <a:rPr kumimoji="0" lang="en-US" altLang="en-US" sz="1800" i="1">
                <a:latin typeface="Comic Sans MS" pitchFamily="66" charset="0"/>
              </a:rPr>
              <a:t>w </a:t>
            </a:r>
            <a:r>
              <a:rPr kumimoji="0" lang="en-US" altLang="en-US" sz="1800">
                <a:latin typeface="Comic Sans MS" pitchFamily="66" charset="0"/>
              </a:rPr>
              <a:t>···</a:t>
            </a:r>
            <a:r>
              <a:rPr kumimoji="0" lang="en-US" altLang="en-US" sz="1800" i="1">
                <a:latin typeface="Comic Sans MS" pitchFamily="66" charset="0"/>
              </a:rPr>
              <a:t>v</a:t>
            </a:r>
          </a:p>
        </p:txBody>
      </p:sp>
      <p:sp>
        <p:nvSpPr>
          <p:cNvPr id="538628" name="Freeform 6"/>
          <p:cNvSpPr>
            <a:spLocks/>
          </p:cNvSpPr>
          <p:nvPr/>
        </p:nvSpPr>
        <p:spPr bwMode="auto">
          <a:xfrm rot="-812617">
            <a:off x="3035300" y="2974975"/>
            <a:ext cx="2306638" cy="2052638"/>
          </a:xfrm>
          <a:custGeom>
            <a:avLst/>
            <a:gdLst>
              <a:gd name="T0" fmla="*/ 84138 w 1453"/>
              <a:gd name="T1" fmla="*/ 1016000 h 1293"/>
              <a:gd name="T2" fmla="*/ 909638 w 1453"/>
              <a:gd name="T3" fmla="*/ 101600 h 1293"/>
              <a:gd name="T4" fmla="*/ 1817688 w 1453"/>
              <a:gd name="T5" fmla="*/ 411163 h 1293"/>
              <a:gd name="T6" fmla="*/ 2216150 w 1453"/>
              <a:gd name="T7" fmla="*/ 1495425 h 1293"/>
              <a:gd name="T8" fmla="*/ 1271588 w 1453"/>
              <a:gd name="T9" fmla="*/ 1989138 h 1293"/>
              <a:gd name="T10" fmla="*/ 401638 w 1453"/>
              <a:gd name="T11" fmla="*/ 1878013 h 1293"/>
              <a:gd name="T12" fmla="*/ 84138 w 1453"/>
              <a:gd name="T13" fmla="*/ 1016000 h 12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3"/>
              <a:gd name="T22" fmla="*/ 0 h 1293"/>
              <a:gd name="T23" fmla="*/ 1453 w 1453"/>
              <a:gd name="T24" fmla="*/ 1293 h 12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3" h="1293">
                <a:moveTo>
                  <a:pt x="53" y="640"/>
                </a:moveTo>
                <a:cubicBezTo>
                  <a:pt x="106" y="453"/>
                  <a:pt x="391" y="128"/>
                  <a:pt x="573" y="64"/>
                </a:cubicBezTo>
                <a:cubicBezTo>
                  <a:pt x="755" y="0"/>
                  <a:pt x="1008" y="113"/>
                  <a:pt x="1145" y="259"/>
                </a:cubicBezTo>
                <a:cubicBezTo>
                  <a:pt x="1282" y="405"/>
                  <a:pt x="1453" y="776"/>
                  <a:pt x="1396" y="942"/>
                </a:cubicBezTo>
                <a:cubicBezTo>
                  <a:pt x="1339" y="1108"/>
                  <a:pt x="991" y="1213"/>
                  <a:pt x="801" y="1253"/>
                </a:cubicBezTo>
                <a:cubicBezTo>
                  <a:pt x="611" y="1293"/>
                  <a:pt x="379" y="1286"/>
                  <a:pt x="253" y="1183"/>
                </a:cubicBezTo>
                <a:cubicBezTo>
                  <a:pt x="127" y="1080"/>
                  <a:pt x="0" y="827"/>
                  <a:pt x="53" y="64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8629" name="Group 9"/>
          <p:cNvGrpSpPr>
            <a:grpSpLocks/>
          </p:cNvGrpSpPr>
          <p:nvPr/>
        </p:nvGrpSpPr>
        <p:grpSpPr bwMode="auto">
          <a:xfrm rot="-812617">
            <a:off x="2790825" y="3106738"/>
            <a:ext cx="2528888" cy="1308100"/>
            <a:chOff x="1954" y="2337"/>
            <a:chExt cx="1593" cy="824"/>
          </a:xfrm>
        </p:grpSpPr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1954" y="2337"/>
              <a:ext cx="1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en-US" sz="1800" i="1">
                  <a:latin typeface="Comic Sans MS" pitchFamily="66" charset="0"/>
                </a:rPr>
                <a:t>v</a:t>
              </a:r>
            </a:p>
          </p:txBody>
        </p:sp>
        <p:sp>
          <p:nvSpPr>
            <p:cNvPr id="31756" name="Oval 11"/>
            <p:cNvSpPr>
              <a:spLocks noChangeArrowheads="1"/>
            </p:cNvSpPr>
            <p:nvPr/>
          </p:nvSpPr>
          <p:spPr bwMode="auto">
            <a:xfrm>
              <a:off x="3440" y="3049"/>
              <a:ext cx="107" cy="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  <p:sp>
          <p:nvSpPr>
            <p:cNvPr id="31757" name="Oval 12"/>
            <p:cNvSpPr>
              <a:spLocks noChangeArrowheads="1"/>
            </p:cNvSpPr>
            <p:nvPr/>
          </p:nvSpPr>
          <p:spPr bwMode="auto">
            <a:xfrm>
              <a:off x="2170" y="2634"/>
              <a:ext cx="107" cy="11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</p:grpSp>
      <p:sp>
        <p:nvSpPr>
          <p:cNvPr id="538633" name="Freeform 14"/>
          <p:cNvSpPr>
            <a:spLocks/>
          </p:cNvSpPr>
          <p:nvPr/>
        </p:nvSpPr>
        <p:spPr bwMode="auto">
          <a:xfrm rot="-811902">
            <a:off x="3286125" y="2700338"/>
            <a:ext cx="1822450" cy="1106487"/>
          </a:xfrm>
          <a:custGeom>
            <a:avLst/>
            <a:gdLst>
              <a:gd name="T0" fmla="*/ 1822450 w 1148"/>
              <a:gd name="T1" fmla="*/ 1106487 h 697"/>
              <a:gd name="T2" fmla="*/ 1711325 w 1148"/>
              <a:gd name="T3" fmla="*/ 715962 h 697"/>
              <a:gd name="T4" fmla="*/ 1482725 w 1148"/>
              <a:gd name="T5" fmla="*/ 347662 h 697"/>
              <a:gd name="T6" fmla="*/ 1158875 w 1148"/>
              <a:gd name="T7" fmla="*/ 52387 h 697"/>
              <a:gd name="T8" fmla="*/ 849313 w 1148"/>
              <a:gd name="T9" fmla="*/ 30162 h 697"/>
              <a:gd name="T10" fmla="*/ 200025 w 1148"/>
              <a:gd name="T11" fmla="*/ 155575 h 697"/>
              <a:gd name="T12" fmla="*/ 0 w 1148"/>
              <a:gd name="T13" fmla="*/ 369887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4" name="Text Box 19"/>
          <p:cNvSpPr txBox="1">
            <a:spLocks noChangeArrowheads="1"/>
          </p:cNvSpPr>
          <p:nvPr/>
        </p:nvSpPr>
        <p:spPr bwMode="auto">
          <a:xfrm>
            <a:off x="5403850" y="3629025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itchFamily="66" charset="0"/>
              </a:rPr>
              <a:t>w</a:t>
            </a:r>
          </a:p>
        </p:txBody>
      </p:sp>
      <p:sp>
        <p:nvSpPr>
          <p:cNvPr id="801812" name="Text Box 20"/>
          <p:cNvSpPr txBox="1">
            <a:spLocks noChangeArrowheads="1"/>
          </p:cNvSpPr>
          <p:nvPr/>
        </p:nvSpPr>
        <p:spPr bwMode="auto">
          <a:xfrm>
            <a:off x="4935538" y="5684838"/>
            <a:ext cx="163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itchFamily="66" charset="0"/>
              </a:rPr>
              <a:t>also:</a:t>
            </a:r>
            <a:r>
              <a:rPr kumimoji="0" lang="en-US" altLang="en-US" sz="1800" i="1">
                <a:latin typeface="Comic Sans MS" pitchFamily="66" charset="0"/>
              </a:rPr>
              <a:t> w</a:t>
            </a:r>
            <a:r>
              <a:rPr kumimoji="0" lang="en-US" altLang="en-US" sz="1800">
                <a:latin typeface="Comic Sans MS" pitchFamily="66" charset="0"/>
              </a:rPr>
              <a:t> ···</a:t>
            </a:r>
            <a:r>
              <a:rPr kumimoji="0" lang="en-US" altLang="en-US" sz="1800" i="1">
                <a:latin typeface="Comic Sans MS" pitchFamily="66" charset="0"/>
              </a:rPr>
              <a:t>v </a:t>
            </a:r>
            <a:r>
              <a:rPr kumimoji="0" lang="en-US" altLang="en-US" sz="1800">
                <a:latin typeface="Comic Sans MS" pitchFamily="66" charset="0"/>
              </a:rPr>
              <a:t>···</a:t>
            </a:r>
            <a:r>
              <a:rPr kumimoji="0" lang="en-US" altLang="en-US" sz="1800" i="1">
                <a:latin typeface="Comic Sans MS" pitchFamily="66" charset="0"/>
              </a:rPr>
              <a:t>w</a:t>
            </a: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3455988" y="457200"/>
            <a:ext cx="218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Cycles</a:t>
            </a:r>
          </a:p>
        </p:txBody>
      </p:sp>
      <p:sp>
        <p:nvSpPr>
          <p:cNvPr id="538637" name="Text Box 13"/>
          <p:cNvSpPr txBox="1">
            <a:spLocks noChangeArrowheads="1"/>
          </p:cNvSpPr>
          <p:nvPr/>
        </p:nvSpPr>
        <p:spPr bwMode="auto">
          <a:xfrm>
            <a:off x="1905000" y="2022475"/>
            <a:ext cx="593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a simple cycle, every vertex is of degree exactly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38628" grpId="0" animBg="1"/>
      <p:bldP spid="538633" grpId="0" animBg="1"/>
      <p:bldP spid="538634" grpId="0"/>
      <p:bldP spid="801812" grpId="0"/>
      <p:bldP spid="5386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95650" y="457200"/>
            <a:ext cx="263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Types of Graphs</a:t>
            </a:r>
          </a:p>
        </p:txBody>
      </p:sp>
      <p:grpSp>
        <p:nvGrpSpPr>
          <p:cNvPr id="511012" name="Group 36"/>
          <p:cNvGrpSpPr>
            <a:grpSpLocks/>
          </p:cNvGrpSpPr>
          <p:nvPr/>
        </p:nvGrpSpPr>
        <p:grpSpPr bwMode="auto">
          <a:xfrm>
            <a:off x="5360988" y="1728788"/>
            <a:ext cx="3406775" cy="2043112"/>
            <a:chOff x="494" y="1169"/>
            <a:chExt cx="2146" cy="1287"/>
          </a:xfrm>
        </p:grpSpPr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494" y="1169"/>
              <a:ext cx="12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dirty="0">
                  <a:solidFill>
                    <a:srgbClr val="000000"/>
                  </a:solidFill>
                </a:rPr>
                <a:t>Directed Graph</a:t>
              </a:r>
            </a:p>
          </p:txBody>
        </p:sp>
        <p:sp>
          <p:nvSpPr>
            <p:cNvPr id="13339" name="Oval 38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3340" name="Oval 39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3341" name="Oval 40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3342" name="Oval 41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cxnSp>
          <p:nvCxnSpPr>
            <p:cNvPr id="13343" name="AutoShape 42"/>
            <p:cNvCxnSpPr>
              <a:cxnSpLocks noChangeShapeType="1"/>
              <a:stCxn id="13339" idx="5"/>
              <a:endCxn id="13340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4" name="AutoShape 43"/>
            <p:cNvCxnSpPr>
              <a:cxnSpLocks noChangeShapeType="1"/>
              <a:stCxn id="13339" idx="4"/>
              <a:endCxn id="13342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44"/>
            <p:cNvCxnSpPr>
              <a:cxnSpLocks noChangeShapeType="1"/>
              <a:stCxn id="13342" idx="0"/>
              <a:endCxn id="13340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6" name="AutoShape 45"/>
            <p:cNvCxnSpPr>
              <a:cxnSpLocks noChangeShapeType="1"/>
              <a:stCxn id="13342" idx="0"/>
              <a:endCxn id="13341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7" name="Freeform 46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>
                <a:gd name="T0" fmla="*/ 128 w 360"/>
                <a:gd name="T1" fmla="*/ 376 h 376"/>
                <a:gd name="T2" fmla="*/ 32 w 360"/>
                <a:gd name="T3" fmla="*/ 88 h 376"/>
                <a:gd name="T4" fmla="*/ 320 w 360"/>
                <a:gd name="T5" fmla="*/ 40 h 376"/>
                <a:gd name="T6" fmla="*/ 272 w 360"/>
                <a:gd name="T7" fmla="*/ 328 h 3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48" name="Freeform 47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>
                <a:gd name="T0" fmla="*/ 912 w 912"/>
                <a:gd name="T1" fmla="*/ 336 h 440"/>
                <a:gd name="T2" fmla="*/ 288 w 912"/>
                <a:gd name="T3" fmla="*/ 384 h 440"/>
                <a:gd name="T4" fmla="*/ 0 w 912"/>
                <a:gd name="T5" fmla="*/ 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11025" name="Text Box 49"/>
          <p:cNvSpPr txBox="1">
            <a:spLocks noChangeArrowheads="1"/>
          </p:cNvSpPr>
          <p:nvPr/>
        </p:nvSpPr>
        <p:spPr bwMode="auto">
          <a:xfrm>
            <a:off x="3194050" y="4691063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000" dirty="0">
                <a:solidFill>
                  <a:srgbClr val="000000"/>
                </a:solidFill>
              </a:rPr>
              <a:t>Multi-Graph</a:t>
            </a:r>
          </a:p>
        </p:txBody>
      </p:sp>
      <p:sp>
        <p:nvSpPr>
          <p:cNvPr id="511026" name="Oval 50"/>
          <p:cNvSpPr>
            <a:spLocks noChangeArrowheads="1"/>
          </p:cNvSpPr>
          <p:nvPr/>
        </p:nvSpPr>
        <p:spPr bwMode="auto">
          <a:xfrm>
            <a:off x="31242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1027" name="Oval 51"/>
          <p:cNvSpPr>
            <a:spLocks noChangeArrowheads="1"/>
          </p:cNvSpPr>
          <p:nvPr/>
        </p:nvSpPr>
        <p:spPr bwMode="auto">
          <a:xfrm>
            <a:off x="45339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1028" name="Oval 52"/>
          <p:cNvSpPr>
            <a:spLocks noChangeArrowheads="1"/>
          </p:cNvSpPr>
          <p:nvPr/>
        </p:nvSpPr>
        <p:spPr bwMode="auto">
          <a:xfrm>
            <a:off x="5981700" y="57023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 dirty="0"/>
          </a:p>
        </p:txBody>
      </p:sp>
      <p:cxnSp>
        <p:nvCxnSpPr>
          <p:cNvPr id="511029" name="AutoShape 53"/>
          <p:cNvCxnSpPr>
            <a:cxnSpLocks noChangeShapeType="1"/>
            <a:stCxn id="511026" idx="6"/>
            <a:endCxn id="511027" idx="2"/>
          </p:cNvCxnSpPr>
          <p:nvPr/>
        </p:nvCxnSpPr>
        <p:spPr bwMode="auto">
          <a:xfrm>
            <a:off x="3352800" y="5816600"/>
            <a:ext cx="11811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1030" name="AutoShape 54"/>
          <p:cNvCxnSpPr>
            <a:cxnSpLocks noChangeShapeType="1"/>
            <a:endCxn id="511027" idx="6"/>
          </p:cNvCxnSpPr>
          <p:nvPr/>
        </p:nvCxnSpPr>
        <p:spPr bwMode="auto">
          <a:xfrm flipH="1">
            <a:off x="4762500" y="5778500"/>
            <a:ext cx="1219200" cy="38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1031" name="Freeform 55"/>
          <p:cNvSpPr>
            <a:spLocks/>
          </p:cNvSpPr>
          <p:nvPr/>
        </p:nvSpPr>
        <p:spPr bwMode="auto">
          <a:xfrm>
            <a:off x="3328966" y="5316537"/>
            <a:ext cx="1266825" cy="500063"/>
          </a:xfrm>
          <a:custGeom>
            <a:avLst/>
            <a:gdLst>
              <a:gd name="T0" fmla="*/ 0 w 816"/>
              <a:gd name="T1" fmla="*/ 418972 h 296"/>
              <a:gd name="T2" fmla="*/ 596153 w 816"/>
              <a:gd name="T3" fmla="*/ 13515 h 296"/>
              <a:gd name="T4" fmla="*/ 1266825 w 816"/>
              <a:gd name="T5" fmla="*/ 500063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96">
                <a:moveTo>
                  <a:pt x="0" y="248"/>
                </a:moveTo>
                <a:cubicBezTo>
                  <a:pt x="124" y="124"/>
                  <a:pt x="248" y="0"/>
                  <a:pt x="384" y="8"/>
                </a:cubicBezTo>
                <a:cubicBezTo>
                  <a:pt x="520" y="16"/>
                  <a:pt x="668" y="156"/>
                  <a:pt x="816" y="296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11032" name="Group 56"/>
          <p:cNvGrpSpPr>
            <a:grpSpLocks/>
          </p:cNvGrpSpPr>
          <p:nvPr/>
        </p:nvGrpSpPr>
        <p:grpSpPr bwMode="auto">
          <a:xfrm>
            <a:off x="727075" y="1663700"/>
            <a:ext cx="3346450" cy="2389188"/>
            <a:chOff x="362" y="952"/>
            <a:chExt cx="2108" cy="1505"/>
          </a:xfrm>
        </p:grpSpPr>
        <p:sp>
          <p:nvSpPr>
            <p:cNvPr id="13328" name="Text Box 57"/>
            <p:cNvSpPr txBox="1">
              <a:spLocks noChangeArrowheads="1"/>
            </p:cNvSpPr>
            <p:nvPr/>
          </p:nvSpPr>
          <p:spPr bwMode="auto">
            <a:xfrm>
              <a:off x="1065" y="952"/>
              <a:ext cx="66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 dirty="0">
                  <a:solidFill>
                    <a:srgbClr val="000000"/>
                  </a:solidFill>
                </a:rPr>
                <a:t> </a:t>
              </a:r>
              <a:r>
                <a:rPr kumimoji="0" lang="en-US" altLang="en-US" sz="2000" b="1" dirty="0">
                  <a:solidFill>
                    <a:srgbClr val="000000"/>
                  </a:solidFill>
                </a:rPr>
                <a:t>Simple</a:t>
              </a:r>
            </a:p>
            <a:p>
              <a:pPr algn="ctr" eaLnBrk="1" hangingPunct="1"/>
              <a:r>
                <a:rPr kumimoji="0" lang="en-US" altLang="en-US" sz="2000" b="1" dirty="0">
                  <a:solidFill>
                    <a:srgbClr val="000000"/>
                  </a:solidFill>
                </a:rPr>
                <a:t>Graph</a:t>
              </a:r>
            </a:p>
          </p:txBody>
        </p:sp>
        <p:sp>
          <p:nvSpPr>
            <p:cNvPr id="13329" name="Oval 58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3330" name="Oval 59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3331" name="Oval 60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3332" name="Oval 61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cxnSp>
          <p:nvCxnSpPr>
            <p:cNvPr id="13333" name="AutoShape 62"/>
            <p:cNvCxnSpPr>
              <a:cxnSpLocks noChangeShapeType="1"/>
              <a:stCxn id="13332" idx="0"/>
              <a:endCxn id="13330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4" name="AutoShape 63"/>
            <p:cNvCxnSpPr>
              <a:cxnSpLocks noChangeShapeType="1"/>
              <a:stCxn id="13332" idx="0"/>
              <a:endCxn id="13331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64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36" name="Line 65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37" name="Line 66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11043" name="Oval 67"/>
          <p:cNvSpPr>
            <a:spLocks noChangeArrowheads="1"/>
          </p:cNvSpPr>
          <p:nvPr/>
        </p:nvSpPr>
        <p:spPr bwMode="auto">
          <a:xfrm>
            <a:off x="396875" y="11414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1045" name="AutoShape 69"/>
          <p:cNvSpPr>
            <a:spLocks noChangeArrowheads="1"/>
          </p:cNvSpPr>
          <p:nvPr/>
        </p:nvSpPr>
        <p:spPr bwMode="auto">
          <a:xfrm>
            <a:off x="6248400" y="4648200"/>
            <a:ext cx="2133600" cy="685800"/>
          </a:xfrm>
          <a:prstGeom prst="wedgeRoundRectCallout">
            <a:avLst>
              <a:gd name="adj1" fmla="val -47319"/>
              <a:gd name="adj2" fmla="val 78935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 dirty="0"/>
              <a:t>Eulerian path problem</a:t>
            </a:r>
          </a:p>
        </p:txBody>
      </p:sp>
      <p:sp>
        <p:nvSpPr>
          <p:cNvPr id="511046" name="AutoShape 70"/>
          <p:cNvSpPr>
            <a:spLocks noChangeArrowheads="1"/>
          </p:cNvSpPr>
          <p:nvPr/>
        </p:nvSpPr>
        <p:spPr bwMode="auto">
          <a:xfrm>
            <a:off x="685800" y="5257800"/>
            <a:ext cx="1752600" cy="990600"/>
          </a:xfrm>
          <a:prstGeom prst="wedgeRoundRectCallout">
            <a:avLst>
              <a:gd name="adj1" fmla="val 12681"/>
              <a:gd name="adj2" fmla="val -9727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 dirty="0"/>
              <a:t>Most of the problems in this course.</a:t>
            </a:r>
          </a:p>
        </p:txBody>
      </p:sp>
      <p:sp>
        <p:nvSpPr>
          <p:cNvPr id="511047" name="AutoShape 71"/>
          <p:cNvSpPr>
            <a:spLocks noChangeArrowheads="1"/>
          </p:cNvSpPr>
          <p:nvPr/>
        </p:nvSpPr>
        <p:spPr bwMode="auto">
          <a:xfrm>
            <a:off x="6705600" y="1143000"/>
            <a:ext cx="2133600" cy="457200"/>
          </a:xfrm>
          <a:prstGeom prst="wedgeRoundRectCallout">
            <a:avLst>
              <a:gd name="adj1" fmla="val 12426"/>
              <a:gd name="adj2" fmla="val 19131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 dirty="0"/>
              <a:t>Will see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5" grpId="0"/>
      <p:bldP spid="511026" grpId="0" animBg="1"/>
      <p:bldP spid="511027" grpId="0" animBg="1"/>
      <p:bldP spid="511028" grpId="0" animBg="1"/>
      <p:bldP spid="511031" grpId="0" animBg="1"/>
      <p:bldP spid="511043" grpId="0" animBg="1"/>
      <p:bldP spid="511045" grpId="0" animBg="1"/>
      <p:bldP spid="511046" grpId="0" animBg="1"/>
      <p:bldP spid="51104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B81F52F-A794-43A1-BCBA-807674B1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CDCC-AD4E-4ECD-8F83-194A2C5A748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8B34E95A-27AA-40A5-AE8D-D88D34AB0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 dirty="0"/>
              <a:t>Cycle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28D42C3F-A652-46FD-A9B2-63C97E8A9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nontrivial (length&gt;0) path whose initial and terminal vertices are the same and which has no repeated edges.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vertex is repeated except that the initial vertex equals the terminal one, then the cycle is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n-cycle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simple cycle of length n. In the following graph, the simple cycle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acbda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red) is a 4‑cycle while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adecdba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non-simple cycle (no edges repeat, but the vertex d does) </a:t>
            </a:r>
          </a:p>
        </p:txBody>
      </p:sp>
      <p:grpSp>
        <p:nvGrpSpPr>
          <p:cNvPr id="479255" name="Group 23">
            <a:extLst>
              <a:ext uri="{FF2B5EF4-FFF2-40B4-BE49-F238E27FC236}">
                <a16:creationId xmlns:a16="http://schemas.microsoft.com/office/drawing/2014/main" id="{FC956710-4329-4DB2-A630-94BA81AE98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91000"/>
            <a:ext cx="4038600" cy="1892300"/>
            <a:chOff x="2304" y="2640"/>
            <a:chExt cx="2544" cy="1192"/>
          </a:xfrm>
        </p:grpSpPr>
        <p:sp>
          <p:nvSpPr>
            <p:cNvPr id="479237" name="Oval 5">
              <a:extLst>
                <a:ext uri="{FF2B5EF4-FFF2-40B4-BE49-F238E27FC236}">
                  <a16:creationId xmlns:a16="http://schemas.microsoft.com/office/drawing/2014/main" id="{B46C2BC7-599B-4ACD-8901-7E912963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867"/>
              <a:ext cx="116" cy="8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38" name="Oval 6">
              <a:extLst>
                <a:ext uri="{FF2B5EF4-FFF2-40B4-BE49-F238E27FC236}">
                  <a16:creationId xmlns:a16="http://schemas.microsoft.com/office/drawing/2014/main" id="{BF0AB114-1E44-4D79-B295-C004BAC35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3150"/>
              <a:ext cx="115" cy="8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39" name="Oval 7">
              <a:extLst>
                <a:ext uri="{FF2B5EF4-FFF2-40B4-BE49-F238E27FC236}">
                  <a16:creationId xmlns:a16="http://schemas.microsoft.com/office/drawing/2014/main" id="{DD69309F-37EF-48F4-911A-4E75E2AE2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3150"/>
              <a:ext cx="115" cy="84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0" name="Oval 8">
              <a:extLst>
                <a:ext uri="{FF2B5EF4-FFF2-40B4-BE49-F238E27FC236}">
                  <a16:creationId xmlns:a16="http://schemas.microsoft.com/office/drawing/2014/main" id="{CCDD54F1-835A-41E5-83BB-C082E108F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3676"/>
              <a:ext cx="116" cy="8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1" name="Oval 9">
              <a:extLst>
                <a:ext uri="{FF2B5EF4-FFF2-40B4-BE49-F238E27FC236}">
                  <a16:creationId xmlns:a16="http://schemas.microsoft.com/office/drawing/2014/main" id="{A967A6DC-D3E0-448F-904E-D4D66FDD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3676"/>
              <a:ext cx="115" cy="8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2" name="Line 10">
              <a:extLst>
                <a:ext uri="{FF2B5EF4-FFF2-40B4-BE49-F238E27FC236}">
                  <a16:creationId xmlns:a16="http://schemas.microsoft.com/office/drawing/2014/main" id="{AA7BCC30-EB4F-4D78-8954-73A7EB8216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2867"/>
              <a:ext cx="843" cy="3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3" name="Line 11">
              <a:extLst>
                <a:ext uri="{FF2B5EF4-FFF2-40B4-BE49-F238E27FC236}">
                  <a16:creationId xmlns:a16="http://schemas.microsoft.com/office/drawing/2014/main" id="{47D267ED-A00B-4475-B679-1B62386BE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2951"/>
              <a:ext cx="1090" cy="2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4" name="Line 12">
              <a:extLst>
                <a:ext uri="{FF2B5EF4-FFF2-40B4-BE49-F238E27FC236}">
                  <a16:creationId xmlns:a16="http://schemas.microsoft.com/office/drawing/2014/main" id="{AAFD2836-7480-4B50-A438-7CD0301AD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8" y="3234"/>
              <a:ext cx="1586" cy="4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5" name="Line 13">
              <a:extLst>
                <a:ext uri="{FF2B5EF4-FFF2-40B4-BE49-F238E27FC236}">
                  <a16:creationId xmlns:a16="http://schemas.microsoft.com/office/drawing/2014/main" id="{5D00A678-6263-40E3-9049-666CE2007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3761"/>
              <a:ext cx="15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6" name="Line 14">
              <a:extLst>
                <a:ext uri="{FF2B5EF4-FFF2-40B4-BE49-F238E27FC236}">
                  <a16:creationId xmlns:a16="http://schemas.microsoft.com/office/drawing/2014/main" id="{A8AFD9FA-1408-4CA9-A6E3-8521ACB4C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2" y="2951"/>
              <a:ext cx="843" cy="8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7" name="Line 15">
              <a:extLst>
                <a:ext uri="{FF2B5EF4-FFF2-40B4-BE49-F238E27FC236}">
                  <a16:creationId xmlns:a16="http://schemas.microsoft.com/office/drawing/2014/main" id="{DB326715-5991-487C-BDDD-BAC49D98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3150"/>
              <a:ext cx="231" cy="61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48" name="Text Box 16">
              <a:extLst>
                <a:ext uri="{FF2B5EF4-FFF2-40B4-BE49-F238E27FC236}">
                  <a16:creationId xmlns:a16="http://schemas.microsoft.com/office/drawing/2014/main" id="{AE435BB4-66C6-4B36-97F0-E6D5B1DEE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2640"/>
              <a:ext cx="206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79249" name="Text Box 17">
              <a:extLst>
                <a:ext uri="{FF2B5EF4-FFF2-40B4-BE49-F238E27FC236}">
                  <a16:creationId xmlns:a16="http://schemas.microsoft.com/office/drawing/2014/main" id="{2CCECB81-25CA-424A-9350-70A51FA72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50"/>
              <a:ext cx="206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  <p:sp>
          <p:nvSpPr>
            <p:cNvPr id="479250" name="Text Box 18">
              <a:extLst>
                <a:ext uri="{FF2B5EF4-FFF2-40B4-BE49-F238E27FC236}">
                  <a16:creationId xmlns:a16="http://schemas.microsoft.com/office/drawing/2014/main" id="{D7239863-7FE9-4BC8-A1D0-E3BB4C21B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093"/>
              <a:ext cx="206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79251" name="Text Box 19">
              <a:extLst>
                <a:ext uri="{FF2B5EF4-FFF2-40B4-BE49-F238E27FC236}">
                  <a16:creationId xmlns:a16="http://schemas.microsoft.com/office/drawing/2014/main" id="{A006BF8B-CA8D-4A84-9716-BD3F26BE5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3673"/>
              <a:ext cx="206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79252" name="Text Box 20">
              <a:extLst>
                <a:ext uri="{FF2B5EF4-FFF2-40B4-BE49-F238E27FC236}">
                  <a16:creationId xmlns:a16="http://schemas.microsoft.com/office/drawing/2014/main" id="{94AD2A0A-426D-4B34-8F00-223187D71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3676"/>
              <a:ext cx="206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e</a:t>
              </a:r>
            </a:p>
          </p:txBody>
        </p:sp>
        <p:sp>
          <p:nvSpPr>
            <p:cNvPr id="479253" name="Line 21">
              <a:extLst>
                <a:ext uri="{FF2B5EF4-FFF2-40B4-BE49-F238E27FC236}">
                  <a16:creationId xmlns:a16="http://schemas.microsoft.com/office/drawing/2014/main" id="{C10391C2-88D9-4379-B7A4-3A7EF9AFF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3234"/>
              <a:ext cx="17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9254" name="Line 22">
              <a:extLst>
                <a:ext uri="{FF2B5EF4-FFF2-40B4-BE49-F238E27FC236}">
                  <a16:creationId xmlns:a16="http://schemas.microsoft.com/office/drawing/2014/main" id="{9F7C5B12-ABE8-4BCA-AA2E-5B108ADC9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9" y="3234"/>
              <a:ext cx="0" cy="5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34C9-FAE5-43E3-99B9-4A9840E2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E282-9E21-4EA6-9F5D-3E577BF021C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80258" name="Rectangle 2">
            <a:extLst>
              <a:ext uri="{FF2B5EF4-FFF2-40B4-BE49-F238E27FC236}">
                <a16:creationId xmlns:a16="http://schemas.microsoft.com/office/drawing/2014/main" id="{184D505C-1127-44D0-BCD0-5BB158505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Complete Graph</a:t>
            </a:r>
            <a:r>
              <a:rPr lang="en-US" altLang="en-US" dirty="0"/>
              <a:t> 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7222A257-E775-4336-AA69-40B8E6E5C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in which an edge joins every pair of distinct vertices is a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graph. We denote by </a:t>
            </a:r>
            <a:r>
              <a:rPr lang="en-US" altLang="en-US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baseline="-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graph on n vertices.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bipartite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(two-part) graph G(V,E) is one in which we can partition V into two subsets A and B such that every edge in E joins a vertex in A to a vertex in B. 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BipartiteGraph">
            <a:extLst>
              <a:ext uri="{FF2B5EF4-FFF2-40B4-BE49-F238E27FC236}">
                <a16:creationId xmlns:a16="http://schemas.microsoft.com/office/drawing/2014/main" id="{7E1C8ACC-E331-4FB4-A065-0307C69F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67023"/>
            <a:ext cx="5983399" cy="20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561B-623E-46D3-98BC-87466318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Complete Graph</a:t>
            </a:r>
            <a:r>
              <a:rPr lang="en-US" alt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01CC5-FD7A-4890-B3B1-245CD3B6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edge joins every vertex in A to every vertex in B, then G is a </a:t>
            </a:r>
            <a:r>
              <a:rPr lang="en-US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bipartite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graph. In that case if |A|=m and |B|=n, then we denote the 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bipartite graph by </a:t>
            </a:r>
            <a:r>
              <a:rPr lang="en-US" alt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b="1" baseline="-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  <p:pic>
        <p:nvPicPr>
          <p:cNvPr id="4" name="Picture 3" descr="A picture containing text, red, light, scene&#10;&#10;Description automatically generated">
            <a:extLst>
              <a:ext uri="{FF2B5EF4-FFF2-40B4-BE49-F238E27FC236}">
                <a16:creationId xmlns:a16="http://schemas.microsoft.com/office/drawing/2014/main" id="{046F1A89-15ED-4751-ACB9-83844279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47315"/>
            <a:ext cx="448791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2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EFAC-EA28-4C8F-B6DF-34EEF6FE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86470-0B89-44CE-A92C-D7AAD8AE16E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45A4B261-CA4A-443E-9728-BDC728364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Application of Bipartite</a:t>
            </a:r>
            <a:endParaRPr lang="en-US" altLang="en-US" dirty="0"/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DD7E20FB-D952-4AB4-8803-930924CAF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Bipartite graphs arise naturally in many contexts. For instance imagine that we make a list of students on the left edge of a page, make a list of courses on the right edge of a page, and then draw lines between students and the courses they have taken. The result is a bipartite graph. Similarly if we draw the graph of a relation from a set A to a set B, then the result is a bipartite graph.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9326-103B-45FF-AAD4-E2AE00E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698B-B56E-4615-B56C-3D6DCBFD7D3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82306" name="Rectangle 2">
            <a:extLst>
              <a:ext uri="{FF2B5EF4-FFF2-40B4-BE49-F238E27FC236}">
                <a16:creationId xmlns:a16="http://schemas.microsoft.com/office/drawing/2014/main" id="{BCB33D25-EBFE-4050-998B-459C66758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Directed Graphs (Digraphs)</a:t>
            </a:r>
            <a:r>
              <a:rPr lang="en-US" altLang="en-US"/>
              <a:t> 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1E5639DB-3E5C-453F-8E34-3FF95FBAA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graph (digraph, for short) G consists of a set V of vertices and a set E of directed edges. A directed edge is an ordered pair of elements of V. Put another way, the pair G(V,E) with E⊆V×V is a digraph.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from graphs: Digraphs allow for loops of the form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 is also possible to have two edges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between vertices a and b. 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take the ordering of the pairs in E to give each edge a direction: namely the edge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goes from a to b. We call a the initial vertex and b the terminal vertex of the edge. When we draw the digraph, we draw the edge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an arrow from a to b.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A0C9100-4566-43A4-ABCB-F310263C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FFCE-E53F-41EF-A337-87849A50CC5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17336AC9-AA39-4169-8A5B-8A08CDE88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Digraphs: Example</a:t>
            </a:r>
            <a:r>
              <a:rPr lang="en-US" altLang="en-US"/>
              <a:t> 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40987808-A78E-4695-AC45-8D7471123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Example: Let V={a,b,c,d} and E={(a,b),(a,c),(b,a),(c,c),(d,c)} </a:t>
            </a:r>
          </a:p>
        </p:txBody>
      </p:sp>
      <p:grpSp>
        <p:nvGrpSpPr>
          <p:cNvPr id="483346" name="Group 18">
            <a:extLst>
              <a:ext uri="{FF2B5EF4-FFF2-40B4-BE49-F238E27FC236}">
                <a16:creationId xmlns:a16="http://schemas.microsoft.com/office/drawing/2014/main" id="{F4EB0C75-013E-451C-A1C4-E8F3C3142A7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514600"/>
            <a:ext cx="4572000" cy="2836863"/>
            <a:chOff x="1296" y="1584"/>
            <a:chExt cx="2880" cy="1787"/>
          </a:xfrm>
        </p:grpSpPr>
        <p:sp>
          <p:nvSpPr>
            <p:cNvPr id="483333" name="Oval 5">
              <a:extLst>
                <a:ext uri="{FF2B5EF4-FFF2-40B4-BE49-F238E27FC236}">
                  <a16:creationId xmlns:a16="http://schemas.microsoft.com/office/drawing/2014/main" id="{A4D3F587-A528-4056-A7CC-84A106CCC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745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34" name="Oval 6">
              <a:extLst>
                <a:ext uri="{FF2B5EF4-FFF2-40B4-BE49-F238E27FC236}">
                  <a16:creationId xmlns:a16="http://schemas.microsoft.com/office/drawing/2014/main" id="{569BC136-8CDB-4CD3-89CA-9A668821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745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35" name="Oval 7">
              <a:extLst>
                <a:ext uri="{FF2B5EF4-FFF2-40B4-BE49-F238E27FC236}">
                  <a16:creationId xmlns:a16="http://schemas.microsoft.com/office/drawing/2014/main" id="{4E7DB545-B66F-44E0-8823-C73F39AE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719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36" name="Oval 8">
              <a:extLst>
                <a:ext uri="{FF2B5EF4-FFF2-40B4-BE49-F238E27FC236}">
                  <a16:creationId xmlns:a16="http://schemas.microsoft.com/office/drawing/2014/main" id="{FAED8506-5803-4474-910C-2D6E4E6B8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2719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37" name="Text Box 9">
              <a:extLst>
                <a:ext uri="{FF2B5EF4-FFF2-40B4-BE49-F238E27FC236}">
                  <a16:creationId xmlns:a16="http://schemas.microsoft.com/office/drawing/2014/main" id="{FDF0CB93-DC6A-410A-9E79-B87BD1449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1672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83338" name="Text Box 10">
              <a:extLst>
                <a:ext uri="{FF2B5EF4-FFF2-40B4-BE49-F238E27FC236}">
                  <a16:creationId xmlns:a16="http://schemas.microsoft.com/office/drawing/2014/main" id="{7E8C36E1-66B1-42F3-8763-A8F14D8FC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2624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83339" name="Text Box 11">
              <a:extLst>
                <a:ext uri="{FF2B5EF4-FFF2-40B4-BE49-F238E27FC236}">
                  <a16:creationId xmlns:a16="http://schemas.microsoft.com/office/drawing/2014/main" id="{CF11D629-5DA9-48F5-9209-42230080E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2536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83340" name="Text Box 12">
              <a:extLst>
                <a:ext uri="{FF2B5EF4-FFF2-40B4-BE49-F238E27FC236}">
                  <a16:creationId xmlns:a16="http://schemas.microsoft.com/office/drawing/2014/main" id="{B26E560B-A8D9-4400-BDB3-062E87AFD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1584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  <p:sp>
          <p:nvSpPr>
            <p:cNvPr id="483341" name="Freeform 13">
              <a:extLst>
                <a:ext uri="{FF2B5EF4-FFF2-40B4-BE49-F238E27FC236}">
                  <a16:creationId xmlns:a16="http://schemas.microsoft.com/office/drawing/2014/main" id="{3B63F8E2-E299-4602-9913-4CCA47D5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584"/>
              <a:ext cx="1674" cy="188"/>
            </a:xfrm>
            <a:custGeom>
              <a:avLst/>
              <a:gdLst>
                <a:gd name="T0" fmla="*/ 0 w 2370"/>
                <a:gd name="T1" fmla="*/ 165 h 192"/>
                <a:gd name="T2" fmla="*/ 1094 w 2370"/>
                <a:gd name="T3" fmla="*/ 0 h 192"/>
                <a:gd name="T4" fmla="*/ 2167 w 2370"/>
                <a:gd name="T5" fmla="*/ 165 h 192"/>
                <a:gd name="T6" fmla="*/ 2310 w 2370"/>
                <a:gd name="T7" fmla="*/ 1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0" h="192">
                  <a:moveTo>
                    <a:pt x="0" y="165"/>
                  </a:moveTo>
                  <a:cubicBezTo>
                    <a:pt x="366" y="82"/>
                    <a:pt x="733" y="0"/>
                    <a:pt x="1094" y="0"/>
                  </a:cubicBezTo>
                  <a:cubicBezTo>
                    <a:pt x="1455" y="0"/>
                    <a:pt x="1964" y="138"/>
                    <a:pt x="2167" y="165"/>
                  </a:cubicBezTo>
                  <a:cubicBezTo>
                    <a:pt x="2370" y="192"/>
                    <a:pt x="2340" y="178"/>
                    <a:pt x="2310" y="16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42" name="Freeform 14">
              <a:extLst>
                <a:ext uri="{FF2B5EF4-FFF2-40B4-BE49-F238E27FC236}">
                  <a16:creationId xmlns:a16="http://schemas.microsoft.com/office/drawing/2014/main" id="{8A1F37E8-D2A2-499D-B0C1-2BED3288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885"/>
              <a:ext cx="1674" cy="227"/>
            </a:xfrm>
            <a:custGeom>
              <a:avLst/>
              <a:gdLst>
                <a:gd name="T0" fmla="*/ 2167 w 2167"/>
                <a:gd name="T1" fmla="*/ 0 h 232"/>
                <a:gd name="T2" fmla="*/ 1199 w 2167"/>
                <a:gd name="T3" fmla="*/ 232 h 232"/>
                <a:gd name="T4" fmla="*/ 0 w 2167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" h="232">
                  <a:moveTo>
                    <a:pt x="2167" y="0"/>
                  </a:moveTo>
                  <a:cubicBezTo>
                    <a:pt x="1863" y="116"/>
                    <a:pt x="1560" y="232"/>
                    <a:pt x="1199" y="232"/>
                  </a:cubicBezTo>
                  <a:cubicBezTo>
                    <a:pt x="838" y="232"/>
                    <a:pt x="419" y="11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43" name="Freeform 15">
              <a:extLst>
                <a:ext uri="{FF2B5EF4-FFF2-40B4-BE49-F238E27FC236}">
                  <a16:creationId xmlns:a16="http://schemas.microsoft.com/office/drawing/2014/main" id="{04D04C63-B7B8-46FF-9834-0C708427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" y="1772"/>
              <a:ext cx="169" cy="948"/>
            </a:xfrm>
            <a:custGeom>
              <a:avLst/>
              <a:gdLst>
                <a:gd name="T0" fmla="*/ 218 w 218"/>
                <a:gd name="T1" fmla="*/ 0 h 970"/>
                <a:gd name="T2" fmla="*/ 0 w 218"/>
                <a:gd name="T3" fmla="*/ 447 h 970"/>
                <a:gd name="T4" fmla="*/ 218 w 218"/>
                <a:gd name="T5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" h="970">
                  <a:moveTo>
                    <a:pt x="218" y="0"/>
                  </a:moveTo>
                  <a:cubicBezTo>
                    <a:pt x="109" y="142"/>
                    <a:pt x="0" y="285"/>
                    <a:pt x="0" y="447"/>
                  </a:cubicBezTo>
                  <a:cubicBezTo>
                    <a:pt x="0" y="609"/>
                    <a:pt x="109" y="789"/>
                    <a:pt x="218" y="97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44" name="Freeform 16">
              <a:extLst>
                <a:ext uri="{FF2B5EF4-FFF2-40B4-BE49-F238E27FC236}">
                  <a16:creationId xmlns:a16="http://schemas.microsoft.com/office/drawing/2014/main" id="{9F98C285-51A1-4B77-96B5-E1CF07A6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2860"/>
              <a:ext cx="1674" cy="205"/>
            </a:xfrm>
            <a:custGeom>
              <a:avLst/>
              <a:gdLst>
                <a:gd name="T0" fmla="*/ 2167 w 2167"/>
                <a:gd name="T1" fmla="*/ 0 h 210"/>
                <a:gd name="T2" fmla="*/ 1049 w 2167"/>
                <a:gd name="T3" fmla="*/ 210 h 210"/>
                <a:gd name="T4" fmla="*/ 0 w 2167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" h="210">
                  <a:moveTo>
                    <a:pt x="2167" y="0"/>
                  </a:moveTo>
                  <a:cubicBezTo>
                    <a:pt x="1788" y="105"/>
                    <a:pt x="1410" y="210"/>
                    <a:pt x="1049" y="210"/>
                  </a:cubicBezTo>
                  <a:cubicBezTo>
                    <a:pt x="688" y="210"/>
                    <a:pt x="344" y="10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83345" name="Freeform 17">
              <a:extLst>
                <a:ext uri="{FF2B5EF4-FFF2-40B4-BE49-F238E27FC236}">
                  <a16:creationId xmlns:a16="http://schemas.microsoft.com/office/drawing/2014/main" id="{44CBB604-363C-468D-B483-43B3696F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502"/>
              <a:ext cx="743" cy="869"/>
            </a:xfrm>
            <a:custGeom>
              <a:avLst/>
              <a:gdLst>
                <a:gd name="T0" fmla="*/ 819 w 962"/>
                <a:gd name="T1" fmla="*/ 365 h 889"/>
                <a:gd name="T2" fmla="*/ 414 w 962"/>
                <a:gd name="T3" fmla="*/ 35 h 889"/>
                <a:gd name="T4" fmla="*/ 31 w 962"/>
                <a:gd name="T5" fmla="*/ 575 h 889"/>
                <a:gd name="T6" fmla="*/ 601 w 962"/>
                <a:gd name="T7" fmla="*/ 854 h 889"/>
                <a:gd name="T8" fmla="*/ 962 w 962"/>
                <a:gd name="T9" fmla="*/ 36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889">
                  <a:moveTo>
                    <a:pt x="819" y="365"/>
                  </a:moveTo>
                  <a:cubicBezTo>
                    <a:pt x="682" y="182"/>
                    <a:pt x="545" y="0"/>
                    <a:pt x="414" y="35"/>
                  </a:cubicBezTo>
                  <a:cubicBezTo>
                    <a:pt x="283" y="70"/>
                    <a:pt x="0" y="439"/>
                    <a:pt x="31" y="575"/>
                  </a:cubicBezTo>
                  <a:cubicBezTo>
                    <a:pt x="62" y="711"/>
                    <a:pt x="446" y="889"/>
                    <a:pt x="601" y="854"/>
                  </a:cubicBezTo>
                  <a:cubicBezTo>
                    <a:pt x="756" y="819"/>
                    <a:pt x="859" y="592"/>
                    <a:pt x="962" y="36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8CF1-7A0B-4A37-AE56-692C057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BF01-7CEC-4612-A48F-E4CB8B98AC2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84354" name="Rectangle 2">
            <a:extLst>
              <a:ext uri="{FF2B5EF4-FFF2-40B4-BE49-F238E27FC236}">
                <a16:creationId xmlns:a16="http://schemas.microsoft.com/office/drawing/2014/main" id="{E9EA06D4-EC1F-475D-8AE1-A2BB39FA4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Digraphs: Degree and Miscellany</a:t>
            </a:r>
            <a:endParaRPr lang="en-US" altLang="en-US"/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E991F310-A287-4A4E-B153-B2F3E460E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outdegree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vertex is the number of edges that initiate at a. The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indegree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is the number of edges that terminate at a. A vertex with indegree 0 is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vertex with outdegree 0 is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below digraph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outdeg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(a)=2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(a)=1. </a:t>
            </a:r>
          </a:p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 is a sink and d is a source.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63A573DE-FF3F-41D1-AF05-BF0843B4F77F}"/>
              </a:ext>
            </a:extLst>
          </p:cNvPr>
          <p:cNvGrpSpPr>
            <a:grpSpLocks/>
          </p:cNvGrpSpPr>
          <p:nvPr/>
        </p:nvGrpSpPr>
        <p:grpSpPr bwMode="auto">
          <a:xfrm>
            <a:off x="1052186" y="3645596"/>
            <a:ext cx="3497893" cy="1828800"/>
            <a:chOff x="1296" y="1584"/>
            <a:chExt cx="2880" cy="1787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E82E2E0-AD25-4360-B526-8F77B12F8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745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2005AADB-5B13-4A36-A324-D7DA9456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745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9187B467-8B8C-4137-AFD3-D614207C7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719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3E725EB9-DC83-4F16-A3E8-2746FCA97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2719"/>
              <a:ext cx="110" cy="14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90D54EE-3422-418E-B12D-9B151DAA6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1672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04B6D10-6384-473B-A323-6208AEB7C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2624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F71BDF5A-790F-4EE4-863D-AA53080BC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2536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826F690-A696-4C2B-AFDA-681E65DA9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" y="1584"/>
              <a:ext cx="243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94863DF-5DEA-48F3-9FE3-E1BC5362D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584"/>
              <a:ext cx="1674" cy="188"/>
            </a:xfrm>
            <a:custGeom>
              <a:avLst/>
              <a:gdLst>
                <a:gd name="T0" fmla="*/ 0 w 2370"/>
                <a:gd name="T1" fmla="*/ 165 h 192"/>
                <a:gd name="T2" fmla="*/ 1094 w 2370"/>
                <a:gd name="T3" fmla="*/ 0 h 192"/>
                <a:gd name="T4" fmla="*/ 2167 w 2370"/>
                <a:gd name="T5" fmla="*/ 165 h 192"/>
                <a:gd name="T6" fmla="*/ 2310 w 2370"/>
                <a:gd name="T7" fmla="*/ 1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0" h="192">
                  <a:moveTo>
                    <a:pt x="0" y="165"/>
                  </a:moveTo>
                  <a:cubicBezTo>
                    <a:pt x="366" y="82"/>
                    <a:pt x="733" y="0"/>
                    <a:pt x="1094" y="0"/>
                  </a:cubicBezTo>
                  <a:cubicBezTo>
                    <a:pt x="1455" y="0"/>
                    <a:pt x="1964" y="138"/>
                    <a:pt x="2167" y="165"/>
                  </a:cubicBezTo>
                  <a:cubicBezTo>
                    <a:pt x="2370" y="192"/>
                    <a:pt x="2340" y="178"/>
                    <a:pt x="2310" y="16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910ACA7-6478-49DC-8657-5BDB7F483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885"/>
              <a:ext cx="1674" cy="227"/>
            </a:xfrm>
            <a:custGeom>
              <a:avLst/>
              <a:gdLst>
                <a:gd name="T0" fmla="*/ 2167 w 2167"/>
                <a:gd name="T1" fmla="*/ 0 h 232"/>
                <a:gd name="T2" fmla="*/ 1199 w 2167"/>
                <a:gd name="T3" fmla="*/ 232 h 232"/>
                <a:gd name="T4" fmla="*/ 0 w 2167"/>
                <a:gd name="T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" h="232">
                  <a:moveTo>
                    <a:pt x="2167" y="0"/>
                  </a:moveTo>
                  <a:cubicBezTo>
                    <a:pt x="1863" y="116"/>
                    <a:pt x="1560" y="232"/>
                    <a:pt x="1199" y="232"/>
                  </a:cubicBezTo>
                  <a:cubicBezTo>
                    <a:pt x="838" y="232"/>
                    <a:pt x="419" y="11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20A1C765-B508-46F7-8192-EFC7F140E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" y="1772"/>
              <a:ext cx="169" cy="948"/>
            </a:xfrm>
            <a:custGeom>
              <a:avLst/>
              <a:gdLst>
                <a:gd name="T0" fmla="*/ 218 w 218"/>
                <a:gd name="T1" fmla="*/ 0 h 970"/>
                <a:gd name="T2" fmla="*/ 0 w 218"/>
                <a:gd name="T3" fmla="*/ 447 h 970"/>
                <a:gd name="T4" fmla="*/ 218 w 218"/>
                <a:gd name="T5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" h="970">
                  <a:moveTo>
                    <a:pt x="218" y="0"/>
                  </a:moveTo>
                  <a:cubicBezTo>
                    <a:pt x="109" y="142"/>
                    <a:pt x="0" y="285"/>
                    <a:pt x="0" y="447"/>
                  </a:cubicBezTo>
                  <a:cubicBezTo>
                    <a:pt x="0" y="609"/>
                    <a:pt x="109" y="789"/>
                    <a:pt x="218" y="97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E972DCC5-48B7-4C5F-A24A-08E5A2E29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2860"/>
              <a:ext cx="1674" cy="205"/>
            </a:xfrm>
            <a:custGeom>
              <a:avLst/>
              <a:gdLst>
                <a:gd name="T0" fmla="*/ 2167 w 2167"/>
                <a:gd name="T1" fmla="*/ 0 h 210"/>
                <a:gd name="T2" fmla="*/ 1049 w 2167"/>
                <a:gd name="T3" fmla="*/ 210 h 210"/>
                <a:gd name="T4" fmla="*/ 0 w 2167"/>
                <a:gd name="T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7" h="210">
                  <a:moveTo>
                    <a:pt x="2167" y="0"/>
                  </a:moveTo>
                  <a:cubicBezTo>
                    <a:pt x="1788" y="105"/>
                    <a:pt x="1410" y="210"/>
                    <a:pt x="1049" y="210"/>
                  </a:cubicBezTo>
                  <a:cubicBezTo>
                    <a:pt x="688" y="210"/>
                    <a:pt x="344" y="10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4D36358-8819-433D-9B4F-7B7CCEDBC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502"/>
              <a:ext cx="743" cy="869"/>
            </a:xfrm>
            <a:custGeom>
              <a:avLst/>
              <a:gdLst>
                <a:gd name="T0" fmla="*/ 819 w 962"/>
                <a:gd name="T1" fmla="*/ 365 h 889"/>
                <a:gd name="T2" fmla="*/ 414 w 962"/>
                <a:gd name="T3" fmla="*/ 35 h 889"/>
                <a:gd name="T4" fmla="*/ 31 w 962"/>
                <a:gd name="T5" fmla="*/ 575 h 889"/>
                <a:gd name="T6" fmla="*/ 601 w 962"/>
                <a:gd name="T7" fmla="*/ 854 h 889"/>
                <a:gd name="T8" fmla="*/ 962 w 962"/>
                <a:gd name="T9" fmla="*/ 36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2" h="889">
                  <a:moveTo>
                    <a:pt x="819" y="365"/>
                  </a:moveTo>
                  <a:cubicBezTo>
                    <a:pt x="682" y="182"/>
                    <a:pt x="545" y="0"/>
                    <a:pt x="414" y="35"/>
                  </a:cubicBezTo>
                  <a:cubicBezTo>
                    <a:pt x="283" y="70"/>
                    <a:pt x="0" y="439"/>
                    <a:pt x="31" y="575"/>
                  </a:cubicBezTo>
                  <a:cubicBezTo>
                    <a:pt x="62" y="711"/>
                    <a:pt x="446" y="889"/>
                    <a:pt x="601" y="854"/>
                  </a:cubicBezTo>
                  <a:cubicBezTo>
                    <a:pt x="756" y="819"/>
                    <a:pt x="859" y="592"/>
                    <a:pt x="962" y="36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33B7-D772-4292-9DE2-25377CBC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4ECE-C2E4-4DAE-913D-8A2429852C7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FE0A564E-7FBC-4AE5-947E-42B4D028C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 sz="3600" dirty="0">
                <a:cs typeface="Times New Roman" panose="02020603050405020304" pitchFamily="18" charset="0"/>
              </a:rPr>
              <a:t>Digraphs: Directed Subgraphs &amp; Paths</a:t>
            </a:r>
            <a:endParaRPr lang="en-US" altLang="en-US" sz="3600" dirty="0"/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01C73C06-6A12-41A5-BB0D-0EB805789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subgraphs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subdigraphs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 have the natural definition.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paths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however, are slightly different since one may travel only in the direction the edges have. For instance if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directed path, then there must be an edge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(not merely an edge between a and b).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9"/>
          <p:cNvGrpSpPr>
            <a:grpSpLocks/>
          </p:cNvGrpSpPr>
          <p:nvPr/>
        </p:nvGrpSpPr>
        <p:grpSpPr bwMode="auto">
          <a:xfrm>
            <a:off x="5870575" y="1462088"/>
            <a:ext cx="1752600" cy="2438400"/>
            <a:chOff x="4375" y="832"/>
            <a:chExt cx="1104" cy="1536"/>
          </a:xfrm>
        </p:grpSpPr>
        <p:sp>
          <p:nvSpPr>
            <p:cNvPr id="14358" name="Oval 3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4359" name="Oval 3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4360" name="Oval 3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4361" name="Oval 3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4362" name="Oval 3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4363" name="Oval 3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</p:grp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428750" y="1595438"/>
            <a:ext cx="3448050" cy="145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itchFamily="66" charset="0"/>
              </a:rPr>
              <a:t>A graph G=(V,E) consists of: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itchFamily="66" charset="0"/>
              </a:rPr>
              <a:t>A set of vertices,</a:t>
            </a:r>
            <a:r>
              <a:rPr lang="en-US" altLang="en-US" sz="18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altLang="en-US" sz="1800" i="1" dirty="0">
                <a:solidFill>
                  <a:srgbClr val="0033CC"/>
                </a:solidFill>
                <a:latin typeface="Comic Sans MS" pitchFamily="66" charset="0"/>
              </a:rPr>
              <a:t>V</a:t>
            </a:r>
            <a:endParaRPr lang="en-US" altLang="en-US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mic Sans MS" pitchFamily="66" charset="0"/>
              </a:rPr>
              <a:t>A set of</a:t>
            </a:r>
            <a:r>
              <a:rPr lang="en-US" altLang="en-US" sz="1800" i="1" dirty="0">
                <a:solidFill>
                  <a:srgbClr val="000000"/>
                </a:solidFill>
                <a:latin typeface="Comic Sans MS" pitchFamily="66" charset="0"/>
              </a:rPr>
              <a:t> undirected</a:t>
            </a:r>
            <a:r>
              <a:rPr lang="en-US" altLang="en-US" sz="1800" dirty="0">
                <a:solidFill>
                  <a:srgbClr val="000000"/>
                </a:solidFill>
                <a:latin typeface="Comic Sans MS" pitchFamily="66" charset="0"/>
              </a:rPr>
              <a:t> edges, </a:t>
            </a:r>
            <a:r>
              <a:rPr lang="en-US" altLang="en-US" sz="1800" i="1" dirty="0">
                <a:solidFill>
                  <a:srgbClr val="008000"/>
                </a:solidFill>
                <a:latin typeface="Comic Sans MS" pitchFamily="66" charset="0"/>
              </a:rPr>
              <a:t>E</a:t>
            </a:r>
            <a:r>
              <a:rPr lang="en-US" altLang="en-US" sz="1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180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endParaRPr lang="en-US" altLang="en-US" sz="1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14340" name="Group 44"/>
          <p:cNvGrpSpPr>
            <a:grpSpLocks/>
          </p:cNvGrpSpPr>
          <p:nvPr/>
        </p:nvGrpSpPr>
        <p:grpSpPr bwMode="auto">
          <a:xfrm>
            <a:off x="6065838" y="1665288"/>
            <a:ext cx="1362075" cy="2047875"/>
            <a:chOff x="4498" y="955"/>
            <a:chExt cx="858" cy="1290"/>
          </a:xfrm>
        </p:grpSpPr>
        <p:cxnSp>
          <p:nvCxnSpPr>
            <p:cNvPr id="14351" name="AutoShape 45"/>
            <p:cNvCxnSpPr>
              <a:cxnSpLocks noChangeShapeType="1"/>
              <a:stCxn id="14360" idx="7"/>
              <a:endCxn id="14362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2" name="AutoShape 46"/>
            <p:cNvCxnSpPr>
              <a:cxnSpLocks noChangeShapeType="1"/>
              <a:stCxn id="14360" idx="6"/>
              <a:endCxn id="14361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3" name="AutoShape 47"/>
            <p:cNvCxnSpPr>
              <a:cxnSpLocks noChangeShapeType="1"/>
              <a:stCxn id="14358" idx="7"/>
              <a:endCxn id="14359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4" name="AutoShape 48"/>
            <p:cNvCxnSpPr>
              <a:cxnSpLocks noChangeShapeType="1"/>
              <a:stCxn id="14363" idx="7"/>
              <a:endCxn id="14362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5" name="AutoShape 49"/>
            <p:cNvCxnSpPr>
              <a:cxnSpLocks noChangeShapeType="1"/>
              <a:endCxn id="14361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6" name="AutoShape 50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7" name="AutoShape 51"/>
            <p:cNvCxnSpPr>
              <a:cxnSpLocks noChangeShapeType="1"/>
              <a:stCxn id="14358" idx="5"/>
              <a:endCxn id="14363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341" name="Text Box 56"/>
          <p:cNvSpPr txBox="1">
            <a:spLocks noChangeArrowheads="1"/>
          </p:cNvSpPr>
          <p:nvPr/>
        </p:nvSpPr>
        <p:spPr bwMode="auto">
          <a:xfrm>
            <a:off x="3508375" y="457200"/>
            <a:ext cx="227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Simple Graphs</a:t>
            </a:r>
          </a:p>
        </p:txBody>
      </p:sp>
      <p:sp>
        <p:nvSpPr>
          <p:cNvPr id="14342" name="Text Box 57"/>
          <p:cNvSpPr txBox="1">
            <a:spLocks noChangeArrowheads="1"/>
          </p:cNvSpPr>
          <p:nvPr/>
        </p:nvSpPr>
        <p:spPr bwMode="auto">
          <a:xfrm>
            <a:off x="6235700" y="1198563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14343" name="Text Box 58"/>
          <p:cNvSpPr txBox="1">
            <a:spLocks noChangeArrowheads="1"/>
          </p:cNvSpPr>
          <p:nvPr/>
        </p:nvSpPr>
        <p:spPr bwMode="auto">
          <a:xfrm>
            <a:off x="5641975" y="21478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f</a:t>
            </a:r>
          </a:p>
        </p:txBody>
      </p:sp>
      <p:sp>
        <p:nvSpPr>
          <p:cNvPr id="14344" name="Text Box 59"/>
          <p:cNvSpPr txBox="1">
            <a:spLocks noChangeArrowheads="1"/>
          </p:cNvSpPr>
          <p:nvPr/>
        </p:nvSpPr>
        <p:spPr bwMode="auto">
          <a:xfrm>
            <a:off x="5870575" y="33670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14345" name="Text Box 60"/>
          <p:cNvSpPr txBox="1">
            <a:spLocks noChangeArrowheads="1"/>
          </p:cNvSpPr>
          <p:nvPr/>
        </p:nvSpPr>
        <p:spPr bwMode="auto">
          <a:xfrm>
            <a:off x="7013575" y="3748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4346" name="Text Box 61"/>
          <p:cNvSpPr txBox="1">
            <a:spLocks noChangeArrowheads="1"/>
          </p:cNvSpPr>
          <p:nvPr/>
        </p:nvSpPr>
        <p:spPr bwMode="auto">
          <a:xfrm>
            <a:off x="7699375" y="2986088"/>
            <a:ext cx="301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sp>
        <p:nvSpPr>
          <p:cNvPr id="14347" name="Text Box 62"/>
          <p:cNvSpPr txBox="1">
            <a:spLocks noChangeArrowheads="1"/>
          </p:cNvSpPr>
          <p:nvPr/>
        </p:nvSpPr>
        <p:spPr bwMode="auto">
          <a:xfrm>
            <a:off x="7394575" y="1462088"/>
            <a:ext cx="31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sp>
        <p:nvSpPr>
          <p:cNvPr id="14348" name="Text Box 63"/>
          <p:cNvSpPr txBox="1">
            <a:spLocks noChangeArrowheads="1"/>
          </p:cNvSpPr>
          <p:nvPr/>
        </p:nvSpPr>
        <p:spPr bwMode="auto">
          <a:xfrm>
            <a:off x="6629400" y="420528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G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1524000" y="3352800"/>
            <a:ext cx="3371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dirty="0"/>
              <a:t> V(G) = {</a:t>
            </a:r>
            <a:r>
              <a:rPr lang="en-US" altLang="en-US" dirty="0" err="1"/>
              <a:t>a,b,c,d,e,f</a:t>
            </a:r>
            <a:r>
              <a:rPr lang="en-US" altLang="en-US" dirty="0"/>
              <a:t>}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dirty="0"/>
              <a:t> E(G) = {</a:t>
            </a:r>
            <a:r>
              <a:rPr lang="en-US" altLang="en-US" dirty="0" err="1"/>
              <a:t>ad,af,bd,be,cd,ce,df</a:t>
            </a:r>
            <a:r>
              <a:rPr lang="en-US" altLang="en-US" dirty="0"/>
              <a:t>}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785813" y="5105400"/>
            <a:ext cx="75549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Two vertices a,b are </a:t>
            </a:r>
            <a:r>
              <a:rPr lang="en-US" altLang="en-US" b="1" i="1">
                <a:solidFill>
                  <a:srgbClr val="CC0000"/>
                </a:solidFill>
              </a:rPr>
              <a:t>adjacent</a:t>
            </a:r>
            <a:r>
              <a:rPr lang="en-US" altLang="en-US"/>
              <a:t> (</a:t>
            </a:r>
            <a:r>
              <a:rPr lang="en-US" altLang="en-US" b="1" i="1">
                <a:solidFill>
                  <a:srgbClr val="008000"/>
                </a:solidFill>
              </a:rPr>
              <a:t>neighbours</a:t>
            </a:r>
            <a:r>
              <a:rPr lang="en-US" altLang="en-US"/>
              <a:t>) if the edge ab is present.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0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C18684C-B780-4EB7-A70D-0762DF8D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A072-322A-4F6D-AE8A-A161C76D041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5922" name="Rectangle 2">
            <a:extLst>
              <a:ext uri="{FF2B5EF4-FFF2-40B4-BE49-F238E27FC236}">
                <a16:creationId xmlns:a16="http://schemas.microsoft.com/office/drawing/2014/main" id="{3B42F70B-E575-431B-A58E-1B3E8D99A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Graphs: Examples</a:t>
            </a:r>
            <a:r>
              <a:rPr lang="en-US" altLang="en-US"/>
              <a:t> 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E426FB3-3A01-4EFC-907C-D62C7F01E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Let V={</a:t>
            </a:r>
            <a:r>
              <a:rPr lang="en-US" altLang="en-US" dirty="0" err="1">
                <a:cs typeface="Times New Roman" panose="02020603050405020304" pitchFamily="18" charset="0"/>
              </a:rPr>
              <a:t>a,b,c,d</a:t>
            </a:r>
            <a:r>
              <a:rPr lang="en-US" altLang="en-US" dirty="0">
                <a:cs typeface="Times New Roman" panose="02020603050405020304" pitchFamily="18" charset="0"/>
              </a:rPr>
              <a:t>} and E={{</a:t>
            </a:r>
            <a:r>
              <a:rPr lang="en-US" altLang="en-US" dirty="0" err="1">
                <a:cs typeface="Times New Roman" panose="02020603050405020304" pitchFamily="18" charset="0"/>
              </a:rPr>
              <a:t>a,b</a:t>
            </a:r>
            <a:r>
              <a:rPr lang="en-US" altLang="en-US" dirty="0">
                <a:cs typeface="Times New Roman" panose="02020603050405020304" pitchFamily="18" charset="0"/>
              </a:rPr>
              <a:t>},{</a:t>
            </a:r>
            <a:r>
              <a:rPr lang="en-US" altLang="en-US" dirty="0" err="1">
                <a:cs typeface="Times New Roman" panose="02020603050405020304" pitchFamily="18" charset="0"/>
              </a:rPr>
              <a:t>a,c</a:t>
            </a:r>
            <a:r>
              <a:rPr lang="en-US" altLang="en-US" dirty="0">
                <a:cs typeface="Times New Roman" panose="02020603050405020304" pitchFamily="18" charset="0"/>
              </a:rPr>
              <a:t>},{</a:t>
            </a:r>
            <a:r>
              <a:rPr lang="en-US" altLang="en-US" dirty="0" err="1">
                <a:cs typeface="Times New Roman" panose="02020603050405020304" pitchFamily="18" charset="0"/>
              </a:rPr>
              <a:t>b,c</a:t>
            </a:r>
            <a:r>
              <a:rPr lang="en-US" altLang="en-US" dirty="0">
                <a:cs typeface="Times New Roman" panose="02020603050405020304" pitchFamily="18" charset="0"/>
              </a:rPr>
              <a:t>},{</a:t>
            </a:r>
            <a:r>
              <a:rPr lang="en-US" altLang="en-US" dirty="0" err="1">
                <a:cs typeface="Times New Roman" panose="02020603050405020304" pitchFamily="18" charset="0"/>
              </a:rPr>
              <a:t>c,d</a:t>
            </a:r>
            <a:r>
              <a:rPr lang="en-US" altLang="en-US" dirty="0">
                <a:cs typeface="Times New Roman" panose="02020603050405020304" pitchFamily="18" charset="0"/>
              </a:rPr>
              <a:t>}}</a:t>
            </a:r>
            <a:r>
              <a:rPr lang="en-US" altLang="en-US" dirty="0"/>
              <a:t> </a:t>
            </a:r>
          </a:p>
        </p:txBody>
      </p:sp>
      <p:grpSp>
        <p:nvGrpSpPr>
          <p:cNvPr id="465937" name="Group 17">
            <a:extLst>
              <a:ext uri="{FF2B5EF4-FFF2-40B4-BE49-F238E27FC236}">
                <a16:creationId xmlns:a16="http://schemas.microsoft.com/office/drawing/2014/main" id="{D12DA7C3-F905-48F9-A026-7D0C1FE1C77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05000"/>
            <a:ext cx="4572000" cy="2490788"/>
            <a:chOff x="1248" y="1200"/>
            <a:chExt cx="2880" cy="1569"/>
          </a:xfrm>
        </p:grpSpPr>
        <p:sp>
          <p:nvSpPr>
            <p:cNvPr id="465925" name="Oval 5">
              <a:extLst>
                <a:ext uri="{FF2B5EF4-FFF2-40B4-BE49-F238E27FC236}">
                  <a16:creationId xmlns:a16="http://schemas.microsoft.com/office/drawing/2014/main" id="{A3CF1739-AE48-426C-AFC5-05C2880BF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1371"/>
              <a:ext cx="124" cy="14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26" name="Oval 6">
              <a:extLst>
                <a:ext uri="{FF2B5EF4-FFF2-40B4-BE49-F238E27FC236}">
                  <a16:creationId xmlns:a16="http://schemas.microsoft.com/office/drawing/2014/main" id="{DF4651F5-1E47-4BF3-8AAA-EB873208D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371"/>
              <a:ext cx="124" cy="14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27" name="Oval 7">
              <a:extLst>
                <a:ext uri="{FF2B5EF4-FFF2-40B4-BE49-F238E27FC236}">
                  <a16:creationId xmlns:a16="http://schemas.microsoft.com/office/drawing/2014/main" id="{5FE5CE4E-6559-46BD-935B-E139FD716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401"/>
              <a:ext cx="124" cy="1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28" name="Oval 8">
              <a:extLst>
                <a:ext uri="{FF2B5EF4-FFF2-40B4-BE49-F238E27FC236}">
                  <a16:creationId xmlns:a16="http://schemas.microsoft.com/office/drawing/2014/main" id="{555DB9FA-9B73-456F-A6A9-0A2EA020B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401"/>
              <a:ext cx="124" cy="1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29" name="Line 9">
              <a:extLst>
                <a:ext uri="{FF2B5EF4-FFF2-40B4-BE49-F238E27FC236}">
                  <a16:creationId xmlns:a16="http://schemas.microsoft.com/office/drawing/2014/main" id="{2630D18B-04F2-4717-B409-36B9EBD00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518"/>
              <a:ext cx="20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30" name="Line 10">
              <a:extLst>
                <a:ext uri="{FF2B5EF4-FFF2-40B4-BE49-F238E27FC236}">
                  <a16:creationId xmlns:a16="http://schemas.microsoft.com/office/drawing/2014/main" id="{6E3B0B67-F0BA-4003-8FDB-DAE547A08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549"/>
              <a:ext cx="20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31" name="Line 11">
              <a:extLst>
                <a:ext uri="{FF2B5EF4-FFF2-40B4-BE49-F238E27FC236}">
                  <a16:creationId xmlns:a16="http://schemas.microsoft.com/office/drawing/2014/main" id="{E14E7D7E-6F7A-415C-A4E1-CBF38E529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4" y="1518"/>
              <a:ext cx="2007" cy="8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32" name="Line 12">
              <a:extLst>
                <a:ext uri="{FF2B5EF4-FFF2-40B4-BE49-F238E27FC236}">
                  <a16:creationId xmlns:a16="http://schemas.microsoft.com/office/drawing/2014/main" id="{023F63AC-F97F-48CB-89F9-16C6B2C0A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1518"/>
              <a:ext cx="0" cy="8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5933" name="Text Box 13">
              <a:extLst>
                <a:ext uri="{FF2B5EF4-FFF2-40B4-BE49-F238E27FC236}">
                  <a16:creationId xmlns:a16="http://schemas.microsoft.com/office/drawing/2014/main" id="{4460FB16-D638-4062-89AE-A5E64FB23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93"/>
              <a:ext cx="274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65934" name="Text Box 14">
              <a:extLst>
                <a:ext uri="{FF2B5EF4-FFF2-40B4-BE49-F238E27FC236}">
                  <a16:creationId xmlns:a16="http://schemas.microsoft.com/office/drawing/2014/main" id="{75B095F0-6232-47FB-9987-AF573AEFB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04"/>
              <a:ext cx="274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65935" name="Text Box 15">
              <a:extLst>
                <a:ext uri="{FF2B5EF4-FFF2-40B4-BE49-F238E27FC236}">
                  <a16:creationId xmlns:a16="http://schemas.microsoft.com/office/drawing/2014/main" id="{C1D5E79F-2E18-4113-96A9-E6ED838F7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2208"/>
              <a:ext cx="274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65936" name="Text Box 16">
              <a:extLst>
                <a:ext uri="{FF2B5EF4-FFF2-40B4-BE49-F238E27FC236}">
                  <a16:creationId xmlns:a16="http://schemas.microsoft.com/office/drawing/2014/main" id="{4E538937-E5D5-469D-B964-E10ED197F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1200"/>
              <a:ext cx="274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EC9C567-A32D-4A85-ACAA-61F97A05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BC45-A33F-427C-850C-5367C5D6446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66946" name="Rectangle 2">
            <a:extLst>
              <a:ext uri="{FF2B5EF4-FFF2-40B4-BE49-F238E27FC236}">
                <a16:creationId xmlns:a16="http://schemas.microsoft.com/office/drawing/2014/main" id="{BA32844F-D536-4ABF-A142-2A986A94D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Graphs: Examples</a:t>
            </a:r>
            <a:r>
              <a:rPr lang="en-US" altLang="en-US"/>
              <a:t>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99E65911-0E27-4EF7-85AD-8D90DDDE8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Let V={a,b,c,d} and E={{a,b},{a,c},{a,d},{b,c},{b,d},{c,d}}. This is called the complete graph on four vertices, denoted K</a:t>
            </a:r>
            <a:r>
              <a:rPr lang="en-US" altLang="en-US" baseline="-30000">
                <a:cs typeface="Times New Roman" panose="02020603050405020304" pitchFamily="18" charset="0"/>
              </a:rPr>
              <a:t>4</a:t>
            </a:r>
            <a:r>
              <a:rPr lang="en-US" altLang="en-US" baseline="30000">
                <a:cs typeface="Times New Roman" panose="02020603050405020304" pitchFamily="18" charset="0"/>
              </a:rPr>
              <a:t>.</a:t>
            </a:r>
            <a:r>
              <a:rPr lang="en-US" altLang="en-US"/>
              <a:t> </a:t>
            </a:r>
          </a:p>
        </p:txBody>
      </p:sp>
      <p:grpSp>
        <p:nvGrpSpPr>
          <p:cNvPr id="466975" name="Group 31">
            <a:extLst>
              <a:ext uri="{FF2B5EF4-FFF2-40B4-BE49-F238E27FC236}">
                <a16:creationId xmlns:a16="http://schemas.microsoft.com/office/drawing/2014/main" id="{3E0D0438-8C0C-4C13-AFBB-8F7C29F4F421}"/>
              </a:ext>
            </a:extLst>
          </p:cNvPr>
          <p:cNvGrpSpPr>
            <a:grpSpLocks/>
          </p:cNvGrpSpPr>
          <p:nvPr/>
        </p:nvGrpSpPr>
        <p:grpSpPr bwMode="auto">
          <a:xfrm>
            <a:off x="2566793" y="3333967"/>
            <a:ext cx="5105400" cy="2895600"/>
            <a:chOff x="1152" y="1680"/>
            <a:chExt cx="3216" cy="1824"/>
          </a:xfrm>
        </p:grpSpPr>
        <p:sp>
          <p:nvSpPr>
            <p:cNvPr id="466961" name="Oval 17">
              <a:extLst>
                <a:ext uri="{FF2B5EF4-FFF2-40B4-BE49-F238E27FC236}">
                  <a16:creationId xmlns:a16="http://schemas.microsoft.com/office/drawing/2014/main" id="{B2E59BA0-505F-407D-98B2-E64082C3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1879"/>
              <a:ext cx="139" cy="1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2" name="Oval 18">
              <a:extLst>
                <a:ext uri="{FF2B5EF4-FFF2-40B4-BE49-F238E27FC236}">
                  <a16:creationId xmlns:a16="http://schemas.microsoft.com/office/drawing/2014/main" id="{263516CF-5622-4180-9D9E-A1225590B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879"/>
              <a:ext cx="139" cy="1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3" name="Oval 19">
              <a:extLst>
                <a:ext uri="{FF2B5EF4-FFF2-40B4-BE49-F238E27FC236}">
                  <a16:creationId xmlns:a16="http://schemas.microsoft.com/office/drawing/2014/main" id="{B282DBCD-F377-4A23-AB51-71DA62F4A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3079"/>
              <a:ext cx="139" cy="1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4" name="Oval 20">
              <a:extLst>
                <a:ext uri="{FF2B5EF4-FFF2-40B4-BE49-F238E27FC236}">
                  <a16:creationId xmlns:a16="http://schemas.microsoft.com/office/drawing/2014/main" id="{3B750E16-EABC-40CB-91B1-2D0BB143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3079"/>
              <a:ext cx="139" cy="1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5" name="Line 21">
              <a:extLst>
                <a:ext uri="{FF2B5EF4-FFF2-40B4-BE49-F238E27FC236}">
                  <a16:creationId xmlns:a16="http://schemas.microsoft.com/office/drawing/2014/main" id="{F401DDA9-60E9-4C3F-9490-5ECC57DF7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2051"/>
              <a:ext cx="2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6" name="Line 22">
              <a:extLst>
                <a:ext uri="{FF2B5EF4-FFF2-40B4-BE49-F238E27FC236}">
                  <a16:creationId xmlns:a16="http://schemas.microsoft.com/office/drawing/2014/main" id="{40AB4007-4A02-46B6-85C0-80E55ABB7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3251"/>
              <a:ext cx="2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7" name="Line 23">
              <a:extLst>
                <a:ext uri="{FF2B5EF4-FFF2-40B4-BE49-F238E27FC236}">
                  <a16:creationId xmlns:a16="http://schemas.microsoft.com/office/drawing/2014/main" id="{DA9D46C8-D079-47BA-93AE-136D742BD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4" y="2051"/>
              <a:ext cx="2241" cy="10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8" name="Line 24">
              <a:extLst>
                <a:ext uri="{FF2B5EF4-FFF2-40B4-BE49-F238E27FC236}">
                  <a16:creationId xmlns:a16="http://schemas.microsoft.com/office/drawing/2014/main" id="{7CCE2325-1892-41C8-8C24-678475988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2051"/>
              <a:ext cx="0" cy="10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69" name="Text Box 25">
              <a:extLst>
                <a:ext uri="{FF2B5EF4-FFF2-40B4-BE49-F238E27FC236}">
                  <a16:creationId xmlns:a16="http://schemas.microsoft.com/office/drawing/2014/main" id="{23135E40-1E93-4BE5-88E5-CB6AAABB5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88"/>
              <a:ext cx="306" cy="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66970" name="Text Box 26">
              <a:extLst>
                <a:ext uri="{FF2B5EF4-FFF2-40B4-BE49-F238E27FC236}">
                  <a16:creationId xmlns:a16="http://schemas.microsoft.com/office/drawing/2014/main" id="{DEF367D6-666B-4132-B46E-08A2CAD1D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962"/>
              <a:ext cx="306" cy="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66971" name="Text Box 27">
              <a:extLst>
                <a:ext uri="{FF2B5EF4-FFF2-40B4-BE49-F238E27FC236}">
                  <a16:creationId xmlns:a16="http://schemas.microsoft.com/office/drawing/2014/main" id="{BBDF2B66-51C4-41DB-80A9-7C58CDB70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2854"/>
              <a:ext cx="306" cy="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66972" name="Text Box 28">
              <a:extLst>
                <a:ext uri="{FF2B5EF4-FFF2-40B4-BE49-F238E27FC236}">
                  <a16:creationId xmlns:a16="http://schemas.microsoft.com/office/drawing/2014/main" id="{3F703272-5574-4931-8FC9-C3CD8A1F0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1680"/>
              <a:ext cx="306" cy="5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  <p:sp>
          <p:nvSpPr>
            <p:cNvPr id="466973" name="Line 29">
              <a:extLst>
                <a:ext uri="{FF2B5EF4-FFF2-40B4-BE49-F238E27FC236}">
                  <a16:creationId xmlns:a16="http://schemas.microsoft.com/office/drawing/2014/main" id="{6DAB2215-BDC2-4EC2-A2ED-6F92EF940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2051"/>
              <a:ext cx="0" cy="10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6974" name="Line 30">
              <a:extLst>
                <a:ext uri="{FF2B5EF4-FFF2-40B4-BE49-F238E27FC236}">
                  <a16:creationId xmlns:a16="http://schemas.microsoft.com/office/drawing/2014/main" id="{150B830A-3C0E-410A-BE2F-4B1CC5516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2051"/>
              <a:ext cx="2153" cy="10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3B8DA2-045F-4BB0-B20B-F034106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61AF-19DE-4EC7-B87A-57F8D710679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67970" name="Rectangle 2">
            <a:extLst>
              <a:ext uri="{FF2B5EF4-FFF2-40B4-BE49-F238E27FC236}">
                <a16:creationId xmlns:a16="http://schemas.microsoft.com/office/drawing/2014/main" id="{C763093A-3764-4C23-956B-D9C732A79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Graphs: Examples</a:t>
            </a:r>
            <a:r>
              <a:rPr lang="en-US" altLang="en-US"/>
              <a:t> 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60A4E509-385C-4559-91C0-E68BF0B34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Let V={a,b,c,d} and E=</a:t>
            </a:r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∅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  <a:r>
              <a:rPr lang="en-US" altLang="en-US"/>
              <a:t> </a:t>
            </a:r>
          </a:p>
        </p:txBody>
      </p:sp>
      <p:grpSp>
        <p:nvGrpSpPr>
          <p:cNvPr id="467996" name="Group 28">
            <a:extLst>
              <a:ext uri="{FF2B5EF4-FFF2-40B4-BE49-F238E27FC236}">
                <a16:creationId xmlns:a16="http://schemas.microsoft.com/office/drawing/2014/main" id="{4F8BF360-A3D4-4D5B-AC20-B0CB1092994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14600"/>
            <a:ext cx="4114800" cy="2562225"/>
            <a:chOff x="1584" y="1248"/>
            <a:chExt cx="2592" cy="1614"/>
          </a:xfrm>
        </p:grpSpPr>
        <p:sp>
          <p:nvSpPr>
            <p:cNvPr id="467988" name="Oval 20">
              <a:extLst>
                <a:ext uri="{FF2B5EF4-FFF2-40B4-BE49-F238E27FC236}">
                  <a16:creationId xmlns:a16="http://schemas.microsoft.com/office/drawing/2014/main" id="{7EEC824D-B6E8-44F3-85D0-7181079F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424"/>
              <a:ext cx="111" cy="15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7989" name="Oval 21">
              <a:extLst>
                <a:ext uri="{FF2B5EF4-FFF2-40B4-BE49-F238E27FC236}">
                  <a16:creationId xmlns:a16="http://schemas.microsoft.com/office/drawing/2014/main" id="{7D47C5FD-0F36-4304-B04F-E7F8671DC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1424"/>
              <a:ext cx="112" cy="15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7990" name="Oval 22">
              <a:extLst>
                <a:ext uri="{FF2B5EF4-FFF2-40B4-BE49-F238E27FC236}">
                  <a16:creationId xmlns:a16="http://schemas.microsoft.com/office/drawing/2014/main" id="{11EC157F-852C-461F-9B04-7C0E317F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486"/>
              <a:ext cx="111" cy="15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7991" name="Oval 23">
              <a:extLst>
                <a:ext uri="{FF2B5EF4-FFF2-40B4-BE49-F238E27FC236}">
                  <a16:creationId xmlns:a16="http://schemas.microsoft.com/office/drawing/2014/main" id="{9F575E19-45E4-4558-BD94-2D7D761F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486"/>
              <a:ext cx="112" cy="15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67992" name="Text Box 24">
              <a:extLst>
                <a:ext uri="{FF2B5EF4-FFF2-40B4-BE49-F238E27FC236}">
                  <a16:creationId xmlns:a16="http://schemas.microsoft.com/office/drawing/2014/main" id="{2B5A4E78-9DA5-45FC-931E-08BAEC0C9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44"/>
              <a:ext cx="246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67993" name="Text Box 25">
              <a:extLst>
                <a:ext uri="{FF2B5EF4-FFF2-40B4-BE49-F238E27FC236}">
                  <a16:creationId xmlns:a16="http://schemas.microsoft.com/office/drawing/2014/main" id="{C7089C07-9DCE-4F8D-8B89-AD9CA1245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83"/>
              <a:ext cx="246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67994" name="Text Box 26">
              <a:extLst>
                <a:ext uri="{FF2B5EF4-FFF2-40B4-BE49-F238E27FC236}">
                  <a16:creationId xmlns:a16="http://schemas.microsoft.com/office/drawing/2014/main" id="{D73B8EE8-52D1-4147-B88C-2E171CC86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287"/>
              <a:ext cx="246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67995" name="Text Box 27">
              <a:extLst>
                <a:ext uri="{FF2B5EF4-FFF2-40B4-BE49-F238E27FC236}">
                  <a16:creationId xmlns:a16="http://schemas.microsoft.com/office/drawing/2014/main" id="{BCD4F596-E7EB-433B-913E-468F17B5C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248"/>
              <a:ext cx="246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8895B137-E56B-4F6F-83ED-08A2B6E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FED-C356-45EC-A719-39CF589B4A4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74114" name="Rectangle 2">
            <a:extLst>
              <a:ext uri="{FF2B5EF4-FFF2-40B4-BE49-F238E27FC236}">
                <a16:creationId xmlns:a16="http://schemas.microsoft.com/office/drawing/2014/main" id="{2F38E130-B6C9-4075-AF2C-FDEA9BA3D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Graphs: Subgraphs</a:t>
            </a:r>
            <a:r>
              <a:rPr lang="en-US" altLang="en-US"/>
              <a:t> 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E6B6C0B5-E933-4131-8761-3B4A67E1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G′(V′,E′) is a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graph G(V,E) if V′</a:t>
            </a:r>
            <a:r>
              <a:rPr lang="en-US" altLang="en-US" sz="240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and E′</a:t>
            </a:r>
            <a:r>
              <a:rPr lang="en-US" altLang="en-US" sz="240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Note that this does require G′(V′,E′) to be a graph, so one cannot form a subgraph of arbitrary subsets of V and E. The second graph below is a subset of the first.</a:t>
            </a:r>
          </a:p>
        </p:txBody>
      </p:sp>
      <p:grpSp>
        <p:nvGrpSpPr>
          <p:cNvPr id="474138" name="Group 26">
            <a:extLst>
              <a:ext uri="{FF2B5EF4-FFF2-40B4-BE49-F238E27FC236}">
                <a16:creationId xmlns:a16="http://schemas.microsoft.com/office/drawing/2014/main" id="{5D146123-2145-4847-BEB6-492FC28D7F6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21138"/>
            <a:ext cx="3048000" cy="2181225"/>
            <a:chOff x="528" y="2160"/>
            <a:chExt cx="1920" cy="1374"/>
          </a:xfrm>
        </p:grpSpPr>
        <p:sp>
          <p:nvSpPr>
            <p:cNvPr id="474117" name="Oval 5">
              <a:extLst>
                <a:ext uri="{FF2B5EF4-FFF2-40B4-BE49-F238E27FC236}">
                  <a16:creationId xmlns:a16="http://schemas.microsoft.com/office/drawing/2014/main" id="{3A1B006B-1F89-48A3-B7AB-1E4E406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310"/>
              <a:ext cx="82" cy="1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18" name="Oval 6">
              <a:extLst>
                <a:ext uri="{FF2B5EF4-FFF2-40B4-BE49-F238E27FC236}">
                  <a16:creationId xmlns:a16="http://schemas.microsoft.com/office/drawing/2014/main" id="{1130FB84-4E03-4879-884F-3272618B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2310"/>
              <a:ext cx="83" cy="1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19" name="Oval 7">
              <a:extLst>
                <a:ext uri="{FF2B5EF4-FFF2-40B4-BE49-F238E27FC236}">
                  <a16:creationId xmlns:a16="http://schemas.microsoft.com/office/drawing/2014/main" id="{D7AC9B09-2A20-4380-9099-4191F72D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3214"/>
              <a:ext cx="82" cy="13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20" name="Oval 8">
              <a:extLst>
                <a:ext uri="{FF2B5EF4-FFF2-40B4-BE49-F238E27FC236}">
                  <a16:creationId xmlns:a16="http://schemas.microsoft.com/office/drawing/2014/main" id="{43344FF6-E41D-4881-8FED-1436728F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214"/>
              <a:ext cx="83" cy="13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21" name="Line 9">
              <a:extLst>
                <a:ext uri="{FF2B5EF4-FFF2-40B4-BE49-F238E27FC236}">
                  <a16:creationId xmlns:a16="http://schemas.microsoft.com/office/drawing/2014/main" id="{4607DC26-F7F1-471E-B683-102F064EC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439"/>
              <a:ext cx="1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22" name="Line 10">
              <a:extLst>
                <a:ext uri="{FF2B5EF4-FFF2-40B4-BE49-F238E27FC236}">
                  <a16:creationId xmlns:a16="http://schemas.microsoft.com/office/drawing/2014/main" id="{A326819C-67E6-4E6C-856D-AFE8BE485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3344"/>
              <a:ext cx="1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23" name="Line 11">
              <a:extLst>
                <a:ext uri="{FF2B5EF4-FFF2-40B4-BE49-F238E27FC236}">
                  <a16:creationId xmlns:a16="http://schemas.microsoft.com/office/drawing/2014/main" id="{950D8BE0-2B2C-4C98-9394-23C9484DC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" y="2439"/>
              <a:ext cx="1338" cy="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24" name="Line 12">
              <a:extLst>
                <a:ext uri="{FF2B5EF4-FFF2-40B4-BE49-F238E27FC236}">
                  <a16:creationId xmlns:a16="http://schemas.microsoft.com/office/drawing/2014/main" id="{E6A952D2-6142-470B-ACCA-E962A294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439"/>
              <a:ext cx="0" cy="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25" name="Text Box 13">
              <a:extLst>
                <a:ext uri="{FF2B5EF4-FFF2-40B4-BE49-F238E27FC236}">
                  <a16:creationId xmlns:a16="http://schemas.microsoft.com/office/drawing/2014/main" id="{B7D850CD-2255-40E4-842C-878D0CB4B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42"/>
              <a:ext cx="182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74126" name="Text Box 14">
              <a:extLst>
                <a:ext uri="{FF2B5EF4-FFF2-40B4-BE49-F238E27FC236}">
                  <a16:creationId xmlns:a16="http://schemas.microsoft.com/office/drawing/2014/main" id="{2888EA38-46BC-4EBA-890F-114D29803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126"/>
              <a:ext cx="182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74127" name="Text Box 15">
              <a:extLst>
                <a:ext uri="{FF2B5EF4-FFF2-40B4-BE49-F238E27FC236}">
                  <a16:creationId xmlns:a16="http://schemas.microsoft.com/office/drawing/2014/main" id="{A5832308-F6E1-4E5C-81CE-071D9881B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3044"/>
              <a:ext cx="182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d</a:t>
              </a:r>
            </a:p>
          </p:txBody>
        </p:sp>
        <p:sp>
          <p:nvSpPr>
            <p:cNvPr id="474128" name="Text Box 16">
              <a:extLst>
                <a:ext uri="{FF2B5EF4-FFF2-40B4-BE49-F238E27FC236}">
                  <a16:creationId xmlns:a16="http://schemas.microsoft.com/office/drawing/2014/main" id="{10CF9B1A-AEE2-41BF-97D9-1BB00DAA5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2160"/>
              <a:ext cx="182" cy="4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</p:grpSp>
      <p:grpSp>
        <p:nvGrpSpPr>
          <p:cNvPr id="474137" name="Group 25">
            <a:extLst>
              <a:ext uri="{FF2B5EF4-FFF2-40B4-BE49-F238E27FC236}">
                <a16:creationId xmlns:a16="http://schemas.microsoft.com/office/drawing/2014/main" id="{874746D3-DDAF-40E7-B5B2-D925BC1F566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27305"/>
            <a:ext cx="3200400" cy="1952625"/>
            <a:chOff x="3120" y="2160"/>
            <a:chExt cx="2016" cy="1230"/>
          </a:xfrm>
        </p:grpSpPr>
        <p:sp>
          <p:nvSpPr>
            <p:cNvPr id="474130" name="Oval 18">
              <a:extLst>
                <a:ext uri="{FF2B5EF4-FFF2-40B4-BE49-F238E27FC236}">
                  <a16:creationId xmlns:a16="http://schemas.microsoft.com/office/drawing/2014/main" id="{E6D2EBB6-74E4-491B-BBFF-E645F519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294"/>
              <a:ext cx="87" cy="11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31" name="Oval 19">
              <a:extLst>
                <a:ext uri="{FF2B5EF4-FFF2-40B4-BE49-F238E27FC236}">
                  <a16:creationId xmlns:a16="http://schemas.microsoft.com/office/drawing/2014/main" id="{B41ACB4D-BD34-468D-AE8C-C221F200E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294"/>
              <a:ext cx="87" cy="11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32" name="Oval 20">
              <a:extLst>
                <a:ext uri="{FF2B5EF4-FFF2-40B4-BE49-F238E27FC236}">
                  <a16:creationId xmlns:a16="http://schemas.microsoft.com/office/drawing/2014/main" id="{78DB4274-A438-4307-8BFB-65A24173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3103"/>
              <a:ext cx="87" cy="117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33" name="Line 21">
              <a:extLst>
                <a:ext uri="{FF2B5EF4-FFF2-40B4-BE49-F238E27FC236}">
                  <a16:creationId xmlns:a16="http://schemas.microsoft.com/office/drawing/2014/main" id="{2AA29817-DB56-4942-BAD5-6DCEE0C77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3" y="2410"/>
              <a:ext cx="1405" cy="6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74134" name="Text Box 22">
              <a:extLst>
                <a:ext uri="{FF2B5EF4-FFF2-40B4-BE49-F238E27FC236}">
                  <a16:creationId xmlns:a16="http://schemas.microsoft.com/office/drawing/2014/main" id="{FAC868BD-00AD-4CF5-8608-1916B07D7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33"/>
              <a:ext cx="192" cy="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a</a:t>
              </a:r>
            </a:p>
          </p:txBody>
        </p:sp>
        <p:sp>
          <p:nvSpPr>
            <p:cNvPr id="474135" name="Text Box 23">
              <a:extLst>
                <a:ext uri="{FF2B5EF4-FFF2-40B4-BE49-F238E27FC236}">
                  <a16:creationId xmlns:a16="http://schemas.microsoft.com/office/drawing/2014/main" id="{240337EC-3415-4065-8775-02AAFF108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025"/>
              <a:ext cx="192" cy="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c</a:t>
              </a:r>
            </a:p>
          </p:txBody>
        </p:sp>
        <p:sp>
          <p:nvSpPr>
            <p:cNvPr id="474136" name="Text Box 24">
              <a:extLst>
                <a:ext uri="{FF2B5EF4-FFF2-40B4-BE49-F238E27FC236}">
                  <a16:creationId xmlns:a16="http://schemas.microsoft.com/office/drawing/2014/main" id="{B854B867-6B33-4AD4-88F3-78AA8453B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60"/>
              <a:ext cx="192" cy="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/>
              <a:r>
                <a:rPr lang="en-US" altLang="en-US" sz="1200"/>
                <a:t>b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51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Vertex Degrees</a:t>
            </a: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14400" y="4135438"/>
            <a:ext cx="4692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rgbClr val="0033CC"/>
                </a:solidFill>
                <a:latin typeface="Comic Sans MS" pitchFamily="66" charset="0"/>
              </a:rPr>
              <a:t>degree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of a vertex = # of </a:t>
            </a:r>
            <a:r>
              <a:rPr lang="en-US" altLang="en-US" sz="1800" b="1" i="1">
                <a:solidFill>
                  <a:srgbClr val="0033CC"/>
                </a:solidFill>
                <a:latin typeface="Comic Sans MS" pitchFamily="66" charset="0"/>
              </a:rPr>
              <a:t>incident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 edges</a:t>
            </a:r>
          </a:p>
        </p:txBody>
      </p:sp>
      <p:grpSp>
        <p:nvGrpSpPr>
          <p:cNvPr id="15364" name="Group 49"/>
          <p:cNvGrpSpPr>
            <a:grpSpLocks/>
          </p:cNvGrpSpPr>
          <p:nvPr/>
        </p:nvGrpSpPr>
        <p:grpSpPr bwMode="auto">
          <a:xfrm>
            <a:off x="6022975" y="1406525"/>
            <a:ext cx="1752600" cy="2438400"/>
            <a:chOff x="4375" y="832"/>
            <a:chExt cx="1104" cy="1536"/>
          </a:xfrm>
        </p:grpSpPr>
        <p:sp>
          <p:nvSpPr>
            <p:cNvPr id="15386" name="Oval 50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7" name="Oval 51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8" name="Oval 52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9" name="Oval 53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0" name="Oval 54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91" name="Oval 55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365" name="Group 56"/>
          <p:cNvGrpSpPr>
            <a:grpSpLocks/>
          </p:cNvGrpSpPr>
          <p:nvPr/>
        </p:nvGrpSpPr>
        <p:grpSpPr bwMode="auto">
          <a:xfrm>
            <a:off x="6218238" y="1609725"/>
            <a:ext cx="1362075" cy="2047875"/>
            <a:chOff x="4498" y="955"/>
            <a:chExt cx="858" cy="1290"/>
          </a:xfrm>
        </p:grpSpPr>
        <p:cxnSp>
          <p:nvCxnSpPr>
            <p:cNvPr id="15379" name="AutoShape 57"/>
            <p:cNvCxnSpPr>
              <a:cxnSpLocks noChangeShapeType="1"/>
              <a:stCxn id="15388" idx="7"/>
              <a:endCxn id="15390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0" name="AutoShape 58"/>
            <p:cNvCxnSpPr>
              <a:cxnSpLocks noChangeShapeType="1"/>
              <a:stCxn id="15388" idx="6"/>
              <a:endCxn id="15389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1" name="AutoShape 59"/>
            <p:cNvCxnSpPr>
              <a:cxnSpLocks noChangeShapeType="1"/>
              <a:stCxn id="15386" idx="7"/>
              <a:endCxn id="15387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60"/>
            <p:cNvCxnSpPr>
              <a:cxnSpLocks noChangeShapeType="1"/>
              <a:stCxn id="15391" idx="7"/>
              <a:endCxn id="15390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AutoShape 61"/>
            <p:cNvCxnSpPr>
              <a:cxnSpLocks noChangeShapeType="1"/>
              <a:endCxn id="15389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4" name="AutoShape 62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5" name="AutoShape 63"/>
            <p:cNvCxnSpPr>
              <a:cxnSpLocks noChangeShapeType="1"/>
              <a:stCxn id="15386" idx="5"/>
              <a:endCxn id="15391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66" name="Text Box 64"/>
          <p:cNvSpPr txBox="1">
            <a:spLocks noChangeArrowheads="1"/>
          </p:cNvSpPr>
          <p:nvPr/>
        </p:nvSpPr>
        <p:spPr bwMode="auto">
          <a:xfrm>
            <a:off x="6388100" y="1143000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5367" name="Text Box 65"/>
          <p:cNvSpPr txBox="1">
            <a:spLocks noChangeArrowheads="1"/>
          </p:cNvSpPr>
          <p:nvPr/>
        </p:nvSpPr>
        <p:spPr bwMode="auto">
          <a:xfrm>
            <a:off x="5794375" y="20923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</a:t>
            </a:r>
          </a:p>
        </p:txBody>
      </p:sp>
      <p:sp>
        <p:nvSpPr>
          <p:cNvPr id="15368" name="Text Box 66"/>
          <p:cNvSpPr txBox="1">
            <a:spLocks noChangeArrowheads="1"/>
          </p:cNvSpPr>
          <p:nvPr/>
        </p:nvSpPr>
        <p:spPr bwMode="auto">
          <a:xfrm>
            <a:off x="6022975" y="331152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sp>
        <p:nvSpPr>
          <p:cNvPr id="15369" name="Text Box 67"/>
          <p:cNvSpPr txBox="1">
            <a:spLocks noChangeArrowheads="1"/>
          </p:cNvSpPr>
          <p:nvPr/>
        </p:nvSpPr>
        <p:spPr bwMode="auto">
          <a:xfrm>
            <a:off x="7165975" y="3692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15370" name="Text Box 68"/>
          <p:cNvSpPr txBox="1">
            <a:spLocks noChangeArrowheads="1"/>
          </p:cNvSpPr>
          <p:nvPr/>
        </p:nvSpPr>
        <p:spPr bwMode="auto">
          <a:xfrm>
            <a:off x="7851775" y="2930525"/>
            <a:ext cx="301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15371" name="Text Box 69"/>
          <p:cNvSpPr txBox="1">
            <a:spLocks noChangeArrowheads="1"/>
          </p:cNvSpPr>
          <p:nvPr/>
        </p:nvSpPr>
        <p:spPr bwMode="auto">
          <a:xfrm>
            <a:off x="7546975" y="1406525"/>
            <a:ext cx="319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15372" name="Text Box 70"/>
          <p:cNvSpPr txBox="1">
            <a:spLocks noChangeArrowheads="1"/>
          </p:cNvSpPr>
          <p:nvPr/>
        </p:nvSpPr>
        <p:spPr bwMode="auto">
          <a:xfrm>
            <a:off x="990600" y="1239838"/>
            <a:ext cx="34115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An edge uv is</a:t>
            </a:r>
            <a:r>
              <a:rPr lang="en-US" altLang="en-US" b="1" i="1">
                <a:solidFill>
                  <a:srgbClr val="CC0000"/>
                </a:solidFill>
              </a:rPr>
              <a:t> incident </a:t>
            </a:r>
            <a:r>
              <a:rPr lang="en-US" altLang="en-US"/>
              <a:t>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 vertex u and the vertex v.</a:t>
            </a: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914400" y="2459038"/>
            <a:ext cx="42100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</a:t>
            </a:r>
            <a:r>
              <a:rPr lang="en-US" altLang="en-US" b="1" i="1">
                <a:solidFill>
                  <a:srgbClr val="008000"/>
                </a:solidFill>
              </a:rPr>
              <a:t>neighbour set</a:t>
            </a:r>
            <a:r>
              <a:rPr lang="en-US" altLang="en-US"/>
              <a:t>  N(v) of a vertex v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is the set of vertices adjacent to it.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927100" y="3328988"/>
            <a:ext cx="5000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e.g. N(a) = {d,f},  N(d) = {a,b,c,f}, N(e) = {b,c}.</a:t>
            </a:r>
          </a:p>
        </p:txBody>
      </p:sp>
      <p:sp>
        <p:nvSpPr>
          <p:cNvPr id="550985" name="Text Box 73"/>
          <p:cNvSpPr txBox="1">
            <a:spLocks noChangeArrowheads="1"/>
          </p:cNvSpPr>
          <p:nvPr/>
        </p:nvSpPr>
        <p:spPr bwMode="auto">
          <a:xfrm>
            <a:off x="914400" y="4606925"/>
            <a:ext cx="615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e.g. deg(d) = 4,    deg(a)=deg(b)=deg(c)=deg(e)=deg(f)=2.</a:t>
            </a: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1358900" y="5486400"/>
            <a:ext cx="642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en-US"/>
              <a:t>the degree of a vertex v = the number of neighbours of v?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1600200" y="6172200"/>
            <a:ext cx="2417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multigraphs, </a:t>
            </a:r>
            <a:r>
              <a:rPr lang="en-US" altLang="zh-TW">
                <a:solidFill>
                  <a:srgbClr val="A50021"/>
                </a:solidFill>
              </a:rPr>
              <a:t>NO.</a:t>
            </a: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4883150" y="61722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simple graphs, </a:t>
            </a:r>
            <a:r>
              <a:rPr lang="en-US" altLang="zh-TW">
                <a:solidFill>
                  <a:srgbClr val="008000"/>
                </a:solidFill>
              </a:rPr>
              <a:t>YES</a:t>
            </a:r>
            <a:r>
              <a:rPr lang="en-US" altLang="zh-TW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8" grpId="0"/>
      <p:bldP spid="550983" grpId="0"/>
      <p:bldP spid="550984" grpId="0"/>
      <p:bldP spid="550985" grpId="0"/>
      <p:bldP spid="550986" grpId="0" animBg="1"/>
      <p:bldP spid="550987" grpId="0"/>
      <p:bldP spid="55098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2234</Words>
  <Application>Microsoft Office PowerPoint</Application>
  <PresentationFormat>On-screen Show (4:3)</PresentationFormat>
  <Paragraphs>336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Comic Sans MS</vt:lpstr>
      <vt:lpstr>Times New Roman</vt:lpstr>
      <vt:lpstr>Wingdings</vt:lpstr>
      <vt:lpstr>Default Design</vt:lpstr>
      <vt:lpstr>Equation</vt:lpstr>
      <vt:lpstr>Introduction to Graphs</vt:lpstr>
      <vt:lpstr>PowerPoint Presentation</vt:lpstr>
      <vt:lpstr>PowerPoint Presentation</vt:lpstr>
      <vt:lpstr>PowerPoint Presentation</vt:lpstr>
      <vt:lpstr>Graphs: Examples </vt:lpstr>
      <vt:lpstr>Graphs: Examples </vt:lpstr>
      <vt:lpstr>Graphs: Examples </vt:lpstr>
      <vt:lpstr>Graphs: Subgraphs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Graphs: Paths </vt:lpstr>
      <vt:lpstr>Graphs: An Example of a Path </vt:lpstr>
      <vt:lpstr>PowerPoint Presentation</vt:lpstr>
      <vt:lpstr>PowerPoint Presentation</vt:lpstr>
      <vt:lpstr>PowerPoint Presentation</vt:lpstr>
      <vt:lpstr>Cycle</vt:lpstr>
      <vt:lpstr>Complete Graph </vt:lpstr>
      <vt:lpstr>Complete Graph </vt:lpstr>
      <vt:lpstr>Application of Bipartite</vt:lpstr>
      <vt:lpstr>Directed Graphs (Digraphs) </vt:lpstr>
      <vt:lpstr>Digraphs: Example </vt:lpstr>
      <vt:lpstr>Digraphs: Degree and Miscellany</vt:lpstr>
      <vt:lpstr>Digraphs: Directed Subgraphs &amp; Paths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pravati</cp:lastModifiedBy>
  <cp:revision>141</cp:revision>
  <dcterms:created xsi:type="dcterms:W3CDTF">2007-08-29T04:27:34Z</dcterms:created>
  <dcterms:modified xsi:type="dcterms:W3CDTF">2021-10-29T06:25:54Z</dcterms:modified>
</cp:coreProperties>
</file>