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402" r:id="rId3"/>
    <p:sldId id="403" r:id="rId4"/>
    <p:sldId id="404" r:id="rId5"/>
    <p:sldId id="406" r:id="rId6"/>
    <p:sldId id="407" r:id="rId7"/>
    <p:sldId id="408" r:id="rId8"/>
    <p:sldId id="301" r:id="rId9"/>
    <p:sldId id="303" r:id="rId10"/>
    <p:sldId id="304" r:id="rId11"/>
    <p:sldId id="315" r:id="rId12"/>
    <p:sldId id="313" r:id="rId13"/>
    <p:sldId id="366" r:id="rId14"/>
    <p:sldId id="367" r:id="rId15"/>
    <p:sldId id="314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322" r:id="rId24"/>
    <p:sldId id="317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18" r:id="rId34"/>
    <p:sldId id="433" r:id="rId35"/>
    <p:sldId id="344" r:id="rId36"/>
    <p:sldId id="345" r:id="rId37"/>
    <p:sldId id="346" r:id="rId38"/>
    <p:sldId id="347" r:id="rId39"/>
    <p:sldId id="351" r:id="rId40"/>
    <p:sldId id="348" r:id="rId41"/>
    <p:sldId id="352" r:id="rId42"/>
    <p:sldId id="353" r:id="rId43"/>
    <p:sldId id="319" r:id="rId44"/>
    <p:sldId id="368" r:id="rId45"/>
    <p:sldId id="409" r:id="rId46"/>
    <p:sldId id="435" r:id="rId47"/>
    <p:sldId id="434" r:id="rId48"/>
    <p:sldId id="354" r:id="rId49"/>
    <p:sldId id="410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</p:sldIdLst>
  <p:sldSz cx="9144000" cy="6858000" type="screen4x3"/>
  <p:notesSz cx="6858000" cy="9144000"/>
  <p:custDataLst>
    <p:tags r:id="rId60"/>
  </p:custData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FF99"/>
    <a:srgbClr val="008000"/>
    <a:srgbClr val="CCCCFF"/>
    <a:srgbClr val="FFFF66"/>
    <a:srgbClr val="FFCCFF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 varScale="1">
        <p:scale>
          <a:sx n="65" d="100"/>
          <a:sy n="65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2CC602F-AA41-44D3-93CB-04606A2B1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53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799AD-FC9F-4E65-9E06-F9C8248E8FF4}" type="slidenum">
              <a:rPr lang="en-US"/>
              <a:pPr/>
              <a:t>33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52137-FA81-4CBE-A532-51D7E4FB5941}" type="slidenum">
              <a:rPr lang="en-US"/>
              <a:pPr/>
              <a:t>43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EC70D-64A9-481B-9A78-4DE4DB324D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46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2E62B-F7E4-4B2B-A418-C341A08FDD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13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60CF8-AE53-4B1A-81E9-29E0335282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21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763BB-C12B-4044-BECE-6727AA0EBA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5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72420-FFA6-4180-8F53-88B1B68062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2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53AF-A970-4853-9BBD-CB9DBDD425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41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4DA18-63BD-4519-A30A-A18859C333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66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690F7-1FC0-4901-AB6B-CFC5AC1A80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0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716D9-2BBA-4E3C-948E-0A1CABCD1C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1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75866-856F-4CF6-81C0-831814C062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56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78180-1DAD-4FFB-AE77-F47063FCFE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8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67847AAB-3F75-4B62-81F0-7E9BB069B6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57200"/>
            <a:ext cx="5943600" cy="914400"/>
          </a:xfrm>
        </p:spPr>
        <p:txBody>
          <a:bodyPr anchor="ctr"/>
          <a:lstStyle/>
          <a:p>
            <a:pPr eaLnBrk="1" hangingPunct="1"/>
            <a:r>
              <a:rPr lang="en-US" altLang="zh-TW" sz="4000" dirty="0">
                <a:latin typeface="Comic Sans MS" pitchFamily="66" charset="0"/>
              </a:rPr>
              <a:t>Introduction to Graphs</a:t>
            </a:r>
          </a:p>
        </p:txBody>
      </p:sp>
      <p:sp>
        <p:nvSpPr>
          <p:cNvPr id="3075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076" name="Picture 173" descr="Konigsberg_b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spanning tree</a:t>
            </a:r>
            <a:r>
              <a:rPr lang="en-US" b="1" dirty="0"/>
              <a:t> </a:t>
            </a:r>
            <a:r>
              <a:rPr lang="en-US" dirty="0"/>
              <a:t>that has minimum total weight is called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minimum spanning tree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for the graph. </a:t>
            </a:r>
          </a:p>
          <a:p>
            <a:pPr lvl="1"/>
            <a:r>
              <a:rPr lang="en-US" dirty="0"/>
              <a:t>Technically it is a minimum-weight spanning tree.</a:t>
            </a:r>
          </a:p>
          <a:p>
            <a:r>
              <a:rPr lang="en-US" dirty="0"/>
              <a:t>If all edges have the same weight, breadth-first search or depth-first search will yield minimum spanning trees.</a:t>
            </a:r>
          </a:p>
          <a:p>
            <a:endParaRPr lang="en-US" dirty="0"/>
          </a:p>
          <a:p>
            <a:pPr lvl="1"/>
            <a:r>
              <a:rPr lang="en-US" dirty="0"/>
              <a:t>For the rest of this discussion, we assume the edges have weights associated with them.</a:t>
            </a:r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r>
              <a:rPr lang="en-US" sz="2400" i="1" dirty="0"/>
              <a:t>Note, we are strictly dealing with undirected graphs here, for directed graphs we would want to find the optimum branching or </a:t>
            </a:r>
            <a:r>
              <a:rPr lang="en-US" sz="2400" i="1" dirty="0" err="1"/>
              <a:t>aborescence</a:t>
            </a:r>
            <a:r>
              <a:rPr lang="en-US" sz="2400" i="1" dirty="0"/>
              <a:t> of the directed graph.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Minimum-cost spanning trees have many applications. </a:t>
            </a:r>
          </a:p>
          <a:p>
            <a:pPr lvl="1"/>
            <a:r>
              <a:rPr lang="en-US" dirty="0"/>
              <a:t>Building cable networks that join </a:t>
            </a:r>
            <a:r>
              <a:rPr lang="en-US" i="1" dirty="0"/>
              <a:t>n</a:t>
            </a:r>
            <a:r>
              <a:rPr lang="en-US" dirty="0"/>
              <a:t> locations with minimum cost.</a:t>
            </a:r>
          </a:p>
          <a:p>
            <a:pPr lvl="1"/>
            <a:r>
              <a:rPr lang="en-US" dirty="0"/>
              <a:t>Building a road network that joins </a:t>
            </a:r>
            <a:r>
              <a:rPr lang="en-US" i="1" dirty="0"/>
              <a:t>n</a:t>
            </a:r>
            <a:r>
              <a:rPr lang="en-US" dirty="0"/>
              <a:t> cities with minimum cost.</a:t>
            </a:r>
          </a:p>
          <a:p>
            <a:pPr lvl="1"/>
            <a:r>
              <a:rPr lang="en-US" dirty="0"/>
              <a:t>Obtaining an independent set of circuit equations for an electrical network.</a:t>
            </a:r>
          </a:p>
          <a:p>
            <a:pPr lvl="1"/>
            <a:r>
              <a:rPr lang="en-US" dirty="0"/>
              <a:t>In pattern recognition minimal spanning trees can be used to find noisy pixels.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Consider this graph.</a:t>
            </a:r>
          </a:p>
          <a:p>
            <a:endParaRPr lang="en-US" dirty="0"/>
          </a:p>
          <a:p>
            <a:r>
              <a:rPr lang="en-US" sz="2600" dirty="0"/>
              <a:t>It has 20 spanning trees. Some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There are two minimum-</a:t>
            </a:r>
            <a:br>
              <a:rPr lang="en-US" sz="2600" dirty="0"/>
            </a:br>
            <a:r>
              <a:rPr lang="en-US" sz="2600" dirty="0"/>
              <a:t>cost spanning trees, </a:t>
            </a:r>
            <a:br>
              <a:rPr lang="en-US" sz="2600" dirty="0"/>
            </a:br>
            <a:r>
              <a:rPr lang="en-US" sz="2600" dirty="0"/>
              <a:t>each with a cost of 6:</a:t>
            </a:r>
          </a:p>
        </p:txBody>
      </p:sp>
      <p:pic>
        <p:nvPicPr>
          <p:cNvPr id="4" name="Picture 6" descr="mst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44780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st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st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385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st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857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6329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480060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8006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Brute Force option: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all possible spanning trees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Calculate the sum of the edge weights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Keep track of the tree with the minimum weight.</a:t>
            </a:r>
          </a:p>
          <a:p>
            <a:pPr marL="514350" indent="-514350" algn="just"/>
            <a:r>
              <a:rPr lang="en-US" sz="2600" dirty="0"/>
              <a:t>Step </a:t>
            </a:r>
            <a:r>
              <a:rPr lang="en-US" sz="2600" dirty="0" err="1"/>
              <a:t>i</a:t>
            </a:r>
            <a:r>
              <a:rPr lang="en-US" sz="2600" dirty="0"/>
              <a:t>) requires N-1 time, since each tree will have exactly N-1 edges. </a:t>
            </a:r>
          </a:p>
          <a:p>
            <a:pPr marL="514350" indent="-514350" algn="just"/>
            <a:r>
              <a:rPr lang="en-US" sz="2600" dirty="0"/>
              <a:t>If there are M spanning trees, then the total cost will O(MN).</a:t>
            </a:r>
          </a:p>
          <a:p>
            <a:pPr marL="514350" indent="-514350" algn="just"/>
            <a:r>
              <a:rPr lang="en-US" sz="2600" dirty="0"/>
              <a:t>Consider a complete graph, with N(N-1) edges. How big can M be?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complete graph, it has been shown that there are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possible spanning trees!</a:t>
            </a:r>
          </a:p>
          <a:p>
            <a:r>
              <a:rPr lang="en-US" dirty="0"/>
              <a:t>Alternatively, given N items, you can build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distinct trees to connect these items.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many approaches to computing a minimum spanning tree. </a:t>
            </a:r>
          </a:p>
          <a:p>
            <a:r>
              <a:rPr lang="en-US" dirty="0"/>
              <a:t>We could try to detect cycles and remove edges, but the two algorithms we will study build them from the bottom-up in a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greedy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fashion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Kruskal’s</a:t>
            </a:r>
            <a:r>
              <a:rPr lang="en-US" b="1" dirty="0">
                <a:solidFill>
                  <a:srgbClr val="FF0000"/>
                </a:solidFill>
              </a:rPr>
              <a:t> Algorithm </a:t>
            </a:r>
            <a:r>
              <a:rPr lang="en-US" b="1" dirty="0"/>
              <a:t>– </a:t>
            </a:r>
            <a:r>
              <a:rPr lang="en-US" b="1" i="1" dirty="0"/>
              <a:t>starts with a forest of single node trees</a:t>
            </a:r>
            <a:r>
              <a:rPr lang="en-US" dirty="0"/>
              <a:t> and then adds the edge with the minimum weight to connect two components.</a:t>
            </a:r>
          </a:p>
          <a:p>
            <a:r>
              <a:rPr lang="en-US" b="1" dirty="0">
                <a:solidFill>
                  <a:srgbClr val="FF0000"/>
                </a:solidFill>
              </a:rPr>
              <a:t>Prim’s Algorithm </a:t>
            </a:r>
            <a:r>
              <a:rPr lang="en-US" b="1" dirty="0"/>
              <a:t>– </a:t>
            </a:r>
            <a:r>
              <a:rPr lang="en-US" b="1" i="1" dirty="0"/>
              <a:t>starts with a single vertex </a:t>
            </a:r>
            <a:r>
              <a:rPr lang="en-US" dirty="0"/>
              <a:t>and then adds the minimum edge to extend the spanning tree.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Kruskal’s</a:t>
            </a:r>
            <a:r>
              <a:rPr lang="en-US" sz="3600" dirty="0"/>
              <a:t>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Greedy algorithm to choose the edges as follows.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362200"/>
          <a:ext cx="77724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First edge: choose any edge with the minimum weight.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Next edge: choose any edge with minimum weight from </a:t>
                      </a:r>
                      <a:r>
                        <a:rPr lang="en-US" sz="1800" b="1" i="1" dirty="0"/>
                        <a:t>those not yet selected</a:t>
                      </a:r>
                      <a:r>
                        <a:rPr lang="en-US" sz="1800" b="1" dirty="0"/>
                        <a:t>.  (The </a:t>
                      </a:r>
                      <a:r>
                        <a:rPr lang="en-US" sz="1800" b="1" dirty="0" err="1"/>
                        <a:t>subgraph</a:t>
                      </a:r>
                      <a:r>
                        <a:rPr lang="en-US" sz="1800" b="1" dirty="0"/>
                        <a:t> can look disconnected at this stage.)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Continue to choose edges of minimum weight from those not yet selected,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except </a:t>
                      </a:r>
                      <a:r>
                        <a:rPr lang="en-US" b="1" i="1" dirty="0">
                          <a:solidFill>
                            <a:schemeClr val="accent6"/>
                          </a:solidFill>
                        </a:rPr>
                        <a:t>do not select any edge that creates a cycle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 in the 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subgraph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Repeat step 3 until the </a:t>
                      </a:r>
                      <a:r>
                        <a:rPr lang="en-US" b="1" dirty="0" err="1"/>
                        <a:t>subgraph</a:t>
                      </a:r>
                      <a:r>
                        <a:rPr lang="en-US" b="1" dirty="0"/>
                        <a:t> connects all vertices of the original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0981" name="Freeform 5"/>
          <p:cNvSpPr>
            <a:spLocks/>
          </p:cNvSpPr>
          <p:nvPr/>
        </p:nvSpPr>
        <p:spPr bwMode="auto">
          <a:xfrm>
            <a:off x="2438400" y="42672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2438400" y="34544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3" name="Freeform 7"/>
          <p:cNvSpPr>
            <a:spLocks/>
          </p:cNvSpPr>
          <p:nvPr/>
        </p:nvSpPr>
        <p:spPr bwMode="auto">
          <a:xfrm>
            <a:off x="2971800" y="44196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4" name="Freeform 8"/>
          <p:cNvSpPr>
            <a:spLocks/>
          </p:cNvSpPr>
          <p:nvPr/>
        </p:nvSpPr>
        <p:spPr bwMode="auto">
          <a:xfrm>
            <a:off x="2438400" y="42672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0985" name="AutoShape 9"/>
          <p:cNvCxnSpPr>
            <a:cxnSpLocks noChangeShapeType="1"/>
          </p:cNvCxnSpPr>
          <p:nvPr/>
        </p:nvCxnSpPr>
        <p:spPr bwMode="auto">
          <a:xfrm rot="16200000" flipH="1">
            <a:off x="4724400" y="39624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0987" name="Freeform 11"/>
          <p:cNvSpPr>
            <a:spLocks/>
          </p:cNvSpPr>
          <p:nvPr/>
        </p:nvSpPr>
        <p:spPr bwMode="auto">
          <a:xfrm>
            <a:off x="3886200" y="31877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8" name="Freeform 12"/>
          <p:cNvSpPr>
            <a:spLocks/>
          </p:cNvSpPr>
          <p:nvPr/>
        </p:nvSpPr>
        <p:spPr bwMode="auto">
          <a:xfrm>
            <a:off x="3733800" y="35052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9" name="Freeform 13"/>
          <p:cNvSpPr>
            <a:spLocks/>
          </p:cNvSpPr>
          <p:nvPr/>
        </p:nvSpPr>
        <p:spPr bwMode="auto">
          <a:xfrm>
            <a:off x="3733800" y="35814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2971800" y="51054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2971800" y="35814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791200" y="5105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27432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5257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3733800" y="2971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0997" name="Text Box 21"/>
          <p:cNvSpPr txBox="1">
            <a:spLocks noChangeArrowheads="1"/>
          </p:cNvSpPr>
          <p:nvPr/>
        </p:nvSpPr>
        <p:spPr bwMode="auto">
          <a:xfrm>
            <a:off x="3581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0998" name="Text Box 22"/>
          <p:cNvSpPr txBox="1">
            <a:spLocks noChangeArrowheads="1"/>
          </p:cNvSpPr>
          <p:nvPr/>
        </p:nvSpPr>
        <p:spPr bwMode="auto">
          <a:xfrm>
            <a:off x="4495800" y="2743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27432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2133600" y="4572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45720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1004" name="Text Box 28"/>
          <p:cNvSpPr txBox="1">
            <a:spLocks noChangeArrowheads="1"/>
          </p:cNvSpPr>
          <p:nvPr/>
        </p:nvSpPr>
        <p:spPr bwMode="auto">
          <a:xfrm>
            <a:off x="42672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1005" name="Text Box 29"/>
          <p:cNvSpPr txBox="1">
            <a:spLocks noChangeArrowheads="1"/>
          </p:cNvSpPr>
          <p:nvPr/>
        </p:nvSpPr>
        <p:spPr bwMode="auto">
          <a:xfrm>
            <a:off x="41910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1006" name="Text Box 30"/>
          <p:cNvSpPr txBox="1">
            <a:spLocks noChangeArrowheads="1"/>
          </p:cNvSpPr>
          <p:nvPr/>
        </p:nvSpPr>
        <p:spPr bwMode="auto">
          <a:xfrm>
            <a:off x="365760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9718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85800" y="1752600"/>
            <a:ext cx="7315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Kruskal’s algorithm to find a minimum spanning tree for the graph.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6100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1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2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3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6104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6105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6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7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8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9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611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6122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685800" y="22860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First, choose ED (the smallest weight).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7124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5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7128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7129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7135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7137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7138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7139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7141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7142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7145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7147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7149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choose BF (the smallest remaining weight).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</a:t>
            </a: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2344738" y="1371600"/>
            <a:ext cx="2617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Graphs with no cycles?</a:t>
            </a:r>
          </a:p>
        </p:txBody>
      </p:sp>
      <p:grpSp>
        <p:nvGrpSpPr>
          <p:cNvPr id="575492" name="Group 3"/>
          <p:cNvGrpSpPr>
            <a:grpSpLocks/>
          </p:cNvGrpSpPr>
          <p:nvPr/>
        </p:nvGrpSpPr>
        <p:grpSpPr bwMode="auto">
          <a:xfrm>
            <a:off x="1600200" y="2057400"/>
            <a:ext cx="4884738" cy="1752600"/>
            <a:chOff x="488" y="2358"/>
            <a:chExt cx="4037" cy="1672"/>
          </a:xfrm>
        </p:grpSpPr>
        <p:sp>
          <p:nvSpPr>
            <p:cNvPr id="575493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4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5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6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7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8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9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0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1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2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3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4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5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6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7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08" name="AutoShape 19"/>
            <p:cNvCxnSpPr>
              <a:cxnSpLocks noChangeShapeType="1"/>
              <a:stCxn id="575503" idx="0"/>
              <a:endCxn id="575506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09" name="AutoShape 20"/>
            <p:cNvCxnSpPr>
              <a:cxnSpLocks noChangeShapeType="1"/>
              <a:stCxn id="575506" idx="4"/>
              <a:endCxn id="575505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0" name="AutoShape 21"/>
            <p:cNvCxnSpPr>
              <a:cxnSpLocks noChangeShapeType="1"/>
              <a:stCxn id="575505" idx="4"/>
              <a:endCxn id="575507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1" name="AutoShape 22"/>
            <p:cNvCxnSpPr>
              <a:cxnSpLocks noChangeShapeType="1"/>
              <a:stCxn id="575506" idx="4"/>
              <a:endCxn id="575504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2" name="AutoShape 23"/>
            <p:cNvCxnSpPr>
              <a:cxnSpLocks noChangeShapeType="1"/>
              <a:stCxn id="575499" idx="3"/>
              <a:endCxn id="575501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3" name="AutoShape 24"/>
            <p:cNvCxnSpPr>
              <a:cxnSpLocks noChangeShapeType="1"/>
              <a:stCxn id="575499" idx="6"/>
              <a:endCxn id="575502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4" name="AutoShape 25"/>
            <p:cNvCxnSpPr>
              <a:cxnSpLocks noChangeShapeType="1"/>
              <a:stCxn id="575498" idx="6"/>
              <a:endCxn id="575499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5" name="AutoShape 26"/>
            <p:cNvCxnSpPr>
              <a:cxnSpLocks noChangeShapeType="1"/>
              <a:stCxn id="575500" idx="3"/>
              <a:endCxn id="575499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6" name="AutoShape 27"/>
            <p:cNvCxnSpPr>
              <a:cxnSpLocks noChangeShapeType="1"/>
              <a:stCxn id="575493" idx="6"/>
              <a:endCxn id="575496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7" name="AutoShape 28"/>
            <p:cNvCxnSpPr>
              <a:cxnSpLocks noChangeShapeType="1"/>
              <a:stCxn id="575496" idx="6"/>
              <a:endCxn id="575494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8" name="AutoShape 29"/>
            <p:cNvCxnSpPr>
              <a:cxnSpLocks noChangeShapeType="1"/>
              <a:stCxn id="575494" idx="6"/>
              <a:endCxn id="575495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9" name="AutoShape 30"/>
            <p:cNvCxnSpPr>
              <a:cxnSpLocks noChangeShapeType="1"/>
              <a:stCxn id="575495" idx="6"/>
              <a:endCxn id="575497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5520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21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22" name="AutoShape 33"/>
            <p:cNvCxnSpPr>
              <a:cxnSpLocks noChangeShapeType="1"/>
              <a:stCxn id="575503" idx="4"/>
              <a:endCxn id="575521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5523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24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25" name="AutoShape 36"/>
            <p:cNvCxnSpPr>
              <a:cxnSpLocks noChangeShapeType="1"/>
              <a:stCxn id="575499" idx="4"/>
              <a:endCxn id="575524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26" name="AutoShape 37"/>
            <p:cNvCxnSpPr>
              <a:cxnSpLocks noChangeShapeType="1"/>
              <a:stCxn id="575523" idx="4"/>
              <a:endCxn id="575499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5715000" y="1371600"/>
            <a:ext cx="11763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forest.</a:t>
            </a:r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1295400" y="4191000"/>
            <a:ext cx="37592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Connected graphs with no cycles?</a:t>
            </a:r>
          </a:p>
        </p:txBody>
      </p:sp>
      <p:sp>
        <p:nvSpPr>
          <p:cNvPr id="575529" name="Text Box 41"/>
          <p:cNvSpPr txBox="1">
            <a:spLocks noChangeArrowheads="1"/>
          </p:cNvSpPr>
          <p:nvPr/>
        </p:nvSpPr>
        <p:spPr bwMode="auto">
          <a:xfrm>
            <a:off x="5757863" y="4191000"/>
            <a:ext cx="9540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tree.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10800000">
            <a:off x="2438400" y="4953000"/>
            <a:ext cx="1776413" cy="1670050"/>
            <a:chOff x="1905" y="2116"/>
            <a:chExt cx="1689" cy="1469"/>
          </a:xfrm>
        </p:grpSpPr>
        <p:sp>
          <p:nvSpPr>
            <p:cNvPr id="575531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2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3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4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5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6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37" name="AutoShape 11"/>
            <p:cNvCxnSpPr>
              <a:cxnSpLocks noChangeShapeType="1"/>
              <a:stCxn id="575532" idx="3"/>
              <a:endCxn id="575534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38" name="AutoShape 12"/>
            <p:cNvCxnSpPr>
              <a:cxnSpLocks noChangeShapeType="1"/>
              <a:stCxn id="575532" idx="4"/>
              <a:endCxn id="575531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39" name="AutoShape 13"/>
            <p:cNvCxnSpPr>
              <a:cxnSpLocks noChangeShapeType="1"/>
              <a:stCxn id="575532" idx="5"/>
              <a:endCxn id="575533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40" name="AutoShape 14"/>
            <p:cNvCxnSpPr>
              <a:cxnSpLocks noChangeShapeType="1"/>
              <a:stCxn id="575531" idx="4"/>
              <a:endCxn id="575535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41" name="AutoShape 15"/>
            <p:cNvCxnSpPr>
              <a:cxnSpLocks noChangeShapeType="1"/>
              <a:stCxn id="575533" idx="5"/>
              <a:endCxn id="575536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75542" name="Picture 54" descr="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95800"/>
            <a:ext cx="157321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7" grpId="0" animBg="1"/>
      <p:bldP spid="575528" grpId="0" animBg="1"/>
      <p:bldP spid="5755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8148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8152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8153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8160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8161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8172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8173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CD and then BD.</a:t>
            </a:r>
          </a:p>
        </p:txBody>
      </p:sp>
      <p:sp>
        <p:nvSpPr>
          <p:cNvPr id="518175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9172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4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5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9176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9177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8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9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0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1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9183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9184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9185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9186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9187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9190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9191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9192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9193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9194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9195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9196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9197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EF is the smallest remaining, but that would create a cycle.  Choose AE and we are done.</a:t>
            </a:r>
          </a:p>
        </p:txBody>
      </p:sp>
      <p:sp>
        <p:nvSpPr>
          <p:cNvPr id="519199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0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1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2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total weight of the tree is 16.5.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know we are finished?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check for cycles?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Trace of </a:t>
            </a:r>
            <a:r>
              <a:rPr lang="en-US" sz="2400" dirty="0" err="1"/>
              <a:t>Kruskal's</a:t>
            </a:r>
            <a:r>
              <a:rPr lang="en-US" sz="2400" dirty="0"/>
              <a:t> algorithm for </a:t>
            </a:r>
            <a:br>
              <a:rPr lang="en-US" sz="2400" dirty="0"/>
            </a:br>
            <a:r>
              <a:rPr lang="en-US" sz="2400" dirty="0"/>
              <a:t>the undirected, weighted graph:</a:t>
            </a:r>
          </a:p>
          <a:p>
            <a:endParaRPr lang="en-US" sz="2400" dirty="0"/>
          </a:p>
        </p:txBody>
      </p:sp>
      <p:pic>
        <p:nvPicPr>
          <p:cNvPr id="5" name="Picture 59" descr="pr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647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0" descr="krusk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056438" cy="1209675"/>
          </a:xfrm>
          <a:prstGeom prst="rect">
            <a:avLst/>
          </a:prstGeom>
          <a:noFill/>
        </p:spPr>
      </p:pic>
      <p:pic>
        <p:nvPicPr>
          <p:cNvPr id="7" name="Picture 61" descr="graph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200400"/>
            <a:ext cx="2362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5715000" y="56388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minimum cost is: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200400" y="252888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0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Trees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7543800" y="21336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leaf</a:t>
            </a:r>
          </a:p>
        </p:txBody>
      </p:sp>
      <p:sp>
        <p:nvSpPr>
          <p:cNvPr id="576516" name="Oval 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Oval 5"/>
          <p:cNvSpPr>
            <a:spLocks noChangeArrowheads="1"/>
          </p:cNvSpPr>
          <p:nvPr/>
        </p:nvSpPr>
        <p:spPr bwMode="auto">
          <a:xfrm>
            <a:off x="2743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Oval 6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9" name="Oval 7"/>
          <p:cNvSpPr>
            <a:spLocks noChangeArrowheads="1"/>
          </p:cNvSpPr>
          <p:nvPr/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0" name="Oval 8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1" name="Oval 9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2" name="Line 10"/>
          <p:cNvSpPr>
            <a:spLocks noChangeShapeType="1"/>
          </p:cNvSpPr>
          <p:nvPr/>
        </p:nvSpPr>
        <p:spPr bwMode="auto">
          <a:xfrm flipV="1">
            <a:off x="22098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3" name="Line 11"/>
          <p:cNvSpPr>
            <a:spLocks noChangeShapeType="1"/>
          </p:cNvSpPr>
          <p:nvPr/>
        </p:nvSpPr>
        <p:spPr bwMode="auto">
          <a:xfrm>
            <a:off x="2819400" y="213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4" name="Line 12"/>
          <p:cNvSpPr>
            <a:spLocks noChangeShapeType="1"/>
          </p:cNvSpPr>
          <p:nvPr/>
        </p:nvSpPr>
        <p:spPr bwMode="auto">
          <a:xfrm flipV="1">
            <a:off x="3429000" y="2209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5" name="Line 13"/>
          <p:cNvSpPr>
            <a:spLocks noChangeShapeType="1"/>
          </p:cNvSpPr>
          <p:nvPr/>
        </p:nvSpPr>
        <p:spPr bwMode="auto">
          <a:xfrm>
            <a:off x="4343400" y="2209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6" name="Line 14"/>
          <p:cNvSpPr>
            <a:spLocks noChangeShapeType="1"/>
          </p:cNvSpPr>
          <p:nvPr/>
        </p:nvSpPr>
        <p:spPr bwMode="auto">
          <a:xfrm flipV="1">
            <a:off x="5029200" y="2209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7" name="Line 15"/>
          <p:cNvSpPr>
            <a:spLocks noChangeShapeType="1"/>
          </p:cNvSpPr>
          <p:nvPr/>
        </p:nvSpPr>
        <p:spPr bwMode="auto">
          <a:xfrm flipH="1" flipV="1">
            <a:off x="6629400" y="2286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8" name="Text Box 16"/>
          <p:cNvSpPr txBox="1">
            <a:spLocks noChangeArrowheads="1"/>
          </p:cNvSpPr>
          <p:nvPr/>
        </p:nvSpPr>
        <p:spPr bwMode="auto">
          <a:xfrm>
            <a:off x="533400" y="22860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leaf</a:t>
            </a:r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 flipV="1">
            <a:off x="1143000" y="2362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2854325" y="3124200"/>
            <a:ext cx="3403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leaf is a vertex of degree 1.</a:t>
            </a:r>
          </a:p>
        </p:txBody>
      </p:sp>
      <p:sp>
        <p:nvSpPr>
          <p:cNvPr id="576531" name="Oval 19"/>
          <p:cNvSpPr>
            <a:spLocks noChangeArrowheads="1"/>
          </p:cNvSpPr>
          <p:nvPr/>
        </p:nvSpPr>
        <p:spPr bwMode="auto">
          <a:xfrm>
            <a:off x="6234113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Oval 20"/>
          <p:cNvSpPr>
            <a:spLocks noChangeArrowheads="1"/>
          </p:cNvSpPr>
          <p:nvPr/>
        </p:nvSpPr>
        <p:spPr bwMode="auto">
          <a:xfrm>
            <a:off x="5472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Oval 21"/>
          <p:cNvSpPr>
            <a:spLocks noChangeArrowheads="1"/>
          </p:cNvSpPr>
          <p:nvPr/>
        </p:nvSpPr>
        <p:spPr bwMode="auto">
          <a:xfrm>
            <a:off x="5472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Oval 22"/>
          <p:cNvSpPr>
            <a:spLocks noChangeArrowheads="1"/>
          </p:cNvSpPr>
          <p:nvPr/>
        </p:nvSpPr>
        <p:spPr bwMode="auto">
          <a:xfrm>
            <a:off x="6234113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Oval 23"/>
          <p:cNvSpPr>
            <a:spLocks noChangeArrowheads="1"/>
          </p:cNvSpPr>
          <p:nvPr/>
        </p:nvSpPr>
        <p:spPr bwMode="auto">
          <a:xfrm>
            <a:off x="6996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Oval 24"/>
          <p:cNvSpPr>
            <a:spLocks noChangeArrowheads="1"/>
          </p:cNvSpPr>
          <p:nvPr/>
        </p:nvSpPr>
        <p:spPr bwMode="auto">
          <a:xfrm>
            <a:off x="6996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7" name="Line 25"/>
          <p:cNvSpPr>
            <a:spLocks noChangeShapeType="1"/>
          </p:cNvSpPr>
          <p:nvPr/>
        </p:nvSpPr>
        <p:spPr bwMode="auto">
          <a:xfrm>
            <a:off x="5548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8" name="Line 26"/>
          <p:cNvSpPr>
            <a:spLocks noChangeShapeType="1"/>
          </p:cNvSpPr>
          <p:nvPr/>
        </p:nvSpPr>
        <p:spPr bwMode="auto">
          <a:xfrm flipV="1">
            <a:off x="6310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9" name="Line 27"/>
          <p:cNvSpPr>
            <a:spLocks noChangeShapeType="1"/>
          </p:cNvSpPr>
          <p:nvPr/>
        </p:nvSpPr>
        <p:spPr bwMode="auto">
          <a:xfrm flipH="1">
            <a:off x="5548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0" name="Line 28"/>
          <p:cNvSpPr>
            <a:spLocks noChangeShapeType="1"/>
          </p:cNvSpPr>
          <p:nvPr/>
        </p:nvSpPr>
        <p:spPr bwMode="auto">
          <a:xfrm>
            <a:off x="6310313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1" name="Line 29"/>
          <p:cNvSpPr>
            <a:spLocks noChangeShapeType="1"/>
          </p:cNvSpPr>
          <p:nvPr/>
        </p:nvSpPr>
        <p:spPr bwMode="auto">
          <a:xfrm>
            <a:off x="6310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2" name="Oval 30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3" name="Oval 31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4" name="Oval 32"/>
          <p:cNvSpPr>
            <a:spLocks noChangeArrowheads="1"/>
          </p:cNvSpPr>
          <p:nvPr/>
        </p:nvSpPr>
        <p:spPr bwMode="auto">
          <a:xfrm>
            <a:off x="190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5" name="Oval 33"/>
          <p:cNvSpPr>
            <a:spLocks noChangeArrowheads="1"/>
          </p:cNvSpPr>
          <p:nvPr/>
        </p:nvSpPr>
        <p:spPr bwMode="auto">
          <a:xfrm>
            <a:off x="25908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6" name="Oval 34"/>
          <p:cNvSpPr>
            <a:spLocks noChangeArrowheads="1"/>
          </p:cNvSpPr>
          <p:nvPr/>
        </p:nvSpPr>
        <p:spPr bwMode="auto">
          <a:xfrm>
            <a:off x="32004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7" name="Oval 35"/>
          <p:cNvSpPr>
            <a:spLocks noChangeArrowheads="1"/>
          </p:cNvSpPr>
          <p:nvPr/>
        </p:nvSpPr>
        <p:spPr bwMode="auto">
          <a:xfrm>
            <a:off x="38862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8" name="Oval 36"/>
          <p:cNvSpPr>
            <a:spLocks noChangeArrowheads="1"/>
          </p:cNvSpPr>
          <p:nvPr/>
        </p:nvSpPr>
        <p:spPr bwMode="auto">
          <a:xfrm>
            <a:off x="2286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9" name="Line 37"/>
          <p:cNvSpPr>
            <a:spLocks noChangeShapeType="1"/>
          </p:cNvSpPr>
          <p:nvPr/>
        </p:nvSpPr>
        <p:spPr bwMode="auto">
          <a:xfrm flipH="1">
            <a:off x="23622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0" name="Line 38"/>
          <p:cNvSpPr>
            <a:spLocks noChangeShapeType="1"/>
          </p:cNvSpPr>
          <p:nvPr/>
        </p:nvSpPr>
        <p:spPr bwMode="auto">
          <a:xfrm flipH="1">
            <a:off x="19812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1" name="Line 39"/>
          <p:cNvSpPr>
            <a:spLocks noChangeShapeType="1"/>
          </p:cNvSpPr>
          <p:nvPr/>
        </p:nvSpPr>
        <p:spPr bwMode="auto">
          <a:xfrm>
            <a:off x="23622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2" name="Line 40"/>
          <p:cNvSpPr>
            <a:spLocks noChangeShapeType="1"/>
          </p:cNvSpPr>
          <p:nvPr/>
        </p:nvSpPr>
        <p:spPr bwMode="auto">
          <a:xfrm>
            <a:off x="3048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3" name="Line 41"/>
          <p:cNvSpPr>
            <a:spLocks noChangeShapeType="1"/>
          </p:cNvSpPr>
          <p:nvPr/>
        </p:nvSpPr>
        <p:spPr bwMode="auto">
          <a:xfrm flipH="1">
            <a:off x="32766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4" name="Line 42"/>
          <p:cNvSpPr>
            <a:spLocks noChangeShapeType="1"/>
          </p:cNvSpPr>
          <p:nvPr/>
        </p:nvSpPr>
        <p:spPr bwMode="auto">
          <a:xfrm>
            <a:off x="35814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5" name="Text Box 43"/>
          <p:cNvSpPr txBox="1">
            <a:spLocks noChangeArrowheads="1"/>
          </p:cNvSpPr>
          <p:nvPr/>
        </p:nvSpPr>
        <p:spPr bwMode="auto">
          <a:xfrm>
            <a:off x="2270125" y="6213475"/>
            <a:ext cx="1528763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More leaves.</a:t>
            </a:r>
          </a:p>
        </p:txBody>
      </p:sp>
      <p:sp>
        <p:nvSpPr>
          <p:cNvPr id="576556" name="Text Box 44"/>
          <p:cNvSpPr txBox="1">
            <a:spLocks noChangeArrowheads="1"/>
          </p:cNvSpPr>
          <p:nvPr/>
        </p:nvSpPr>
        <p:spPr bwMode="auto">
          <a:xfrm>
            <a:off x="5319713" y="6172200"/>
            <a:ext cx="20716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Even more leaves.</a:t>
            </a:r>
          </a:p>
        </p:txBody>
      </p:sp>
    </p:spTree>
    <p:extLst>
      <p:ext uri="{BB962C8B-B14F-4D97-AF65-F5344CB8AC3E}">
        <p14:creationId xmlns:p14="http://schemas.microsoft.com/office/powerpoint/2010/main" val="27466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/>
      <p:bldP spid="576527" grpId="0" animBg="1"/>
      <p:bldP spid="576528" grpId="0" animBg="1"/>
      <p:bldP spid="576529" grpId="0" animBg="1"/>
      <p:bldP spid="576530" grpId="0" animBg="1"/>
      <p:bldP spid="576531" grpId="0" animBg="1"/>
      <p:bldP spid="576532" grpId="0" animBg="1"/>
      <p:bldP spid="576533" grpId="0" animBg="1"/>
      <p:bldP spid="576534" grpId="0" animBg="1"/>
      <p:bldP spid="576535" grpId="0" animBg="1"/>
      <p:bldP spid="576536" grpId="0" animBg="1"/>
      <p:bldP spid="576537" grpId="0" animBg="1"/>
      <p:bldP spid="576538" grpId="0" animBg="1"/>
      <p:bldP spid="576539" grpId="0" animBg="1"/>
      <p:bldP spid="576540" grpId="0" animBg="1"/>
      <p:bldP spid="576541" grpId="0" animBg="1"/>
      <p:bldP spid="576542" grpId="0" animBg="1"/>
      <p:bldP spid="576543" grpId="0" animBg="1"/>
      <p:bldP spid="576544" grpId="0" animBg="1"/>
      <p:bldP spid="576545" grpId="0" animBg="1"/>
      <p:bldP spid="576546" grpId="0" animBg="1"/>
      <p:bldP spid="576547" grpId="0" animBg="1"/>
      <p:bldP spid="576548" grpId="0" animBg="1"/>
      <p:bldP spid="576549" grpId="0" animBg="1"/>
      <p:bldP spid="576550" grpId="0" animBg="1"/>
      <p:bldP spid="576551" grpId="0" animBg="1"/>
      <p:bldP spid="576552" grpId="0" animBg="1"/>
      <p:bldP spid="576553" grpId="0" animBg="1"/>
      <p:bldP spid="576554" grpId="0" animBg="1"/>
      <p:bldP spid="576555" grpId="0" animBg="1"/>
      <p:bldP spid="5765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5575300" y="2763838"/>
            <a:ext cx="358775" cy="393144"/>
          </a:xfrm>
          <a:prstGeom prst="noSmoking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86113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Prim’s algorithm finds a minimum cost spanning tree by selecting edges from the graph one-by-one as follows:</a:t>
            </a:r>
          </a:p>
          <a:p>
            <a:pPr algn="l" rtl="0"/>
            <a:r>
              <a:rPr lang="en-US" dirty="0"/>
              <a:t>It starts with a tree, T, consisting of a single starting vertex, x.</a:t>
            </a:r>
          </a:p>
          <a:p>
            <a:pPr algn="l" rtl="0"/>
            <a:r>
              <a:rPr lang="en-US" dirty="0"/>
              <a:t>Then, it finds the shortest edge emanating from x that connects T to the rest of the graph (i.e., a vertex not in the tree T).</a:t>
            </a:r>
          </a:p>
          <a:p>
            <a:pPr algn="l" rtl="0"/>
            <a:r>
              <a:rPr lang="en-US" dirty="0"/>
              <a:t>It adds this edge and the new vertex to the tree T.</a:t>
            </a:r>
          </a:p>
          <a:p>
            <a:r>
              <a:rPr lang="en-US" dirty="0"/>
              <a:t>It then picks the shortest edge emanating from the revised tree T that also connects T to the rest of the graph and repeats the process.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Consider a graph G=(V, E);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Let T be a tree consisting of only the starting vertex </a:t>
            </a:r>
            <a:r>
              <a:rPr lang="en-US" b="1" dirty="0">
                <a:solidFill>
                  <a:schemeClr val="accent2"/>
                </a:solidFill>
              </a:rPr>
              <a:t>x;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while (T has fewer than I V I vertices)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find a smallest edge connecting T to G-T;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add it to T;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2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17436" y="29929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here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 bwMode="auto">
          <a:xfrm>
            <a:off x="5389563" y="2409825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2313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V="1">
            <a:off x="5105400" y="2986087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62513" y="252888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4572837" y="2397124"/>
            <a:ext cx="1468282" cy="28606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645054 w 1613429"/>
              <a:gd name="connsiteY0" fmla="*/ 0 h 2724150"/>
              <a:gd name="connsiteX1" fmla="*/ 1534054 w 1613429"/>
              <a:gd name="connsiteY1" fmla="*/ 134938 h 2724150"/>
              <a:gd name="connsiteX2" fmla="*/ 168804 w 1613429"/>
              <a:gd name="connsiteY2" fmla="*/ 762000 h 2724150"/>
              <a:gd name="connsiteX3" fmla="*/ 521229 w 1613429"/>
              <a:gd name="connsiteY3" fmla="*/ 2314575 h 2724150"/>
              <a:gd name="connsiteX4" fmla="*/ 654579 w 1613429"/>
              <a:gd name="connsiteY4" fmla="*/ 2724150 h 2724150"/>
              <a:gd name="connsiteX0" fmla="*/ 284690 w 1193004"/>
              <a:gd name="connsiteY0" fmla="*/ 36512 h 2760662"/>
              <a:gd name="connsiteX1" fmla="*/ 1173690 w 1193004"/>
              <a:gd name="connsiteY1" fmla="*/ 171450 h 2760662"/>
              <a:gd name="connsiteX2" fmla="*/ 168804 w 1193004"/>
              <a:gd name="connsiteY2" fmla="*/ 1065212 h 2760662"/>
              <a:gd name="connsiteX3" fmla="*/ 160865 w 1193004"/>
              <a:gd name="connsiteY3" fmla="*/ 2351087 h 2760662"/>
              <a:gd name="connsiteX4" fmla="*/ 294215 w 1193004"/>
              <a:gd name="connsiteY4" fmla="*/ 2760662 h 2760662"/>
              <a:gd name="connsiteX0" fmla="*/ 351101 w 1259415"/>
              <a:gd name="connsiteY0" fmla="*/ 36512 h 2760662"/>
              <a:gd name="connsiteX1" fmla="*/ 1240101 w 1259415"/>
              <a:gd name="connsiteY1" fmla="*/ 171450 h 2760662"/>
              <a:gd name="connsiteX2" fmla="*/ 235215 w 1259415"/>
              <a:gd name="connsiteY2" fmla="*/ 1065212 h 2760662"/>
              <a:gd name="connsiteX3" fmla="*/ 20902 w 1259415"/>
              <a:gd name="connsiteY3" fmla="*/ 2184400 h 2760662"/>
              <a:gd name="connsiteX4" fmla="*/ 360626 w 1259415"/>
              <a:gd name="connsiteY4" fmla="*/ 2760662 h 2760662"/>
              <a:gd name="connsiteX0" fmla="*/ 367880 w 1276194"/>
              <a:gd name="connsiteY0" fmla="*/ 36512 h 2641600"/>
              <a:gd name="connsiteX1" fmla="*/ 1256880 w 1276194"/>
              <a:gd name="connsiteY1" fmla="*/ 171450 h 2641600"/>
              <a:gd name="connsiteX2" fmla="*/ 251994 w 1276194"/>
              <a:gd name="connsiteY2" fmla="*/ 1065212 h 2641600"/>
              <a:gd name="connsiteX3" fmla="*/ 37681 w 1276194"/>
              <a:gd name="connsiteY3" fmla="*/ 2184400 h 2641600"/>
              <a:gd name="connsiteX4" fmla="*/ 478083 w 1276194"/>
              <a:gd name="connsiteY4" fmla="*/ 2641600 h 2641600"/>
              <a:gd name="connsiteX0" fmla="*/ 405561 w 1313875"/>
              <a:gd name="connsiteY0" fmla="*/ 36512 h 2641600"/>
              <a:gd name="connsiteX1" fmla="*/ 1294561 w 1313875"/>
              <a:gd name="connsiteY1" fmla="*/ 171450 h 2641600"/>
              <a:gd name="connsiteX2" fmla="*/ 289675 w 1313875"/>
              <a:gd name="connsiteY2" fmla="*/ 1065212 h 2641600"/>
              <a:gd name="connsiteX3" fmla="*/ 37681 w 1313875"/>
              <a:gd name="connsiteY3" fmla="*/ 1803400 h 2641600"/>
              <a:gd name="connsiteX4" fmla="*/ 515764 w 1313875"/>
              <a:gd name="connsiteY4" fmla="*/ 2641600 h 2641600"/>
              <a:gd name="connsiteX0" fmla="*/ 1332001 w 1468282"/>
              <a:gd name="connsiteY0" fmla="*/ 0 h 2860675"/>
              <a:gd name="connsiteX1" fmla="*/ 1294561 w 1468282"/>
              <a:gd name="connsiteY1" fmla="*/ 390525 h 2860675"/>
              <a:gd name="connsiteX2" fmla="*/ 289675 w 1468282"/>
              <a:gd name="connsiteY2" fmla="*/ 1284287 h 2860675"/>
              <a:gd name="connsiteX3" fmla="*/ 37681 w 1468282"/>
              <a:gd name="connsiteY3" fmla="*/ 2022475 h 2860675"/>
              <a:gd name="connsiteX4" fmla="*/ 515764 w 1468282"/>
              <a:gd name="connsiteY4" fmla="*/ 2860675 h 286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282" h="2860675">
                <a:moveTo>
                  <a:pt x="1332001" y="0"/>
                </a:moveTo>
                <a:cubicBezTo>
                  <a:pt x="1326180" y="2381"/>
                  <a:pt x="1468282" y="176477"/>
                  <a:pt x="1294561" y="390525"/>
                </a:cubicBezTo>
                <a:cubicBezTo>
                  <a:pt x="1120840" y="604573"/>
                  <a:pt x="499155" y="1012295"/>
                  <a:pt x="289675" y="1284287"/>
                </a:cubicBezTo>
                <a:cubicBezTo>
                  <a:pt x="80195" y="1556279"/>
                  <a:pt x="0" y="1759744"/>
                  <a:pt x="37681" y="2022475"/>
                </a:cubicBezTo>
                <a:cubicBezTo>
                  <a:pt x="75362" y="2285206"/>
                  <a:pt x="489570" y="2819400"/>
                  <a:pt x="515764" y="28606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406650"/>
            <a:ext cx="4940300" cy="2012950"/>
            <a:chOff x="1384300" y="2406650"/>
            <a:chExt cx="4940300" cy="201295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7353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383501" y="2397125"/>
            <a:ext cx="32252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186113" y="394811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3871913" y="2346880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2895659" y="2514600"/>
            <a:ext cx="1785883" cy="2528887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471799 w 481324"/>
              <a:gd name="connsiteY0" fmla="*/ 0 h 2724150"/>
              <a:gd name="connsiteX1" fmla="*/ 20637 w 481324"/>
              <a:gd name="connsiteY1" fmla="*/ 1246188 h 2724150"/>
              <a:gd name="connsiteX2" fmla="*/ 347974 w 481324"/>
              <a:gd name="connsiteY2" fmla="*/ 2314575 h 2724150"/>
              <a:gd name="connsiteX3" fmla="*/ 481324 w 481324"/>
              <a:gd name="connsiteY3" fmla="*/ 2724150 h 2724150"/>
              <a:gd name="connsiteX0" fmla="*/ 1573854 w 1573854"/>
              <a:gd name="connsiteY0" fmla="*/ 0 h 2300287"/>
              <a:gd name="connsiteX1" fmla="*/ 178074 w 1573854"/>
              <a:gd name="connsiteY1" fmla="*/ 822325 h 2300287"/>
              <a:gd name="connsiteX2" fmla="*/ 505411 w 1573854"/>
              <a:gd name="connsiteY2" fmla="*/ 1890712 h 2300287"/>
              <a:gd name="connsiteX3" fmla="*/ 638761 w 1573854"/>
              <a:gd name="connsiteY3" fmla="*/ 2300287 h 23002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254918 w 1254918"/>
              <a:gd name="connsiteY0" fmla="*/ 0 h 2528887"/>
              <a:gd name="connsiteX1" fmla="*/ 178074 w 1254918"/>
              <a:gd name="connsiteY1" fmla="*/ 1023382 h 2528887"/>
              <a:gd name="connsiteX2" fmla="*/ 186474 w 1254918"/>
              <a:gd name="connsiteY2" fmla="*/ 2119312 h 2528887"/>
              <a:gd name="connsiteX3" fmla="*/ 319824 w 1254918"/>
              <a:gd name="connsiteY3" fmla="*/ 2528887 h 2528887"/>
              <a:gd name="connsiteX0" fmla="*/ 1285997 w 1285997"/>
              <a:gd name="connsiteY0" fmla="*/ 0 h 2528887"/>
              <a:gd name="connsiteX1" fmla="*/ 209153 w 1285997"/>
              <a:gd name="connsiteY1" fmla="*/ 1023382 h 2528887"/>
              <a:gd name="connsiteX2" fmla="*/ 31079 w 1285997"/>
              <a:gd name="connsiteY2" fmla="*/ 1905000 h 2528887"/>
              <a:gd name="connsiteX3" fmla="*/ 350903 w 1285997"/>
              <a:gd name="connsiteY3" fmla="*/ 2528887 h 25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997" h="2528887">
                <a:moveTo>
                  <a:pt x="1285997" y="0"/>
                </a:moveTo>
                <a:cubicBezTo>
                  <a:pt x="1174788" y="692944"/>
                  <a:pt x="418306" y="705882"/>
                  <a:pt x="209153" y="1023382"/>
                </a:cubicBezTo>
                <a:cubicBezTo>
                  <a:pt x="0" y="1340882"/>
                  <a:pt x="7454" y="1654083"/>
                  <a:pt x="31079" y="1905000"/>
                </a:cubicBezTo>
                <a:cubicBezTo>
                  <a:pt x="54704" y="2155918"/>
                  <a:pt x="324709" y="2487612"/>
                  <a:pt x="350903" y="252888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1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Path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1530350" y="1336675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1871663" y="2057400"/>
            <a:ext cx="43100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there be no path between u and v?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1371600" y="2667000"/>
            <a:ext cx="6311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there be more than one simple path between u and v?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64611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77543" name="Oval 7"/>
          <p:cNvSpPr>
            <a:spLocks noChangeArrowheads="1"/>
          </p:cNvSpPr>
          <p:nvPr/>
        </p:nvSpPr>
        <p:spPr bwMode="auto">
          <a:xfrm>
            <a:off x="6858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4" name="Oval 8"/>
          <p:cNvSpPr>
            <a:spLocks noChangeArrowheads="1"/>
          </p:cNvSpPr>
          <p:nvPr/>
        </p:nvSpPr>
        <p:spPr bwMode="auto">
          <a:xfrm>
            <a:off x="54102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5" name="Oval 9"/>
          <p:cNvSpPr>
            <a:spLocks noChangeArrowheads="1"/>
          </p:cNvSpPr>
          <p:nvPr/>
        </p:nvSpPr>
        <p:spPr bwMode="auto">
          <a:xfrm>
            <a:off x="16002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6" name="Oval 10"/>
          <p:cNvSpPr>
            <a:spLocks noChangeArrowheads="1"/>
          </p:cNvSpPr>
          <p:nvPr/>
        </p:nvSpPr>
        <p:spPr bwMode="auto">
          <a:xfrm>
            <a:off x="25146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7" name="Oval 11"/>
          <p:cNvSpPr>
            <a:spLocks noChangeArrowheads="1"/>
          </p:cNvSpPr>
          <p:nvPr/>
        </p:nvSpPr>
        <p:spPr bwMode="auto">
          <a:xfrm>
            <a:off x="3505200" y="4254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8" name="Oval 12"/>
          <p:cNvSpPr>
            <a:spLocks noChangeArrowheads="1"/>
          </p:cNvSpPr>
          <p:nvPr/>
        </p:nvSpPr>
        <p:spPr bwMode="auto">
          <a:xfrm>
            <a:off x="4343400" y="4102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>
            <a:off x="762000" y="42545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0" name="Line 14"/>
          <p:cNvSpPr>
            <a:spLocks noChangeShapeType="1"/>
          </p:cNvSpPr>
          <p:nvPr/>
        </p:nvSpPr>
        <p:spPr bwMode="auto">
          <a:xfrm>
            <a:off x="1676400" y="440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1" name="Line 15"/>
          <p:cNvSpPr>
            <a:spLocks noChangeShapeType="1"/>
          </p:cNvSpPr>
          <p:nvPr/>
        </p:nvSpPr>
        <p:spPr bwMode="auto">
          <a:xfrm flipV="1">
            <a:off x="2590800" y="43307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2" name="Line 16"/>
          <p:cNvSpPr>
            <a:spLocks noChangeShapeType="1"/>
          </p:cNvSpPr>
          <p:nvPr/>
        </p:nvSpPr>
        <p:spPr bwMode="auto">
          <a:xfrm flipV="1">
            <a:off x="3581400" y="41783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3" name="Line 17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4" name="Freeform 18"/>
          <p:cNvSpPr>
            <a:spLocks/>
          </p:cNvSpPr>
          <p:nvPr/>
        </p:nvSpPr>
        <p:spPr bwMode="auto">
          <a:xfrm>
            <a:off x="762000" y="4254500"/>
            <a:ext cx="914400" cy="152400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0" y="0"/>
                  <a:pt x="288" y="48"/>
                  <a:pt x="576" y="96"/>
                </a:cubicBezTo>
              </a:path>
            </a:pathLst>
          </a:custGeom>
          <a:solidFill>
            <a:srgbClr val="A50021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5" name="Freeform 19"/>
          <p:cNvSpPr>
            <a:spLocks/>
          </p:cNvSpPr>
          <p:nvPr/>
        </p:nvSpPr>
        <p:spPr bwMode="auto">
          <a:xfrm>
            <a:off x="1663700" y="4330700"/>
            <a:ext cx="2349500" cy="1498600"/>
          </a:xfrm>
          <a:custGeom>
            <a:avLst/>
            <a:gdLst>
              <a:gd name="T0" fmla="*/ 8 w 1480"/>
              <a:gd name="T1" fmla="*/ 48 h 944"/>
              <a:gd name="T2" fmla="*/ 344 w 1480"/>
              <a:gd name="T3" fmla="*/ 480 h 944"/>
              <a:gd name="T4" fmla="*/ 776 w 1480"/>
              <a:gd name="T5" fmla="*/ 288 h 944"/>
              <a:gd name="T6" fmla="*/ 872 w 1480"/>
              <a:gd name="T7" fmla="*/ 432 h 944"/>
              <a:gd name="T8" fmla="*/ 392 w 1480"/>
              <a:gd name="T9" fmla="*/ 912 h 944"/>
              <a:gd name="T10" fmla="*/ 152 w 1480"/>
              <a:gd name="T11" fmla="*/ 624 h 944"/>
              <a:gd name="T12" fmla="*/ 1304 w 1480"/>
              <a:gd name="T13" fmla="*/ 720 h 944"/>
              <a:gd name="T14" fmla="*/ 1208 w 1480"/>
              <a:gd name="T15" fmla="*/ 336 h 944"/>
              <a:gd name="T16" fmla="*/ 1208 w 1480"/>
              <a:gd name="T17" fmla="*/ 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944">
                <a:moveTo>
                  <a:pt x="8" y="48"/>
                </a:moveTo>
                <a:cubicBezTo>
                  <a:pt x="112" y="244"/>
                  <a:pt x="216" y="440"/>
                  <a:pt x="344" y="480"/>
                </a:cubicBezTo>
                <a:cubicBezTo>
                  <a:pt x="472" y="520"/>
                  <a:pt x="688" y="296"/>
                  <a:pt x="776" y="288"/>
                </a:cubicBezTo>
                <a:cubicBezTo>
                  <a:pt x="864" y="280"/>
                  <a:pt x="936" y="328"/>
                  <a:pt x="872" y="432"/>
                </a:cubicBezTo>
                <a:cubicBezTo>
                  <a:pt x="808" y="536"/>
                  <a:pt x="512" y="880"/>
                  <a:pt x="392" y="912"/>
                </a:cubicBezTo>
                <a:cubicBezTo>
                  <a:pt x="272" y="944"/>
                  <a:pt x="0" y="656"/>
                  <a:pt x="152" y="624"/>
                </a:cubicBezTo>
                <a:cubicBezTo>
                  <a:pt x="304" y="592"/>
                  <a:pt x="1128" y="768"/>
                  <a:pt x="1304" y="720"/>
                </a:cubicBezTo>
                <a:cubicBezTo>
                  <a:pt x="1480" y="672"/>
                  <a:pt x="1224" y="456"/>
                  <a:pt x="1208" y="336"/>
                </a:cubicBezTo>
                <a:cubicBezTo>
                  <a:pt x="1192" y="216"/>
                  <a:pt x="1200" y="108"/>
                  <a:pt x="1208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6" name="Freeform 20"/>
          <p:cNvSpPr>
            <a:spLocks/>
          </p:cNvSpPr>
          <p:nvPr/>
        </p:nvSpPr>
        <p:spPr bwMode="auto">
          <a:xfrm>
            <a:off x="2209800" y="3124200"/>
            <a:ext cx="2374900" cy="1282700"/>
          </a:xfrm>
          <a:custGeom>
            <a:avLst/>
            <a:gdLst>
              <a:gd name="T0" fmla="*/ 864 w 1496"/>
              <a:gd name="T1" fmla="*/ 760 h 808"/>
              <a:gd name="T2" fmla="*/ 1488 w 1496"/>
              <a:gd name="T3" fmla="*/ 280 h 808"/>
              <a:gd name="T4" fmla="*/ 816 w 1496"/>
              <a:gd name="T5" fmla="*/ 328 h 808"/>
              <a:gd name="T6" fmla="*/ 240 w 1496"/>
              <a:gd name="T7" fmla="*/ 280 h 808"/>
              <a:gd name="T8" fmla="*/ 0 w 1496"/>
              <a:gd name="T9" fmla="*/ 88 h 808"/>
              <a:gd name="T10" fmla="*/ 240 w 1496"/>
              <a:gd name="T11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6" h="808">
                <a:moveTo>
                  <a:pt x="864" y="760"/>
                </a:moveTo>
                <a:cubicBezTo>
                  <a:pt x="1180" y="556"/>
                  <a:pt x="1496" y="352"/>
                  <a:pt x="1488" y="280"/>
                </a:cubicBezTo>
                <a:cubicBezTo>
                  <a:pt x="1480" y="208"/>
                  <a:pt x="1024" y="328"/>
                  <a:pt x="816" y="328"/>
                </a:cubicBezTo>
                <a:cubicBezTo>
                  <a:pt x="608" y="328"/>
                  <a:pt x="376" y="320"/>
                  <a:pt x="240" y="280"/>
                </a:cubicBezTo>
                <a:cubicBezTo>
                  <a:pt x="104" y="240"/>
                  <a:pt x="0" y="0"/>
                  <a:pt x="0" y="88"/>
                </a:cubicBezTo>
                <a:cubicBezTo>
                  <a:pt x="0" y="176"/>
                  <a:pt x="120" y="492"/>
                  <a:pt x="240" y="808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7" name="Freeform 21"/>
          <p:cNvSpPr>
            <a:spLocks/>
          </p:cNvSpPr>
          <p:nvPr/>
        </p:nvSpPr>
        <p:spPr bwMode="auto">
          <a:xfrm>
            <a:off x="2590800" y="4178300"/>
            <a:ext cx="1828800" cy="723900"/>
          </a:xfrm>
          <a:custGeom>
            <a:avLst/>
            <a:gdLst>
              <a:gd name="T0" fmla="*/ 0 w 1152"/>
              <a:gd name="T1" fmla="*/ 144 h 456"/>
              <a:gd name="T2" fmla="*/ 960 w 1152"/>
              <a:gd name="T3" fmla="*/ 432 h 456"/>
              <a:gd name="T4" fmla="*/ 1152 w 1152"/>
              <a:gd name="T5" fmla="*/ 288 h 456"/>
              <a:gd name="T6" fmla="*/ 960 w 1152"/>
              <a:gd name="T7" fmla="*/ 144 h 456"/>
              <a:gd name="T8" fmla="*/ 1152 w 1152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456">
                <a:moveTo>
                  <a:pt x="0" y="144"/>
                </a:moveTo>
                <a:cubicBezTo>
                  <a:pt x="384" y="276"/>
                  <a:pt x="768" y="408"/>
                  <a:pt x="960" y="432"/>
                </a:cubicBezTo>
                <a:cubicBezTo>
                  <a:pt x="1152" y="456"/>
                  <a:pt x="1152" y="336"/>
                  <a:pt x="1152" y="288"/>
                </a:cubicBezTo>
                <a:cubicBezTo>
                  <a:pt x="1152" y="240"/>
                  <a:pt x="960" y="192"/>
                  <a:pt x="960" y="144"/>
                </a:cubicBezTo>
                <a:cubicBezTo>
                  <a:pt x="960" y="96"/>
                  <a:pt x="1056" y="48"/>
                  <a:pt x="1152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8" name="Line 22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6154738" y="4191000"/>
            <a:ext cx="2617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will create cycles.</a:t>
            </a:r>
          </a:p>
        </p:txBody>
      </p:sp>
      <p:sp>
        <p:nvSpPr>
          <p:cNvPr id="577560" name="Text Box 24"/>
          <p:cNvSpPr txBox="1">
            <a:spLocks noChangeArrowheads="1"/>
          </p:cNvSpPr>
          <p:nvPr/>
        </p:nvSpPr>
        <p:spPr bwMode="auto">
          <a:xfrm>
            <a:off x="7908925" y="26670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77562" name="Text Box 26"/>
          <p:cNvSpPr txBox="1">
            <a:spLocks noChangeArrowheads="1"/>
          </p:cNvSpPr>
          <p:nvPr/>
        </p:nvSpPr>
        <p:spPr bwMode="auto">
          <a:xfrm>
            <a:off x="304800" y="6096000"/>
            <a:ext cx="85439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Claim.</a:t>
            </a:r>
            <a:r>
              <a:rPr lang="en-US" altLang="zh-TW"/>
              <a:t>  In a tree, there is a unique simple path between every pair of vertices.</a:t>
            </a:r>
          </a:p>
        </p:txBody>
      </p:sp>
      <p:sp>
        <p:nvSpPr>
          <p:cNvPr id="577563" name="Text Box 27"/>
          <p:cNvSpPr txBox="1">
            <a:spLocks noChangeArrowheads="1"/>
          </p:cNvSpPr>
          <p:nvPr/>
        </p:nvSpPr>
        <p:spPr bwMode="auto">
          <a:xfrm>
            <a:off x="517525" y="4460875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u</a:t>
            </a:r>
          </a:p>
        </p:txBody>
      </p:sp>
      <p:sp>
        <p:nvSpPr>
          <p:cNvPr id="577564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136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animBg="1"/>
      <p:bldP spid="577541" grpId="0" animBg="1"/>
      <p:bldP spid="577542" grpId="0"/>
      <p:bldP spid="577554" grpId="0" animBg="1"/>
      <p:bldP spid="577555" grpId="0" animBg="1"/>
      <p:bldP spid="577556" grpId="0" animBg="1"/>
      <p:bldP spid="577557" grpId="0" animBg="1"/>
      <p:bldP spid="577558" grpId="0" animBg="1"/>
      <p:bldP spid="577559" grpId="0" animBg="1"/>
      <p:bldP spid="577560" grpId="0"/>
      <p:bldP spid="57756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753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214688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1011238" y="1862138"/>
            <a:ext cx="3675062" cy="3073400"/>
          </a:xfrm>
          <a:custGeom>
            <a:avLst/>
            <a:gdLst>
              <a:gd name="connsiteX0" fmla="*/ 3675062 w 3675062"/>
              <a:gd name="connsiteY0" fmla="*/ 404812 h 3073400"/>
              <a:gd name="connsiteX1" fmla="*/ 2979737 w 3675062"/>
              <a:gd name="connsiteY1" fmla="*/ 1443037 h 3073400"/>
              <a:gd name="connsiteX2" fmla="*/ 1922462 w 3675062"/>
              <a:gd name="connsiteY2" fmla="*/ 1443037 h 3073400"/>
              <a:gd name="connsiteX3" fmla="*/ 1141412 w 3675062"/>
              <a:gd name="connsiteY3" fmla="*/ 176212 h 3073400"/>
              <a:gd name="connsiteX4" fmla="*/ 227012 w 3675062"/>
              <a:gd name="connsiteY4" fmla="*/ 385762 h 3073400"/>
              <a:gd name="connsiteX5" fmla="*/ 150812 w 3675062"/>
              <a:gd name="connsiteY5" fmla="*/ 1604962 h 3073400"/>
              <a:gd name="connsiteX6" fmla="*/ 1131887 w 3675062"/>
              <a:gd name="connsiteY6" fmla="*/ 1871662 h 3073400"/>
              <a:gd name="connsiteX7" fmla="*/ 2036762 w 3675062"/>
              <a:gd name="connsiteY7" fmla="*/ 2890837 h 3073400"/>
              <a:gd name="connsiteX8" fmla="*/ 2103437 w 3675062"/>
              <a:gd name="connsiteY8" fmla="*/ 2967037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5062" h="3073400">
                <a:moveTo>
                  <a:pt x="3675062" y="404812"/>
                </a:moveTo>
                <a:cubicBezTo>
                  <a:pt x="3473449" y="837406"/>
                  <a:pt x="3271837" y="1270000"/>
                  <a:pt x="2979737" y="1443037"/>
                </a:cubicBezTo>
                <a:cubicBezTo>
                  <a:pt x="2687637" y="1616074"/>
                  <a:pt x="2228849" y="1654174"/>
                  <a:pt x="1922462" y="1443037"/>
                </a:cubicBezTo>
                <a:cubicBezTo>
                  <a:pt x="1616075" y="1231900"/>
                  <a:pt x="1423987" y="352424"/>
                  <a:pt x="1141412" y="176212"/>
                </a:cubicBezTo>
                <a:cubicBezTo>
                  <a:pt x="858837" y="0"/>
                  <a:pt x="392112" y="147637"/>
                  <a:pt x="227012" y="385762"/>
                </a:cubicBezTo>
                <a:cubicBezTo>
                  <a:pt x="61912" y="623887"/>
                  <a:pt x="0" y="1357312"/>
                  <a:pt x="150812" y="1604962"/>
                </a:cubicBezTo>
                <a:cubicBezTo>
                  <a:pt x="301624" y="1852612"/>
                  <a:pt x="817562" y="1657350"/>
                  <a:pt x="1131887" y="1871662"/>
                </a:cubicBezTo>
                <a:cubicBezTo>
                  <a:pt x="1446212" y="2085975"/>
                  <a:pt x="1874837" y="2708275"/>
                  <a:pt x="2036762" y="2890837"/>
                </a:cubicBezTo>
                <a:cubicBezTo>
                  <a:pt x="2198687" y="3073400"/>
                  <a:pt x="2151062" y="3020218"/>
                  <a:pt x="2103437" y="296703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Freeform 42"/>
          <p:cNvSpPr/>
          <p:nvPr/>
        </p:nvSpPr>
        <p:spPr bwMode="auto">
          <a:xfrm>
            <a:off x="1391313" y="3184524"/>
            <a:ext cx="1351887" cy="16160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247649 w 1020758"/>
              <a:gd name="connsiteY0" fmla="*/ 0 h 2724150"/>
              <a:gd name="connsiteX1" fmla="*/ 1000121 w 1020758"/>
              <a:gd name="connsiteY1" fmla="*/ 549275 h 2724150"/>
              <a:gd name="connsiteX2" fmla="*/ 123824 w 1020758"/>
              <a:gd name="connsiteY2" fmla="*/ 2314575 h 2724150"/>
              <a:gd name="connsiteX3" fmla="*/ 257174 w 1020758"/>
              <a:gd name="connsiteY3" fmla="*/ 2724150 h 2724150"/>
              <a:gd name="connsiteX0" fmla="*/ 227807 w 1564485"/>
              <a:gd name="connsiteY0" fmla="*/ 0 h 2724150"/>
              <a:gd name="connsiteX1" fmla="*/ 980279 w 1564485"/>
              <a:gd name="connsiteY1" fmla="*/ 549275 h 2724150"/>
              <a:gd name="connsiteX2" fmla="*/ 1440661 w 1564485"/>
              <a:gd name="connsiteY2" fmla="*/ 1066800 h 2724150"/>
              <a:gd name="connsiteX3" fmla="*/ 237332 w 1564485"/>
              <a:gd name="connsiteY3" fmla="*/ 2724150 h 2724150"/>
              <a:gd name="connsiteX0" fmla="*/ 227807 w 1559720"/>
              <a:gd name="connsiteY0" fmla="*/ 0 h 1616075"/>
              <a:gd name="connsiteX1" fmla="*/ 980279 w 1559720"/>
              <a:gd name="connsiteY1" fmla="*/ 549275 h 1616075"/>
              <a:gd name="connsiteX2" fmla="*/ 1440661 w 1559720"/>
              <a:gd name="connsiteY2" fmla="*/ 1066800 h 1616075"/>
              <a:gd name="connsiteX3" fmla="*/ 1559720 w 1559720"/>
              <a:gd name="connsiteY3" fmla="*/ 1616075 h 1616075"/>
              <a:gd name="connsiteX0" fmla="*/ 227807 w 1579694"/>
              <a:gd name="connsiteY0" fmla="*/ 0 h 1616075"/>
              <a:gd name="connsiteX1" fmla="*/ 1000253 w 1579694"/>
              <a:gd name="connsiteY1" fmla="*/ 549275 h 1616075"/>
              <a:gd name="connsiteX2" fmla="*/ 1460635 w 1579694"/>
              <a:gd name="connsiteY2" fmla="*/ 1066800 h 1616075"/>
              <a:gd name="connsiteX3" fmla="*/ 1579694 w 1579694"/>
              <a:gd name="connsiteY3" fmla="*/ 1616075 h 1616075"/>
              <a:gd name="connsiteX0" fmla="*/ 0 w 1351887"/>
              <a:gd name="connsiteY0" fmla="*/ 0 h 1616075"/>
              <a:gd name="connsiteX1" fmla="*/ 772446 w 1351887"/>
              <a:gd name="connsiteY1" fmla="*/ 549275 h 1616075"/>
              <a:gd name="connsiteX2" fmla="*/ 1232828 w 1351887"/>
              <a:gd name="connsiteY2" fmla="*/ 1066800 h 1616075"/>
              <a:gd name="connsiteX3" fmla="*/ 1351887 w 1351887"/>
              <a:gd name="connsiteY3" fmla="*/ 1616075 h 16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887" h="1616075">
                <a:moveTo>
                  <a:pt x="0" y="0"/>
                </a:moveTo>
                <a:cubicBezTo>
                  <a:pt x="161262" y="330994"/>
                  <a:pt x="566975" y="371475"/>
                  <a:pt x="772446" y="549275"/>
                </a:cubicBezTo>
                <a:cubicBezTo>
                  <a:pt x="977917" y="727075"/>
                  <a:pt x="1136255" y="889000"/>
                  <a:pt x="1232828" y="1066800"/>
                </a:cubicBezTo>
                <a:cubicBezTo>
                  <a:pt x="1329401" y="1244600"/>
                  <a:pt x="1325693" y="1574800"/>
                  <a:pt x="1351887" y="16160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6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Prim’s and </a:t>
            </a:r>
            <a:r>
              <a:rPr lang="en-US" sz="3600" dirty="0" err="1"/>
              <a:t>Kruskal’s</a:t>
            </a:r>
            <a:r>
              <a:rPr lang="en-US" sz="3600" dirty="0"/>
              <a:t> Algorithms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0"/>
            <a:ext cx="6705600" cy="4419600"/>
          </a:xfrm>
        </p:spPr>
        <p:txBody>
          <a:bodyPr>
            <a:normAutofit/>
          </a:bodyPr>
          <a:lstStyle/>
          <a:p>
            <a:r>
              <a:rPr lang="en-US" sz="2000" dirty="0"/>
              <a:t>It is not necessary that Prim's and </a:t>
            </a:r>
            <a:r>
              <a:rPr lang="en-US" sz="2000" dirty="0" err="1"/>
              <a:t>Kruskal's</a:t>
            </a:r>
            <a:r>
              <a:rPr lang="en-US" sz="2000" dirty="0"/>
              <a:t> algorithm generate the same minimum-cost spanning tree.</a:t>
            </a:r>
          </a:p>
          <a:p>
            <a:endParaRPr lang="en-US" sz="2000" dirty="0"/>
          </a:p>
          <a:p>
            <a:r>
              <a:rPr lang="en-US" sz="2000" dirty="0"/>
              <a:t>For example for the graph shown on the right: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Kruskal's</a:t>
            </a:r>
            <a:r>
              <a:rPr lang="en-US" sz="2000" dirty="0"/>
              <a:t> algorithm results in the following minimum cost spanning tree:</a:t>
            </a:r>
          </a:p>
          <a:p>
            <a:pPr lvl="1"/>
            <a:r>
              <a:rPr lang="en-US" sz="1600" dirty="0"/>
              <a:t>The same tree is generated by Prim's algorithm if the start vertex is any of: A, B, or 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 if the start vertex is C the minimum cost spanning tree generated by Prim’s algorithm is:</a:t>
            </a:r>
          </a:p>
        </p:txBody>
      </p:sp>
      <p:pic>
        <p:nvPicPr>
          <p:cNvPr id="61448" name="Picture 8" descr="mst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525" y="161925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10" descr="mst0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101975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mst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70535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296025" y="2343150"/>
            <a:ext cx="828675" cy="485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00450" y="3829050"/>
            <a:ext cx="352425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00800" y="5257800"/>
            <a:ext cx="914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vs.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Both are Greedy algorithms</a:t>
            </a:r>
          </a:p>
          <a:p>
            <a:pPr lvl="1"/>
            <a:r>
              <a:rPr lang="en-US" dirty="0"/>
              <a:t>Both take the next minimum edge</a:t>
            </a:r>
          </a:p>
          <a:p>
            <a:pPr lvl="1"/>
            <a:r>
              <a:rPr lang="en-US" dirty="0"/>
              <a:t>Both are optimal (find the global min)</a:t>
            </a:r>
          </a:p>
          <a:p>
            <a:r>
              <a:rPr lang="en-US" dirty="0"/>
              <a:t>Different sets of edges considered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all edges</a:t>
            </a:r>
          </a:p>
          <a:p>
            <a:pPr lvl="1"/>
            <a:r>
              <a:rPr lang="en-US" dirty="0"/>
              <a:t>Prim – Edges from Tree nodes to rest of G.</a:t>
            </a:r>
          </a:p>
          <a:p>
            <a:r>
              <a:rPr lang="en-US" dirty="0"/>
              <a:t>Both need to check for cycles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set containment and union.</a:t>
            </a:r>
          </a:p>
          <a:p>
            <a:pPr lvl="1"/>
            <a:r>
              <a:rPr lang="en-US" dirty="0"/>
              <a:t>Prim – Simple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Both can terminate early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when |V|-1 edges are added.</a:t>
            </a:r>
          </a:p>
          <a:p>
            <a:pPr lvl="1"/>
            <a:r>
              <a:rPr lang="en-US" dirty="0"/>
              <a:t>Prim – when |V| nodes are added (or |V|-1 edges).</a:t>
            </a:r>
          </a:p>
          <a:p>
            <a:r>
              <a:rPr lang="en-US" dirty="0"/>
              <a:t>Both are </a:t>
            </a:r>
            <a:r>
              <a:rPr lang="en-US" b="1" i="1" dirty="0"/>
              <a:t>O</a:t>
            </a:r>
            <a:r>
              <a:rPr lang="en-US" i="1" dirty="0"/>
              <a:t>( </a:t>
            </a:r>
            <a:r>
              <a:rPr lang="en-US" dirty="0"/>
              <a:t>|E|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Prim can be </a:t>
            </a:r>
            <a:r>
              <a:rPr lang="en-US" b="1" i="1" dirty="0"/>
              <a:t>O</a:t>
            </a:r>
            <a:r>
              <a:rPr lang="en-US" i="1" dirty="0"/>
              <a:t>( |E| + </a:t>
            </a:r>
            <a:r>
              <a:rPr lang="en-US" dirty="0"/>
              <a:t>|V|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 </a:t>
            </a:r>
            <a:r>
              <a:rPr lang="en-US" dirty="0"/>
              <a:t>w/ Fibonacci Heaps</a:t>
            </a:r>
          </a:p>
          <a:p>
            <a:pPr lvl="1"/>
            <a:r>
              <a:rPr lang="en-US" dirty="0"/>
              <a:t>Prim with an adjacency matrix is </a:t>
            </a:r>
            <a:r>
              <a:rPr lang="en-US" b="1" i="1" dirty="0"/>
              <a:t>O</a:t>
            </a:r>
            <a:r>
              <a:rPr lang="en-US" i="1" dirty="0"/>
              <a:t>(|V|</a:t>
            </a:r>
            <a:r>
              <a:rPr lang="en-US" i="1" baseline="30000" dirty="0"/>
              <a:t>2</a:t>
            </a:r>
            <a:r>
              <a:rPr lang="en-US" i="1" dirty="0"/>
              <a:t>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3200400" y="2895600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/>
              <a:t>Eulerian Graphs</a:t>
            </a:r>
            <a:endParaRPr lang="en-US" altLang="zh-TW" sz="24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93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89BBE-F472-4727-B8CC-AA17A83CCCD5}"/>
              </a:ext>
            </a:extLst>
          </p:cNvPr>
          <p:cNvSpPr txBox="1"/>
          <p:nvPr/>
        </p:nvSpPr>
        <p:spPr>
          <a:xfrm>
            <a:off x="152400" y="-2"/>
            <a:ext cx="899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7154C-CEAD-4E5C-B09F-ACEB9B19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609600"/>
            <a:ext cx="90809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3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1D71A-42A0-4419-AF6B-BC278748FEF6}"/>
              </a:ext>
            </a:extLst>
          </p:cNvPr>
          <p:cNvSpPr txBox="1"/>
          <p:nvPr/>
        </p:nvSpPr>
        <p:spPr>
          <a:xfrm>
            <a:off x="329381" y="152400"/>
            <a:ext cx="8839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u="none" strike="noStrike" baseline="0" dirty="0" err="1">
                <a:solidFill>
                  <a:srgbClr val="FF0000"/>
                </a:solidFill>
                <a:latin typeface="CMBX10"/>
              </a:rPr>
              <a:t>Denition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CMBX1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be a graph. Then, G is said to have an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 tour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closed walk, say [v0; v1; : : : ;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v0], such that each edge of the graph appears exactly once in the walk. </a:t>
            </a:r>
          </a:p>
          <a:p>
            <a:pPr algn="just"/>
            <a:r>
              <a:rPr lang="en-US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G is said to be Eulerian if it has an Eulerian tour.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73" descr="Konigsberg_bridges">
            <a:extLst>
              <a:ext uri="{FF2B5EF4-FFF2-40B4-BE49-F238E27FC236}">
                <a16:creationId xmlns:a16="http://schemas.microsoft.com/office/drawing/2014/main" id="{2F7A8041-4247-44EE-BE63-A0F8C60F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" y="1752601"/>
            <a:ext cx="3829754" cy="301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3897AC-3036-413F-9B4F-CC088C40913C}"/>
              </a:ext>
            </a:extLst>
          </p:cNvPr>
          <p:cNvSpPr txBox="1"/>
          <p:nvPr/>
        </p:nvSpPr>
        <p:spPr>
          <a:xfrm>
            <a:off x="3886200" y="1752601"/>
            <a:ext cx="527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Is there a way to start from a land mass to that passes through all the seven bridges and return back to the starting land mass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D643E-A472-4516-A98E-B30F60FC6774}"/>
              </a:ext>
            </a:extLst>
          </p:cNvPr>
          <p:cNvSpPr txBox="1"/>
          <p:nvPr/>
        </p:nvSpPr>
        <p:spPr>
          <a:xfrm>
            <a:off x="3979607" y="3191235"/>
            <a:ext cx="5184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FF9933"/>
                </a:solidFill>
              </a:rPr>
              <a:t>Euler, rephrased the </a:t>
            </a:r>
            <a:r>
              <a:rPr lang="en-US" dirty="0">
                <a:solidFill>
                  <a:srgbClr val="FF9933"/>
                </a:solidFill>
              </a:rPr>
              <a:t>problem : Let the four land masses be denoted by the vertices A;B;C and D of a graph and let the 7 bridges correspond to 7 edges of the graph. 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8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8975" y="1573213"/>
            <a:ext cx="7616825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Euler’s theorem:</a:t>
            </a:r>
            <a:r>
              <a:rPr lang="en-US" altLang="en-US"/>
              <a:t> A graph has an Eulerian path if and only if it is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connected and has at most two vertices with an odd number of edges.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9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Eulerian Graphs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138237" y="4846007"/>
            <a:ext cx="6867525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 dirty="0"/>
              <a:t>Euler’s theorem:</a:t>
            </a:r>
            <a:r>
              <a:rPr lang="en-US" altLang="en-US" dirty="0"/>
              <a:t> A graph has an Eulerian path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	              it has zero or two vertices with odd degrees.</a:t>
            </a: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1524000" y="2971800"/>
            <a:ext cx="3200400" cy="838200"/>
          </a:xfrm>
          <a:prstGeom prst="wedgeRoundRectCallout">
            <a:avLst>
              <a:gd name="adj1" fmla="val 17111"/>
              <a:gd name="adj2" fmla="val -10719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Can a graph have only 1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odd degree vertex?</a:t>
            </a:r>
          </a:p>
        </p:txBody>
      </p:sp>
      <p:sp>
        <p:nvSpPr>
          <p:cNvPr id="536582" name="AutoShape 6"/>
          <p:cNvSpPr>
            <a:spLocks noChangeArrowheads="1"/>
          </p:cNvSpPr>
          <p:nvPr/>
        </p:nvSpPr>
        <p:spPr bwMode="auto">
          <a:xfrm>
            <a:off x="5334000" y="2895600"/>
            <a:ext cx="3200400" cy="457200"/>
          </a:xfrm>
          <a:prstGeom prst="wedgeRoundRectCallout">
            <a:avLst>
              <a:gd name="adj1" fmla="val -31745"/>
              <a:gd name="adj2" fmla="val -148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Odd degree vertices.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3455988" y="5867400"/>
            <a:ext cx="21923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 by induction.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B5546A2-B370-4A48-8051-F7BD8663A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66" y="3962400"/>
            <a:ext cx="8406468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An Eulerian path is a path </a:t>
            </a:r>
            <a:r>
              <a:rPr lang="en-US" altLang="en-US" b="1" dirty="0">
                <a:solidFill>
                  <a:srgbClr val="0070C0"/>
                </a:solidFill>
              </a:rPr>
              <a:t>that uses every edge of a graph exactly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/>
      <p:bldP spid="536581" grpId="0" animBg="1"/>
      <p:bldP spid="536582" grpId="0" animBg="1"/>
      <p:bldP spid="536583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1585912" y="2718057"/>
            <a:ext cx="581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First we find an Eulerian cycle in the below example. </a:t>
            </a:r>
          </a:p>
        </p:txBody>
      </p:sp>
      <p:sp>
        <p:nvSpPr>
          <p:cNvPr id="598025" name="Text Box 9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Euler’s theorem:</a:t>
            </a:r>
            <a:r>
              <a:rPr lang="en-US" altLang="en-US" dirty="0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	              every vertex is of even degree.</a:t>
            </a:r>
          </a:p>
        </p:txBody>
      </p:sp>
      <p:sp>
        <p:nvSpPr>
          <p:cNvPr id="598026" name="Oval 10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7" name="Oval 11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8" name="Oval 12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Oval 13"/>
          <p:cNvSpPr>
            <a:spLocks noChangeArrowheads="1"/>
          </p:cNvSpPr>
          <p:nvPr/>
        </p:nvSpPr>
        <p:spPr bwMode="auto">
          <a:xfrm>
            <a:off x="47244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0" name="Oval 14"/>
          <p:cNvSpPr>
            <a:spLocks noChangeArrowheads="1"/>
          </p:cNvSpPr>
          <p:nvPr/>
        </p:nvSpPr>
        <p:spPr bwMode="auto">
          <a:xfrm>
            <a:off x="5638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1" name="Oval 15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2" name="Oval 16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3" name="Oval 17"/>
          <p:cNvSpPr>
            <a:spLocks noChangeArrowheads="1"/>
          </p:cNvSpPr>
          <p:nvPr/>
        </p:nvSpPr>
        <p:spPr bwMode="auto">
          <a:xfrm>
            <a:off x="3429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4" name="Oval 18"/>
          <p:cNvSpPr>
            <a:spLocks noChangeArrowheads="1"/>
          </p:cNvSpPr>
          <p:nvPr/>
        </p:nvSpPr>
        <p:spPr bwMode="auto">
          <a:xfrm>
            <a:off x="281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5" name="Oval 19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6" name="Oval 20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7" name="Oval 21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8" name="Oval 22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Oval 23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0" name="Oval 24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E79546B3-826E-43E0-8CD5-162DE45E9CD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152399" y="5871170"/>
            <a:ext cx="8686800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 trail is a trail in a finite graph that visits every edge exactly once. </a:t>
            </a:r>
          </a:p>
          <a:p>
            <a:pPr eaLnBrk="1" hangingPunct="1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an Eulerian circuit or Eulerian cycle is an Eulerian trail that starts and ends on the same vertex</a:t>
            </a:r>
            <a:endParaRPr lang="en-US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/>
      <p:bldP spid="598026" grpId="0" animBg="1"/>
      <p:bldP spid="598027" grpId="0" animBg="1"/>
      <p:bldP spid="598028" grpId="0" animBg="1"/>
      <p:bldP spid="598029" grpId="0" animBg="1"/>
      <p:bldP spid="598030" grpId="0" animBg="1"/>
      <p:bldP spid="598031" grpId="0" animBg="1"/>
      <p:bldP spid="598032" grpId="0" animBg="1"/>
      <p:bldP spid="598033" grpId="0" animBg="1"/>
      <p:bldP spid="598034" grpId="0" animBg="1"/>
      <p:bldP spid="598035" grpId="0" animBg="1"/>
      <p:bldP spid="598036" grpId="0" animBg="1"/>
      <p:bldP spid="598037" grpId="0" animBg="1"/>
      <p:bldP spid="598038" grpId="0" animBg="1"/>
      <p:bldP spid="598039" grpId="0" animBg="1"/>
      <p:bldP spid="598040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grpSp>
        <p:nvGrpSpPr>
          <p:cNvPr id="580614" name="Group 3"/>
          <p:cNvGrpSpPr>
            <a:grpSpLocks/>
          </p:cNvGrpSpPr>
          <p:nvPr/>
        </p:nvGrpSpPr>
        <p:grpSpPr bwMode="auto">
          <a:xfrm>
            <a:off x="1828800" y="3733800"/>
            <a:ext cx="4884738" cy="1752600"/>
            <a:chOff x="488" y="2358"/>
            <a:chExt cx="4037" cy="1672"/>
          </a:xfrm>
        </p:grpSpPr>
        <p:sp>
          <p:nvSpPr>
            <p:cNvPr id="580615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6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7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8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9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0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1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2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3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4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5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6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7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8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9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30" name="AutoShape 19"/>
            <p:cNvCxnSpPr>
              <a:cxnSpLocks noChangeShapeType="1"/>
              <a:stCxn id="580625" idx="0"/>
              <a:endCxn id="580628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1" name="AutoShape 20"/>
            <p:cNvCxnSpPr>
              <a:cxnSpLocks noChangeShapeType="1"/>
              <a:stCxn id="580628" idx="4"/>
              <a:endCxn id="580627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2" name="AutoShape 21"/>
            <p:cNvCxnSpPr>
              <a:cxnSpLocks noChangeShapeType="1"/>
              <a:stCxn id="580627" idx="4"/>
              <a:endCxn id="580629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3" name="AutoShape 22"/>
            <p:cNvCxnSpPr>
              <a:cxnSpLocks noChangeShapeType="1"/>
              <a:stCxn id="580628" idx="4"/>
              <a:endCxn id="580626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4" name="AutoShape 23"/>
            <p:cNvCxnSpPr>
              <a:cxnSpLocks noChangeShapeType="1"/>
              <a:stCxn id="580621" idx="3"/>
              <a:endCxn id="580623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5" name="AutoShape 24"/>
            <p:cNvCxnSpPr>
              <a:cxnSpLocks noChangeShapeType="1"/>
              <a:stCxn id="580621" idx="6"/>
              <a:endCxn id="580624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6" name="AutoShape 25"/>
            <p:cNvCxnSpPr>
              <a:cxnSpLocks noChangeShapeType="1"/>
              <a:stCxn id="580620" idx="6"/>
              <a:endCxn id="580621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7" name="AutoShape 26"/>
            <p:cNvCxnSpPr>
              <a:cxnSpLocks noChangeShapeType="1"/>
              <a:stCxn id="580622" idx="3"/>
              <a:endCxn id="580621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8" name="AutoShape 27"/>
            <p:cNvCxnSpPr>
              <a:cxnSpLocks noChangeShapeType="1"/>
              <a:stCxn id="580615" idx="6"/>
              <a:endCxn id="580618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9" name="AutoShape 28"/>
            <p:cNvCxnSpPr>
              <a:cxnSpLocks noChangeShapeType="1"/>
              <a:stCxn id="580618" idx="6"/>
              <a:endCxn id="580616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0" name="AutoShape 29"/>
            <p:cNvCxnSpPr>
              <a:cxnSpLocks noChangeShapeType="1"/>
              <a:stCxn id="580616" idx="6"/>
              <a:endCxn id="580617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1" name="AutoShape 30"/>
            <p:cNvCxnSpPr>
              <a:cxnSpLocks noChangeShapeType="1"/>
              <a:stCxn id="580617" idx="6"/>
              <a:endCxn id="580619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0642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43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44" name="AutoShape 33"/>
            <p:cNvCxnSpPr>
              <a:cxnSpLocks noChangeShapeType="1"/>
              <a:stCxn id="580625" idx="4"/>
              <a:endCxn id="580643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0645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46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47" name="AutoShape 36"/>
            <p:cNvCxnSpPr>
              <a:cxnSpLocks noChangeShapeType="1"/>
              <a:stCxn id="580621" idx="4"/>
              <a:endCxn id="580646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8" name="AutoShape 37"/>
            <p:cNvCxnSpPr>
              <a:cxnSpLocks noChangeShapeType="1"/>
              <a:stCxn id="580645" idx="4"/>
              <a:endCxn id="580621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0649" name="Text Box 41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0650" name="Text Box 42"/>
          <p:cNvSpPr txBox="1">
            <a:spLocks noChangeArrowheads="1"/>
          </p:cNvSpPr>
          <p:nvPr/>
        </p:nvSpPr>
        <p:spPr bwMode="auto">
          <a:xfrm>
            <a:off x="1689100" y="5867400"/>
            <a:ext cx="5765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usually use n to denote the number of vertices,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use m to denote the number of edges in a graph.</a:t>
            </a: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</p:spTree>
    <p:extLst>
      <p:ext uri="{BB962C8B-B14F-4D97-AF65-F5344CB8AC3E}">
        <p14:creationId xmlns:p14="http://schemas.microsoft.com/office/powerpoint/2010/main" val="11105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 animBg="1"/>
      <p:bldP spid="580649" grpId="0"/>
      <p:bldP spid="58065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143000" y="2438400"/>
            <a:ext cx="685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 the edges can be partitioned into five simple cycles.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Oval 11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2" name="Oval 12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3" name="Oval 13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4" name="Oval 14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5" name="Oval 15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6" name="Oval 1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7" name="Oval 17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8" name="Oval 18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Oval 19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0" name="Oval 20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Oval 21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Oval 22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3" name="Oval 23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99064" name="Oval 24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5" name="Oval 25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6" name="Oval 26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7" name="Oval 27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8" name="Oval 28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9" name="Oval 29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0" name="Text Box 30"/>
          <p:cNvSpPr txBox="1">
            <a:spLocks noChangeArrowheads="1"/>
          </p:cNvSpPr>
          <p:nvPr/>
        </p:nvSpPr>
        <p:spPr bwMode="auto">
          <a:xfrm>
            <a:off x="1447800" y="5908675"/>
            <a:ext cx="618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Vertices of the same color represent the same vertices.</a:t>
            </a:r>
          </a:p>
        </p:txBody>
      </p: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3121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/>
      <p:bldP spid="599046" grpId="0" animBg="1"/>
      <p:bldP spid="599047" grpId="0" animBg="1"/>
      <p:bldP spid="599048" grpId="0" animBg="1"/>
      <p:bldP spid="599049" grpId="0" animBg="1"/>
      <p:bldP spid="599051" grpId="0" animBg="1"/>
      <p:bldP spid="599052" grpId="0" animBg="1"/>
      <p:bldP spid="599053" grpId="0" animBg="1"/>
      <p:bldP spid="599054" grpId="0" animBg="1"/>
      <p:bldP spid="599055" grpId="0" animBg="1"/>
      <p:bldP spid="599056" grpId="0" animBg="1"/>
      <p:bldP spid="599057" grpId="0" animBg="1"/>
      <p:bldP spid="599058" grpId="0" animBg="1"/>
      <p:bldP spid="599059" grpId="0" animBg="1"/>
      <p:bldP spid="599060" grpId="0" animBg="1"/>
      <p:bldP spid="599061" grpId="0" animBg="1"/>
      <p:bldP spid="599062" grpId="0" animBg="1"/>
      <p:bldP spid="599063" grpId="0" animBg="1"/>
      <p:bldP spid="599064" grpId="0" animBg="1"/>
      <p:bldP spid="599065" grpId="0" animBg="1"/>
      <p:bldP spid="599066" grpId="0" animBg="1"/>
      <p:bldP spid="599067" grpId="0" animBg="1"/>
      <p:bldP spid="599068" grpId="0" animBg="1"/>
      <p:bldP spid="599069" grpId="0" animBg="1"/>
      <p:bldP spid="59907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0069" name="Oval 5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0" name="Oval 6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Oval 8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4" name="Oval 10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5" name="Oval 11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Oval 13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8" name="Oval 14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Oval 15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0" name="Oval 16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1" name="Oval 17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2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3" name="Oval 19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4" name="Oval 20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Oval 21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0086" name="Oval 22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7" name="Oval 23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8" name="Oval 24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9" name="Oval 25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0" name="Oval 26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1" name="Oval 27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3" name="Text Box 29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idea is that we can construct an Eulerian cycle by adding cycle one by one.</a:t>
            </a:r>
          </a:p>
        </p:txBody>
      </p:sp>
      <p:sp>
        <p:nvSpPr>
          <p:cNvPr id="600094" name="Text Box 30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2743200" y="5984875"/>
            <a:ext cx="360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transverse the first cycle.</a:t>
            </a:r>
          </a:p>
        </p:txBody>
      </p:sp>
      <p:sp>
        <p:nvSpPr>
          <p:cNvPr id="600097" name="Text Box 3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764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3" grpId="0" animBg="1"/>
      <p:bldP spid="600094" grpId="0"/>
      <p:bldP spid="600095" grpId="0"/>
      <p:bldP spid="60009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1092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3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4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5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6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7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8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9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0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1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2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3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4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5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6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7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8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1109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0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1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2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3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4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5" name="Text Box 27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idea is that we can construct an Eulerian cycle by adding cycle one by one.</a:t>
            </a:r>
          </a:p>
        </p:txBody>
      </p:sp>
      <p:sp>
        <p:nvSpPr>
          <p:cNvPr id="601116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1117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1118" name="Text Box 30"/>
          <p:cNvSpPr txBox="1">
            <a:spLocks noChangeArrowheads="1"/>
          </p:cNvSpPr>
          <p:nvPr/>
        </p:nvSpPr>
        <p:spPr bwMode="auto">
          <a:xfrm>
            <a:off x="2667000" y="5984875"/>
            <a:ext cx="382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transverse the second cycle.</a:t>
            </a:r>
          </a:p>
        </p:txBody>
      </p: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1120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1121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1122" name="Text Box 34"/>
          <p:cNvSpPr txBox="1">
            <a:spLocks noChangeArrowheads="1"/>
          </p:cNvSpPr>
          <p:nvPr/>
        </p:nvSpPr>
        <p:spPr bwMode="auto">
          <a:xfrm>
            <a:off x="2876550" y="3519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1123" name="Text Box 35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298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8" grpId="0"/>
      <p:bldP spid="601119" grpId="0"/>
      <p:bldP spid="601120" grpId="0"/>
      <p:bldP spid="601121" grpId="0"/>
      <p:bldP spid="601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2116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8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9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0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1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2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3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4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5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6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7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8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9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0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1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2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2133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4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2141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2142" name="Text Box 30"/>
          <p:cNvSpPr txBox="1">
            <a:spLocks noChangeArrowheads="1"/>
          </p:cNvSpPr>
          <p:nvPr/>
        </p:nvSpPr>
        <p:spPr bwMode="auto">
          <a:xfrm>
            <a:off x="762000" y="5943600"/>
            <a:ext cx="756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“detour” to the third cycle before finishing the second cycle.</a:t>
            </a:r>
          </a:p>
        </p:txBody>
      </p:sp>
      <p:sp>
        <p:nvSpPr>
          <p:cNvPr id="602143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2144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2145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2147" name="Text Box 35"/>
          <p:cNvSpPr txBox="1">
            <a:spLocks noChangeArrowheads="1"/>
          </p:cNvSpPr>
          <p:nvPr/>
        </p:nvSpPr>
        <p:spPr bwMode="auto">
          <a:xfrm>
            <a:off x="2717800" y="2438400"/>
            <a:ext cx="375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deal with the third cycle?</a:t>
            </a:r>
          </a:p>
        </p:txBody>
      </p:sp>
      <p:sp>
        <p:nvSpPr>
          <p:cNvPr id="602148" name="Text Box 36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2149" name="Text Box 37"/>
          <p:cNvSpPr txBox="1">
            <a:spLocks noChangeArrowheads="1"/>
          </p:cNvSpPr>
          <p:nvPr/>
        </p:nvSpPr>
        <p:spPr bwMode="auto">
          <a:xfrm>
            <a:off x="478155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4400550" y="3276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2151" name="Text Box 39"/>
          <p:cNvSpPr txBox="1">
            <a:spLocks noChangeArrowheads="1"/>
          </p:cNvSpPr>
          <p:nvPr/>
        </p:nvSpPr>
        <p:spPr bwMode="auto">
          <a:xfrm>
            <a:off x="2819400" y="34290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2152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3634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2" grpId="0"/>
      <p:bldP spid="602146" grpId="0"/>
      <p:bldP spid="602147" grpId="0" animBg="1"/>
      <p:bldP spid="602148" grpId="0"/>
      <p:bldP spid="602149" grpId="0"/>
      <p:bldP spid="602150" grpId="0"/>
      <p:bldP spid="6021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3140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1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2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3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4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5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6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7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9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0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1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2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3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4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5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6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3157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8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9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0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1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2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3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3164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3165" name="Text Box 29"/>
          <p:cNvSpPr txBox="1">
            <a:spLocks noChangeArrowheads="1"/>
          </p:cNvSpPr>
          <p:nvPr/>
        </p:nvSpPr>
        <p:spPr bwMode="auto">
          <a:xfrm>
            <a:off x="1154113" y="5943600"/>
            <a:ext cx="6846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“detour” to the fourth cycle at an “intersection point”.</a:t>
            </a:r>
          </a:p>
        </p:txBody>
      </p:sp>
      <p:sp>
        <p:nvSpPr>
          <p:cNvPr id="603166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3167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3168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3169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3170" name="Text Box 34"/>
          <p:cNvSpPr txBox="1">
            <a:spLocks noChangeArrowheads="1"/>
          </p:cNvSpPr>
          <p:nvPr/>
        </p:nvSpPr>
        <p:spPr bwMode="auto">
          <a:xfrm>
            <a:off x="1752600" y="2438400"/>
            <a:ext cx="5673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use the same idea to deal with the fourth cycle</a:t>
            </a:r>
          </a:p>
        </p:txBody>
      </p:sp>
      <p:sp>
        <p:nvSpPr>
          <p:cNvPr id="603171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3172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3173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3174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3175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3176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3177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3178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3179" name="Text Box 4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354508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/>
      <p:bldP spid="603170" grpId="0" animBg="1"/>
      <p:bldP spid="603172" grpId="0"/>
      <p:bldP spid="603173" grpId="0"/>
      <p:bldP spid="603174" grpId="0"/>
      <p:bldP spid="603175" grpId="0"/>
      <p:bldP spid="603176" grpId="0"/>
      <p:bldP spid="603177" grpId="0"/>
      <p:bldP spid="60317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5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6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7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9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1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3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4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5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6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7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8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9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4181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2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3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4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5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6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7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4189" name="Text Box 29"/>
          <p:cNvSpPr txBox="1">
            <a:spLocks noChangeArrowheads="1"/>
          </p:cNvSpPr>
          <p:nvPr/>
        </p:nvSpPr>
        <p:spPr bwMode="auto">
          <a:xfrm>
            <a:off x="1447800" y="5943600"/>
            <a:ext cx="629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“insert” the fifth cycle at an “intersection point”.</a:t>
            </a:r>
          </a:p>
        </p:txBody>
      </p:sp>
      <p:sp>
        <p:nvSpPr>
          <p:cNvPr id="604190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4191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4192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4193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4195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4196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4197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4198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4199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4200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4201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4202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4205" name="Text Box 45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4206" name="Line 46"/>
          <p:cNvSpPr>
            <a:spLocks noChangeShapeType="1"/>
          </p:cNvSpPr>
          <p:nvPr/>
        </p:nvSpPr>
        <p:spPr bwMode="auto">
          <a:xfrm flipV="1">
            <a:off x="64008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7" name="Text Box 47"/>
          <p:cNvSpPr txBox="1">
            <a:spLocks noChangeArrowheads="1"/>
          </p:cNvSpPr>
          <p:nvPr/>
        </p:nvSpPr>
        <p:spPr bwMode="auto">
          <a:xfrm>
            <a:off x="6308725" y="4537075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4208" name="Line 48"/>
          <p:cNvSpPr>
            <a:spLocks noChangeShapeType="1"/>
          </p:cNvSpPr>
          <p:nvPr/>
        </p:nvSpPr>
        <p:spPr bwMode="auto">
          <a:xfrm flipV="1">
            <a:off x="59436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9" name="Text Box 49"/>
          <p:cNvSpPr txBox="1">
            <a:spLocks noChangeArrowheads="1"/>
          </p:cNvSpPr>
          <p:nvPr/>
        </p:nvSpPr>
        <p:spPr bwMode="auto">
          <a:xfrm>
            <a:off x="6010275" y="30480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4210" name="Line 50"/>
          <p:cNvSpPr>
            <a:spLocks noChangeShapeType="1"/>
          </p:cNvSpPr>
          <p:nvPr/>
        </p:nvSpPr>
        <p:spPr bwMode="auto">
          <a:xfrm flipV="1">
            <a:off x="556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1" name="Text Box 51"/>
          <p:cNvSpPr txBox="1">
            <a:spLocks noChangeArrowheads="1"/>
          </p:cNvSpPr>
          <p:nvPr/>
        </p:nvSpPr>
        <p:spPr bwMode="auto">
          <a:xfrm>
            <a:off x="5705475" y="4510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4212" name="Line 52"/>
          <p:cNvSpPr>
            <a:spLocks noChangeShapeType="1"/>
          </p:cNvSpPr>
          <p:nvPr/>
        </p:nvSpPr>
        <p:spPr bwMode="auto">
          <a:xfrm flipV="1">
            <a:off x="4724400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3" name="Text Box 53"/>
          <p:cNvSpPr txBox="1">
            <a:spLocks noChangeArrowheads="1"/>
          </p:cNvSpPr>
          <p:nvPr/>
        </p:nvSpPr>
        <p:spPr bwMode="auto">
          <a:xfrm>
            <a:off x="4648200" y="37338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4214" name="Line 54"/>
          <p:cNvSpPr>
            <a:spLocks noChangeShapeType="1"/>
          </p:cNvSpPr>
          <p:nvPr/>
        </p:nvSpPr>
        <p:spPr bwMode="auto">
          <a:xfrm flipV="1">
            <a:off x="4343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5" name="Text Box 55"/>
          <p:cNvSpPr txBox="1">
            <a:spLocks noChangeArrowheads="1"/>
          </p:cNvSpPr>
          <p:nvPr/>
        </p:nvSpPr>
        <p:spPr bwMode="auto">
          <a:xfrm>
            <a:off x="4343400" y="2743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</a:p>
        </p:txBody>
      </p:sp>
      <p:sp>
        <p:nvSpPr>
          <p:cNvPr id="604216" name="Line 56"/>
          <p:cNvSpPr>
            <a:spLocks noChangeShapeType="1"/>
          </p:cNvSpPr>
          <p:nvPr/>
        </p:nvSpPr>
        <p:spPr bwMode="auto">
          <a:xfrm flipV="1">
            <a:off x="28194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7" name="Text Box 57"/>
          <p:cNvSpPr txBox="1">
            <a:spLocks noChangeArrowheads="1"/>
          </p:cNvSpPr>
          <p:nvPr/>
        </p:nvSpPr>
        <p:spPr bwMode="auto">
          <a:xfrm>
            <a:off x="2819400" y="30622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</a:p>
        </p:txBody>
      </p:sp>
      <p:sp>
        <p:nvSpPr>
          <p:cNvPr id="604218" name="Text Box 58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134433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9" grpId="0"/>
      <p:bldP spid="604204" grpId="0"/>
      <p:bldP spid="604205" grpId="0"/>
      <p:bldP spid="604206" grpId="0" animBg="1"/>
      <p:bldP spid="604207" grpId="0"/>
      <p:bldP spid="604208" grpId="0" animBg="1"/>
      <p:bldP spid="604209" grpId="0"/>
      <p:bldP spid="604210" grpId="0" animBg="1"/>
      <p:bldP spid="604211" grpId="0"/>
      <p:bldP spid="604212" grpId="0" animBg="1"/>
      <p:bldP spid="604213" grpId="0"/>
      <p:bldP spid="604214" grpId="0" animBg="1"/>
      <p:bldP spid="604215" grpId="0"/>
      <p:bldP spid="604216" grpId="0" animBg="1"/>
      <p:bldP spid="6042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6212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1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2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4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5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6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7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8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6229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0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1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2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3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4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5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2057400" y="5943600"/>
            <a:ext cx="4930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we have an Eulerian cycle of this example</a:t>
            </a:r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6239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6240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6241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6242" name="Text Box 34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6243" name="Text Box 35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6244" name="Text Box 36"/>
          <p:cNvSpPr txBox="1">
            <a:spLocks noChangeArrowheads="1"/>
          </p:cNvSpPr>
          <p:nvPr/>
        </p:nvSpPr>
        <p:spPr bwMode="auto">
          <a:xfrm>
            <a:off x="6457950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6245" name="Text Box 37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6246" name="Text Box 38"/>
          <p:cNvSpPr txBox="1">
            <a:spLocks noChangeArrowheads="1"/>
          </p:cNvSpPr>
          <p:nvPr/>
        </p:nvSpPr>
        <p:spPr bwMode="auto">
          <a:xfrm>
            <a:off x="5553075" y="42052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6247" name="Text Box 39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6248" name="Text Box 40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</a:p>
        </p:txBody>
      </p:sp>
      <p:sp>
        <p:nvSpPr>
          <p:cNvPr id="606249" name="Text Box 41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</a:p>
        </p:txBody>
      </p:sp>
      <p:sp>
        <p:nvSpPr>
          <p:cNvPr id="606250" name="Text Box 42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6251" name="Text Box 43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6264" name="Text Box 56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941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Idea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1619250" y="1371600"/>
            <a:ext cx="59245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general, if we have a “partial” Eulerian cycle C*,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it intersects with a cycle C on a vertex v,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we can extend the Eulerian cycle C* to include C.</a:t>
            </a:r>
          </a:p>
        </p:txBody>
      </p:sp>
      <p:sp>
        <p:nvSpPr>
          <p:cNvPr id="605241" name="Oval 57"/>
          <p:cNvSpPr>
            <a:spLocks noChangeArrowheads="1"/>
          </p:cNvSpPr>
          <p:nvPr/>
        </p:nvSpPr>
        <p:spPr bwMode="auto">
          <a:xfrm>
            <a:off x="1676400" y="2743200"/>
            <a:ext cx="3352800" cy="2743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05242" name="Freeform 58"/>
          <p:cNvSpPr>
            <a:spLocks/>
          </p:cNvSpPr>
          <p:nvPr/>
        </p:nvSpPr>
        <p:spPr bwMode="auto">
          <a:xfrm>
            <a:off x="1930400" y="3124200"/>
            <a:ext cx="3098800" cy="2133600"/>
          </a:xfrm>
          <a:custGeom>
            <a:avLst/>
            <a:gdLst>
              <a:gd name="T0" fmla="*/ 1568 w 1952"/>
              <a:gd name="T1" fmla="*/ 672 h 1344"/>
              <a:gd name="T2" fmla="*/ 1280 w 1952"/>
              <a:gd name="T3" fmla="*/ 192 h 1344"/>
              <a:gd name="T4" fmla="*/ 752 w 1952"/>
              <a:gd name="T5" fmla="*/ 96 h 1344"/>
              <a:gd name="T6" fmla="*/ 800 w 1952"/>
              <a:gd name="T7" fmla="*/ 528 h 1344"/>
              <a:gd name="T8" fmla="*/ 1184 w 1952"/>
              <a:gd name="T9" fmla="*/ 480 h 1344"/>
              <a:gd name="T10" fmla="*/ 1280 w 1952"/>
              <a:gd name="T11" fmla="*/ 672 h 1344"/>
              <a:gd name="T12" fmla="*/ 704 w 1952"/>
              <a:gd name="T13" fmla="*/ 912 h 1344"/>
              <a:gd name="T14" fmla="*/ 368 w 1952"/>
              <a:gd name="T15" fmla="*/ 432 h 1344"/>
              <a:gd name="T16" fmla="*/ 704 w 1952"/>
              <a:gd name="T17" fmla="*/ 240 h 1344"/>
              <a:gd name="T18" fmla="*/ 272 w 1952"/>
              <a:gd name="T19" fmla="*/ 48 h 1344"/>
              <a:gd name="T20" fmla="*/ 32 w 1952"/>
              <a:gd name="T21" fmla="*/ 528 h 1344"/>
              <a:gd name="T22" fmla="*/ 464 w 1952"/>
              <a:gd name="T23" fmla="*/ 912 h 1344"/>
              <a:gd name="T24" fmla="*/ 272 w 1952"/>
              <a:gd name="T25" fmla="*/ 1152 h 1344"/>
              <a:gd name="T26" fmla="*/ 1136 w 1952"/>
              <a:gd name="T27" fmla="*/ 1296 h 1344"/>
              <a:gd name="T28" fmla="*/ 944 w 1952"/>
              <a:gd name="T29" fmla="*/ 864 h 1344"/>
              <a:gd name="T30" fmla="*/ 944 w 1952"/>
              <a:gd name="T31" fmla="*/ 528 h 1344"/>
              <a:gd name="T32" fmla="*/ 1376 w 1952"/>
              <a:gd name="T33" fmla="*/ 336 h 1344"/>
              <a:gd name="T34" fmla="*/ 1904 w 1952"/>
              <a:gd name="T35" fmla="*/ 528 h 1344"/>
              <a:gd name="T36" fmla="*/ 1664 w 1952"/>
              <a:gd name="T37" fmla="*/ 1056 h 1344"/>
              <a:gd name="T38" fmla="*/ 1184 w 1952"/>
              <a:gd name="T39" fmla="*/ 720 h 1344"/>
              <a:gd name="T40" fmla="*/ 1232 w 1952"/>
              <a:gd name="T41" fmla="*/ 480 h 1344"/>
              <a:gd name="T42" fmla="*/ 1568 w 1952"/>
              <a:gd name="T43" fmla="*/ 672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2" h="1344">
                <a:moveTo>
                  <a:pt x="1568" y="672"/>
                </a:moveTo>
                <a:cubicBezTo>
                  <a:pt x="1576" y="624"/>
                  <a:pt x="1416" y="288"/>
                  <a:pt x="1280" y="192"/>
                </a:cubicBezTo>
                <a:cubicBezTo>
                  <a:pt x="1144" y="96"/>
                  <a:pt x="832" y="40"/>
                  <a:pt x="752" y="96"/>
                </a:cubicBezTo>
                <a:cubicBezTo>
                  <a:pt x="672" y="152"/>
                  <a:pt x="728" y="464"/>
                  <a:pt x="800" y="528"/>
                </a:cubicBezTo>
                <a:cubicBezTo>
                  <a:pt x="872" y="592"/>
                  <a:pt x="1104" y="456"/>
                  <a:pt x="1184" y="480"/>
                </a:cubicBezTo>
                <a:cubicBezTo>
                  <a:pt x="1264" y="504"/>
                  <a:pt x="1360" y="600"/>
                  <a:pt x="1280" y="672"/>
                </a:cubicBezTo>
                <a:cubicBezTo>
                  <a:pt x="1200" y="744"/>
                  <a:pt x="856" y="952"/>
                  <a:pt x="704" y="912"/>
                </a:cubicBezTo>
                <a:cubicBezTo>
                  <a:pt x="552" y="872"/>
                  <a:pt x="368" y="544"/>
                  <a:pt x="368" y="432"/>
                </a:cubicBezTo>
                <a:cubicBezTo>
                  <a:pt x="368" y="320"/>
                  <a:pt x="720" y="304"/>
                  <a:pt x="704" y="240"/>
                </a:cubicBezTo>
                <a:cubicBezTo>
                  <a:pt x="688" y="176"/>
                  <a:pt x="384" y="0"/>
                  <a:pt x="272" y="48"/>
                </a:cubicBezTo>
                <a:cubicBezTo>
                  <a:pt x="160" y="96"/>
                  <a:pt x="0" y="384"/>
                  <a:pt x="32" y="528"/>
                </a:cubicBezTo>
                <a:cubicBezTo>
                  <a:pt x="64" y="672"/>
                  <a:pt x="424" y="808"/>
                  <a:pt x="464" y="912"/>
                </a:cubicBezTo>
                <a:cubicBezTo>
                  <a:pt x="504" y="1016"/>
                  <a:pt x="160" y="1088"/>
                  <a:pt x="272" y="1152"/>
                </a:cubicBezTo>
                <a:cubicBezTo>
                  <a:pt x="384" y="1216"/>
                  <a:pt x="1024" y="1344"/>
                  <a:pt x="1136" y="1296"/>
                </a:cubicBezTo>
                <a:cubicBezTo>
                  <a:pt x="1248" y="1248"/>
                  <a:pt x="976" y="992"/>
                  <a:pt x="944" y="864"/>
                </a:cubicBezTo>
                <a:cubicBezTo>
                  <a:pt x="912" y="736"/>
                  <a:pt x="872" y="616"/>
                  <a:pt x="944" y="528"/>
                </a:cubicBezTo>
                <a:cubicBezTo>
                  <a:pt x="1016" y="440"/>
                  <a:pt x="1216" y="336"/>
                  <a:pt x="1376" y="336"/>
                </a:cubicBezTo>
                <a:cubicBezTo>
                  <a:pt x="1536" y="336"/>
                  <a:pt x="1856" y="408"/>
                  <a:pt x="1904" y="528"/>
                </a:cubicBezTo>
                <a:cubicBezTo>
                  <a:pt x="1952" y="648"/>
                  <a:pt x="1784" y="1024"/>
                  <a:pt x="1664" y="1056"/>
                </a:cubicBezTo>
                <a:cubicBezTo>
                  <a:pt x="1544" y="1088"/>
                  <a:pt x="1256" y="816"/>
                  <a:pt x="1184" y="720"/>
                </a:cubicBezTo>
                <a:cubicBezTo>
                  <a:pt x="1112" y="624"/>
                  <a:pt x="1168" y="488"/>
                  <a:pt x="1232" y="480"/>
                </a:cubicBezTo>
                <a:cubicBezTo>
                  <a:pt x="1296" y="472"/>
                  <a:pt x="1560" y="720"/>
                  <a:pt x="1568" y="67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3" name="Oval 59"/>
          <p:cNvSpPr>
            <a:spLocks noChangeArrowheads="1"/>
          </p:cNvSpPr>
          <p:nvPr/>
        </p:nvSpPr>
        <p:spPr bwMode="auto">
          <a:xfrm>
            <a:off x="4953000" y="3200400"/>
            <a:ext cx="1905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Oval 60"/>
          <p:cNvSpPr>
            <a:spLocks noChangeArrowheads="1"/>
          </p:cNvSpPr>
          <p:nvPr/>
        </p:nvSpPr>
        <p:spPr bwMode="auto">
          <a:xfrm>
            <a:off x="4876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4572000" y="38862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</a:t>
            </a:r>
          </a:p>
        </p:txBody>
      </p:sp>
      <p:sp>
        <p:nvSpPr>
          <p:cNvPr id="605247" name="Text Box 63"/>
          <p:cNvSpPr txBox="1">
            <a:spLocks noChangeArrowheads="1"/>
          </p:cNvSpPr>
          <p:nvPr/>
        </p:nvSpPr>
        <p:spPr bwMode="auto">
          <a:xfrm>
            <a:off x="1050925" y="5756275"/>
            <a:ext cx="71739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follow C* until we visit v, then follow C until we go back to v,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then follow C* from v to the end.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3048000" y="2819400"/>
            <a:ext cx="44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C*</a:t>
            </a:r>
          </a:p>
        </p:txBody>
      </p:sp>
      <p:sp>
        <p:nvSpPr>
          <p:cNvPr id="605249" name="Rectangle 65"/>
          <p:cNvSpPr>
            <a:spLocks noChangeArrowheads="1"/>
          </p:cNvSpPr>
          <p:nvPr/>
        </p:nvSpPr>
        <p:spPr bwMode="auto">
          <a:xfrm>
            <a:off x="6400800" y="28956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52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1639" name="Oval 7"/>
          <p:cNvSpPr>
            <a:spLocks noChangeArrowheads="1"/>
          </p:cNvSpPr>
          <p:nvPr/>
        </p:nvSpPr>
        <p:spPr bwMode="auto">
          <a:xfrm>
            <a:off x="21336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4267200" y="3505200"/>
            <a:ext cx="187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Look at a leaf v.</a:t>
            </a:r>
          </a:p>
        </p:txBody>
      </p:sp>
      <p:sp>
        <p:nvSpPr>
          <p:cNvPr id="581641" name="Line 9"/>
          <p:cNvSpPr>
            <a:spLocks noChangeShapeType="1"/>
          </p:cNvSpPr>
          <p:nvPr/>
        </p:nvSpPr>
        <p:spPr bwMode="auto">
          <a:xfrm>
            <a:off x="22098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762000" y="40386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4327525" y="4079875"/>
            <a:ext cx="17018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T-v a tree?</a:t>
            </a:r>
          </a:p>
        </p:txBody>
      </p: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724400" y="4648200"/>
            <a:ext cx="26749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Can T-v has a cycle?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Is T-v connected?</a:t>
            </a:r>
          </a:p>
        </p:txBody>
      </p:sp>
      <p:sp>
        <p:nvSpPr>
          <p:cNvPr id="581645" name="Oval 13"/>
          <p:cNvSpPr>
            <a:spLocks noChangeArrowheads="1"/>
          </p:cNvSpPr>
          <p:nvPr/>
        </p:nvSpPr>
        <p:spPr bwMode="auto">
          <a:xfrm>
            <a:off x="914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Oval 14"/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Freeform 15"/>
          <p:cNvSpPr>
            <a:spLocks/>
          </p:cNvSpPr>
          <p:nvPr/>
        </p:nvSpPr>
        <p:spPr bwMode="auto">
          <a:xfrm>
            <a:off x="990600" y="4165600"/>
            <a:ext cx="2286000" cy="1270000"/>
          </a:xfrm>
          <a:custGeom>
            <a:avLst/>
            <a:gdLst>
              <a:gd name="T0" fmla="*/ 0 w 1440"/>
              <a:gd name="T1" fmla="*/ 736 h 800"/>
              <a:gd name="T2" fmla="*/ 336 w 1440"/>
              <a:gd name="T3" fmla="*/ 592 h 800"/>
              <a:gd name="T4" fmla="*/ 528 w 1440"/>
              <a:gd name="T5" fmla="*/ 784 h 800"/>
              <a:gd name="T6" fmla="*/ 864 w 1440"/>
              <a:gd name="T7" fmla="*/ 496 h 800"/>
              <a:gd name="T8" fmla="*/ 576 w 1440"/>
              <a:gd name="T9" fmla="*/ 208 h 800"/>
              <a:gd name="T10" fmla="*/ 768 w 1440"/>
              <a:gd name="T11" fmla="*/ 16 h 800"/>
              <a:gd name="T12" fmla="*/ 1056 w 1440"/>
              <a:gd name="T13" fmla="*/ 304 h 800"/>
              <a:gd name="T14" fmla="*/ 1296 w 1440"/>
              <a:gd name="T15" fmla="*/ 304 h 800"/>
              <a:gd name="T16" fmla="*/ 1248 w 1440"/>
              <a:gd name="T17" fmla="*/ 592 h 800"/>
              <a:gd name="T18" fmla="*/ 1440 w 1440"/>
              <a:gd name="T19" fmla="*/ 78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800">
                <a:moveTo>
                  <a:pt x="0" y="736"/>
                </a:moveTo>
                <a:cubicBezTo>
                  <a:pt x="124" y="660"/>
                  <a:pt x="248" y="584"/>
                  <a:pt x="336" y="592"/>
                </a:cubicBezTo>
                <a:cubicBezTo>
                  <a:pt x="424" y="600"/>
                  <a:pt x="440" y="800"/>
                  <a:pt x="528" y="784"/>
                </a:cubicBezTo>
                <a:cubicBezTo>
                  <a:pt x="616" y="768"/>
                  <a:pt x="856" y="592"/>
                  <a:pt x="864" y="496"/>
                </a:cubicBezTo>
                <a:cubicBezTo>
                  <a:pt x="872" y="400"/>
                  <a:pt x="592" y="288"/>
                  <a:pt x="576" y="208"/>
                </a:cubicBezTo>
                <a:cubicBezTo>
                  <a:pt x="560" y="128"/>
                  <a:pt x="688" y="0"/>
                  <a:pt x="768" y="16"/>
                </a:cubicBezTo>
                <a:cubicBezTo>
                  <a:pt x="848" y="32"/>
                  <a:pt x="968" y="256"/>
                  <a:pt x="1056" y="304"/>
                </a:cubicBezTo>
                <a:cubicBezTo>
                  <a:pt x="1144" y="352"/>
                  <a:pt x="1264" y="256"/>
                  <a:pt x="1296" y="304"/>
                </a:cubicBezTo>
                <a:cubicBezTo>
                  <a:pt x="1328" y="352"/>
                  <a:pt x="1224" y="512"/>
                  <a:pt x="1248" y="592"/>
                </a:cubicBezTo>
                <a:cubicBezTo>
                  <a:pt x="1272" y="672"/>
                  <a:pt x="1356" y="728"/>
                  <a:pt x="1440" y="784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7467600" y="46482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7467600" y="50292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0" name="Text Box 18"/>
          <p:cNvSpPr txBox="1">
            <a:spLocks noChangeArrowheads="1"/>
          </p:cNvSpPr>
          <p:nvPr/>
        </p:nvSpPr>
        <p:spPr bwMode="auto">
          <a:xfrm>
            <a:off x="6248400" y="41148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1" name="Text Box 19"/>
          <p:cNvSpPr txBox="1">
            <a:spLocks noChangeArrowheads="1"/>
          </p:cNvSpPr>
          <p:nvPr/>
        </p:nvSpPr>
        <p:spPr bwMode="auto">
          <a:xfrm>
            <a:off x="4267200" y="5576888"/>
            <a:ext cx="436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induction, T-v has </a:t>
            </a:r>
            <a:r>
              <a:rPr lang="en-US" altLang="zh-TW">
                <a:solidFill>
                  <a:schemeClr val="accent2"/>
                </a:solidFill>
              </a:rPr>
              <a:t>(n-1)-1=n-2</a:t>
            </a:r>
            <a:r>
              <a:rPr lang="en-US" altLang="zh-TW"/>
              <a:t> edges.</a:t>
            </a:r>
          </a:p>
        </p:txBody>
      </p:sp>
      <p:sp>
        <p:nvSpPr>
          <p:cNvPr id="581652" name="Text Box 20"/>
          <p:cNvSpPr txBox="1">
            <a:spLocks noChangeArrowheads="1"/>
          </p:cNvSpPr>
          <p:nvPr/>
        </p:nvSpPr>
        <p:spPr bwMode="auto">
          <a:xfrm>
            <a:off x="4343400" y="6248400"/>
            <a:ext cx="22542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 has </a:t>
            </a:r>
            <a:r>
              <a:rPr lang="en-US" altLang="zh-TW">
                <a:solidFill>
                  <a:schemeClr val="accent2"/>
                </a:solidFill>
              </a:rPr>
              <a:t>n-1 </a:t>
            </a:r>
            <a:r>
              <a:rPr lang="en-US" altLang="zh-TW"/>
              <a:t>edges.</a:t>
            </a:r>
          </a:p>
        </p:txBody>
      </p:sp>
      <p:sp>
        <p:nvSpPr>
          <p:cNvPr id="581653" name="Text Box 21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  <p:sp>
        <p:nvSpPr>
          <p:cNvPr id="581654" name="Text Box 22"/>
          <p:cNvSpPr txBox="1">
            <a:spLocks noChangeArrowheads="1"/>
          </p:cNvSpPr>
          <p:nvPr/>
        </p:nvSpPr>
        <p:spPr bwMode="auto">
          <a:xfrm>
            <a:off x="1736725" y="34702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609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nimBg="1"/>
      <p:bldP spid="581640" grpId="0"/>
      <p:bldP spid="581641" grpId="0" animBg="1"/>
      <p:bldP spid="581642" grpId="0" animBg="1"/>
      <p:bldP spid="581643" grpId="0" animBg="1"/>
      <p:bldP spid="581645" grpId="0" animBg="1"/>
      <p:bldP spid="581646" grpId="0" animBg="1"/>
      <p:bldP spid="581647" grpId="0" animBg="1"/>
      <p:bldP spid="581648" grpId="0"/>
      <p:bldP spid="581649" grpId="0"/>
      <p:bldP spid="581650" grpId="0"/>
      <p:bldP spid="581651" grpId="0"/>
      <p:bldP spid="581652" grpId="0" animBg="1"/>
      <p:bldP spid="5816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Characterizations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2971800" y="2305050"/>
            <a:ext cx="31750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Characterization by paths:</a:t>
            </a: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685800" y="2838450"/>
            <a:ext cx="69024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graph is a tree if and only if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there is a unique simple path between every pair of vertices.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2360613" y="4133850"/>
            <a:ext cx="44211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Characterization by number of edges:</a:t>
            </a: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685800" y="4662488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A graph is a tree if and only if it is connected and has n-1 edges.</a:t>
            </a:r>
          </a:p>
        </p:txBody>
      </p:sp>
    </p:spTree>
    <p:extLst>
      <p:ext uri="{BB962C8B-B14F-4D97-AF65-F5344CB8AC3E}">
        <p14:creationId xmlns:p14="http://schemas.microsoft.com/office/powerpoint/2010/main" val="35665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/>
      <p:bldP spid="587781" grpId="0"/>
      <p:bldP spid="587782" grpId="0" animBg="1"/>
      <p:bldP spid="5877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 tree there is always </a:t>
            </a:r>
            <a:r>
              <a:rPr lang="en-US" sz="2400" b="1" dirty="0"/>
              <a:t>exactly one path</a:t>
            </a:r>
            <a:r>
              <a:rPr lang="en-US" sz="2400" dirty="0"/>
              <a:t> from each vertex in the graph to any other vertex in the graph.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spanning tree </a:t>
            </a:r>
            <a:r>
              <a:rPr lang="en-US" sz="2400" dirty="0"/>
              <a:t>for a graph is a </a:t>
            </a:r>
            <a:r>
              <a:rPr lang="en-US" sz="2400" dirty="0" err="1"/>
              <a:t>subgraph</a:t>
            </a:r>
            <a:r>
              <a:rPr lang="en-US" sz="2400" dirty="0"/>
              <a:t> that includes every vertex of the original, and is a tree.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3502025"/>
            <a:ext cx="1857375" cy="1076325"/>
          </a:xfrm>
          <a:prstGeom prst="rect">
            <a:avLst/>
          </a:prstGeom>
          <a:noFill/>
        </p:spPr>
      </p:pic>
      <p:sp>
        <p:nvSpPr>
          <p:cNvPr id="8" name="Text Box 115"/>
          <p:cNvSpPr txBox="1">
            <a:spLocks noChangeArrowheads="1"/>
          </p:cNvSpPr>
          <p:nvPr/>
        </p:nvSpPr>
        <p:spPr bwMode="auto">
          <a:xfrm>
            <a:off x="1295400" y="4648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 Graph G</a:t>
            </a:r>
          </a:p>
        </p:txBody>
      </p:sp>
      <p:pic>
        <p:nvPicPr>
          <p:cNvPr id="9" name="Picture 1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713" y="3578225"/>
            <a:ext cx="1704975" cy="1038225"/>
          </a:xfrm>
          <a:prstGeom prst="rect">
            <a:avLst/>
          </a:prstGeom>
          <a:noFill/>
        </p:spPr>
      </p:pic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3613150" y="4651375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(b) Breadth-first spanning tree of G rooted at b</a:t>
            </a:r>
          </a:p>
        </p:txBody>
      </p:sp>
      <p:pic>
        <p:nvPicPr>
          <p:cNvPr id="11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513" y="3578225"/>
            <a:ext cx="1743075" cy="990600"/>
          </a:xfrm>
          <a:prstGeom prst="rect">
            <a:avLst/>
          </a:prstGeom>
          <a:noFill/>
        </p:spPr>
      </p:pic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6275388" y="4624387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(c) Depth-first spanning tree of G rooted at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AFBF6-A0B2-4BB9-886B-E36FCCC6200D}"/>
              </a:ext>
            </a:extLst>
          </p:cNvPr>
          <p:cNvSpPr txBox="1"/>
          <p:nvPr/>
        </p:nvSpPr>
        <p:spPr>
          <a:xfrm>
            <a:off x="501326" y="6174003"/>
            <a:ext cx="73120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procedure i.e., remove edges from cycles until only a tree remains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Spanning Tree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a spanning tree for the graph below.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 flipH="1">
            <a:off x="40386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35052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 flipV="1">
            <a:off x="3048000" y="2667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243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>
            <a:off x="4038600" y="2895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2438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731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could break the two cycles by removing a single edge from each.  One of several possible ways to do this is shown below.</a:t>
            </a:r>
          </a:p>
        </p:txBody>
      </p:sp>
      <p:sp>
        <p:nvSpPr>
          <p:cNvPr id="503824" name="Line 16"/>
          <p:cNvSpPr>
            <a:spLocks noChangeShapeType="1"/>
          </p:cNvSpPr>
          <p:nvPr/>
        </p:nvSpPr>
        <p:spPr bwMode="auto">
          <a:xfrm flipH="1">
            <a:off x="44196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886200" y="5105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6" name="Line 18"/>
          <p:cNvSpPr>
            <a:spLocks noChangeShapeType="1"/>
          </p:cNvSpPr>
          <p:nvPr/>
        </p:nvSpPr>
        <p:spPr bwMode="auto">
          <a:xfrm flipV="1">
            <a:off x="34290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7" name="Line 19"/>
          <p:cNvSpPr>
            <a:spLocks noChangeShapeType="1"/>
          </p:cNvSpPr>
          <p:nvPr/>
        </p:nvSpPr>
        <p:spPr bwMode="auto">
          <a:xfrm>
            <a:off x="28194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8" name="Line 20"/>
          <p:cNvSpPr>
            <a:spLocks noChangeShapeType="1"/>
          </p:cNvSpPr>
          <p:nvPr/>
        </p:nvSpPr>
        <p:spPr bwMode="auto">
          <a:xfrm>
            <a:off x="48768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2819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1" name="Line 23"/>
          <p:cNvSpPr>
            <a:spLocks noChangeShapeType="1"/>
          </p:cNvSpPr>
          <p:nvPr/>
        </p:nvSpPr>
        <p:spPr bwMode="auto">
          <a:xfrm>
            <a:off x="34290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4724400"/>
            <a:ext cx="243840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Was breadth-first or depth-first search (or neither) used to create this?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403945-0E9F-4D75-A146-DAA456E9C24E}"/>
              </a:ext>
            </a:extLst>
          </p:cNvPr>
          <p:cNvSpPr txBox="1"/>
          <p:nvPr/>
        </p:nvSpPr>
        <p:spPr>
          <a:xfrm>
            <a:off x="1752599" y="6037544"/>
            <a:ext cx="5714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every connected graph has a spanning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1" grpId="0"/>
      <p:bldP spid="503824" grpId="0" animBg="1"/>
      <p:bldP spid="503825" grpId="0" animBg="1"/>
      <p:bldP spid="503826" grpId="0" animBg="1"/>
      <p:bldP spid="503827" grpId="0" animBg="1"/>
      <p:bldP spid="503828" grpId="0" animBg="1"/>
      <p:bldP spid="503830" grpId="0" animBg="1"/>
      <p:bldP spid="5038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8676</TotalTime>
  <Words>2550</Words>
  <Application>Microsoft Office PowerPoint</Application>
  <PresentationFormat>On-screen Show (4:3)</PresentationFormat>
  <Paragraphs>629</Paragraphs>
  <Slides>57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CMBX10</vt:lpstr>
      <vt:lpstr>Comic Sans MS</vt:lpstr>
      <vt:lpstr>Courier New</vt:lpstr>
      <vt:lpstr>Times New Roman</vt:lpstr>
      <vt:lpstr>Default Design</vt:lpstr>
      <vt:lpstr>Introduction to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Spanning Tree</vt:lpstr>
      <vt:lpstr>Finding a Spanning Tree</vt:lpstr>
      <vt:lpstr>Minimum Spanning Tree</vt:lpstr>
      <vt:lpstr>Minimum Spanning Tree</vt:lpstr>
      <vt:lpstr>Minimum Spanning Tree</vt:lpstr>
      <vt:lpstr>Minimum Spanning Tree</vt:lpstr>
      <vt:lpstr>Brute Force MST</vt:lpstr>
      <vt:lpstr>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 Abstract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and Kruskal’s Algorithms</vt:lpstr>
      <vt:lpstr>Kruskal vs. 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pravati</cp:lastModifiedBy>
  <cp:revision>147</cp:revision>
  <dcterms:created xsi:type="dcterms:W3CDTF">2007-08-29T04:27:34Z</dcterms:created>
  <dcterms:modified xsi:type="dcterms:W3CDTF">2021-11-17T04:07:38Z</dcterms:modified>
</cp:coreProperties>
</file>