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D324B4-7B4D-4BEB-900B-216C34B1A388}">
  <a:tblStyle styleId="{3ED324B4-7B4D-4BEB-900B-216C34B1A38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17:notes"/>
          <p:cNvSpPr/>
          <p:nvPr>
            <p:ph idx="2" type="sldImg"/>
          </p:nvPr>
        </p:nvSpPr>
        <p:spPr>
          <a:xfrm>
            <a:off x="1144588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5" name="Google Shape;4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4" name="Google Shape;54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42.png"/><Relationship Id="rId6" Type="http://schemas.openxmlformats.org/officeDocument/2006/relationships/image" Target="../media/image32.png"/><Relationship Id="rId7" Type="http://schemas.openxmlformats.org/officeDocument/2006/relationships/image" Target="../media/image2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41.png"/><Relationship Id="rId10" Type="http://schemas.openxmlformats.org/officeDocument/2006/relationships/image" Target="../media/image34.png"/><Relationship Id="rId13" Type="http://schemas.openxmlformats.org/officeDocument/2006/relationships/image" Target="../media/image44.png"/><Relationship Id="rId1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43.png"/><Relationship Id="rId5" Type="http://schemas.openxmlformats.org/officeDocument/2006/relationships/image" Target="../media/image31.png"/><Relationship Id="rId6" Type="http://schemas.openxmlformats.org/officeDocument/2006/relationships/image" Target="../media/image35.png"/><Relationship Id="rId7" Type="http://schemas.openxmlformats.org/officeDocument/2006/relationships/image" Target="../media/image40.png"/><Relationship Id="rId8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8.png"/><Relationship Id="rId4" Type="http://schemas.openxmlformats.org/officeDocument/2006/relationships/image" Target="../media/image63.png"/><Relationship Id="rId5" Type="http://schemas.openxmlformats.org/officeDocument/2006/relationships/image" Target="../media/image49.png"/><Relationship Id="rId6" Type="http://schemas.openxmlformats.org/officeDocument/2006/relationships/image" Target="../media/image47.png"/><Relationship Id="rId7" Type="http://schemas.openxmlformats.org/officeDocument/2006/relationships/image" Target="../media/image5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58.png"/><Relationship Id="rId10" Type="http://schemas.openxmlformats.org/officeDocument/2006/relationships/image" Target="../media/image59.png"/><Relationship Id="rId13" Type="http://schemas.openxmlformats.org/officeDocument/2006/relationships/image" Target="../media/image62.png"/><Relationship Id="rId1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52.png"/><Relationship Id="rId14" Type="http://schemas.openxmlformats.org/officeDocument/2006/relationships/image" Target="../media/image70.png"/><Relationship Id="rId5" Type="http://schemas.openxmlformats.org/officeDocument/2006/relationships/image" Target="../media/image56.png"/><Relationship Id="rId6" Type="http://schemas.openxmlformats.org/officeDocument/2006/relationships/image" Target="../media/image55.png"/><Relationship Id="rId7" Type="http://schemas.openxmlformats.org/officeDocument/2006/relationships/image" Target="../media/image51.png"/><Relationship Id="rId8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67.png"/><Relationship Id="rId10" Type="http://schemas.openxmlformats.org/officeDocument/2006/relationships/image" Target="../media/image69.png"/><Relationship Id="rId1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Relationship Id="rId9" Type="http://schemas.openxmlformats.org/officeDocument/2006/relationships/image" Target="../media/image64.png"/><Relationship Id="rId5" Type="http://schemas.openxmlformats.org/officeDocument/2006/relationships/image" Target="../media/image61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Relationship Id="rId5" Type="http://schemas.openxmlformats.org/officeDocument/2006/relationships/image" Target="../media/image6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6" Type="http://schemas.openxmlformats.org/officeDocument/2006/relationships/image" Target="../media/image13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7.png"/><Relationship Id="rId13" Type="http://schemas.openxmlformats.org/officeDocument/2006/relationships/image" Target="../media/image21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36.png"/><Relationship Id="rId15" Type="http://schemas.openxmlformats.org/officeDocument/2006/relationships/image" Target="../media/image30.png"/><Relationship Id="rId14" Type="http://schemas.openxmlformats.org/officeDocument/2006/relationships/image" Target="../media/image39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533400" y="26939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mic Sans MS"/>
                <a:ea typeface="Comic Sans MS"/>
                <a:cs typeface="Comic Sans MS"/>
                <a:sym typeface="Comic Sans MS"/>
              </a:rPr>
              <a:t>Propositional Logic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/>
        </p:nvSpPr>
        <p:spPr>
          <a:xfrm>
            <a:off x="3282950" y="457200"/>
            <a:ext cx="2508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Math vs English</a:t>
            </a: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1011238" y="1371600"/>
            <a:ext cx="69573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Parent: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if you don’t clean your room, then you can’t watch a TV.</a:t>
            </a:r>
            <a:endParaRPr/>
          </a:p>
        </p:txBody>
      </p:sp>
      <p:sp>
        <p:nvSpPr>
          <p:cNvPr id="266" name="Google Shape;266;p23"/>
          <p:cNvSpPr/>
          <p:nvPr/>
        </p:nvSpPr>
        <p:spPr>
          <a:xfrm rot="5400000">
            <a:off x="3924300" y="1104900"/>
            <a:ext cx="304800" cy="1600200"/>
          </a:xfrm>
          <a:prstGeom prst="rightBrace">
            <a:avLst>
              <a:gd fmla="val 4375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3886200" y="2133600"/>
            <a:ext cx="3222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</p:txBody>
      </p:sp>
      <p:sp>
        <p:nvSpPr>
          <p:cNvPr id="268" name="Google Shape;268;p23"/>
          <p:cNvSpPr/>
          <p:nvPr/>
        </p:nvSpPr>
        <p:spPr>
          <a:xfrm rot="5400000">
            <a:off x="7048500" y="1104900"/>
            <a:ext cx="304800" cy="1600200"/>
          </a:xfrm>
          <a:prstGeom prst="rightBrace">
            <a:avLst>
              <a:gd fmla="val 4375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7010400" y="2133600"/>
            <a:ext cx="349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endParaRPr/>
          </a:p>
        </p:txBody>
      </p:sp>
      <p:sp>
        <p:nvSpPr>
          <p:cNvPr id="270" name="Google Shape;270;p23"/>
          <p:cNvSpPr txBox="1"/>
          <p:nvPr/>
        </p:nvSpPr>
        <p:spPr>
          <a:xfrm>
            <a:off x="1616075" y="2757488"/>
            <a:ext cx="21923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sentence says</a:t>
            </a:r>
            <a:endParaRPr/>
          </a:p>
        </p:txBody>
      </p:sp>
      <p:pic>
        <p:nvPicPr>
          <p:cNvPr descr="txp_fig" id="271" name="Google Shape;2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4150" y="2843213"/>
            <a:ext cx="1279525" cy="20478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3"/>
          <p:cNvSpPr txBox="1"/>
          <p:nvPr/>
        </p:nvSpPr>
        <p:spPr>
          <a:xfrm>
            <a:off x="1631950" y="3352800"/>
            <a:ext cx="27844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real life it also means</a:t>
            </a:r>
            <a:endParaRPr/>
          </a:p>
        </p:txBody>
      </p:sp>
      <p:sp>
        <p:nvSpPr>
          <p:cNvPr id="273" name="Google Shape;273;p23"/>
          <p:cNvSpPr txBox="1"/>
          <p:nvPr/>
        </p:nvSpPr>
        <p:spPr>
          <a:xfrm>
            <a:off x="6089650" y="3048000"/>
            <a:ext cx="463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457200" y="4205288"/>
            <a:ext cx="7288213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Mathematician: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number x greater than 2 is not an odd number,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then x is not a prime number.</a:t>
            </a:r>
            <a:endParaRPr/>
          </a:p>
        </p:txBody>
      </p:sp>
      <p:pic>
        <p:nvPicPr>
          <p:cNvPr descr="txp_fig" id="275" name="Google Shape;27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0713" y="3429000"/>
            <a:ext cx="898525" cy="204788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3"/>
          <p:cNvSpPr txBox="1"/>
          <p:nvPr/>
        </p:nvSpPr>
        <p:spPr>
          <a:xfrm>
            <a:off x="1676400" y="5272088"/>
            <a:ext cx="21923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sentence says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1712913" y="5805488"/>
            <a:ext cx="3308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of course it doesn’t mean</a:t>
            </a:r>
            <a:endParaRPr/>
          </a:p>
        </p:txBody>
      </p:sp>
      <p:pic>
        <p:nvPicPr>
          <p:cNvPr descr="txp_fig" id="278" name="Google Shape;27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4638" y="3124200"/>
            <a:ext cx="898525" cy="2047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79" name="Google Shape;27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7650" y="5357813"/>
            <a:ext cx="1265238" cy="204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80" name="Google Shape;280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24450" y="5881688"/>
            <a:ext cx="884238" cy="20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/>
        </p:nvSpPr>
        <p:spPr>
          <a:xfrm>
            <a:off x="2100263" y="457200"/>
            <a:ext cx="49101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Necessary, Sufficient Condition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914400" y="1309688"/>
            <a:ext cx="7288213" cy="77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Mathematician: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number x greater than 2 is not an odd number,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then x is not a prime number.</a:t>
            </a:r>
            <a:endParaRPr/>
          </a:p>
        </p:txBody>
      </p:sp>
      <p:sp>
        <p:nvSpPr>
          <p:cNvPr id="287" name="Google Shape;287;p24"/>
          <p:cNvSpPr txBox="1"/>
          <p:nvPr/>
        </p:nvSpPr>
        <p:spPr>
          <a:xfrm>
            <a:off x="2133600" y="2376488"/>
            <a:ext cx="2192338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sentence says</a:t>
            </a:r>
            <a:endParaRPr/>
          </a:p>
        </p:txBody>
      </p:sp>
      <p:sp>
        <p:nvSpPr>
          <p:cNvPr id="288" name="Google Shape;288;p24"/>
          <p:cNvSpPr txBox="1"/>
          <p:nvPr/>
        </p:nvSpPr>
        <p:spPr>
          <a:xfrm>
            <a:off x="2170113" y="2909888"/>
            <a:ext cx="33083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 of course it doesn’t mean</a:t>
            </a:r>
            <a:endParaRPr/>
          </a:p>
        </p:txBody>
      </p:sp>
      <p:pic>
        <p:nvPicPr>
          <p:cNvPr descr="txp_fig" id="289" name="Google Shape;28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2462213"/>
            <a:ext cx="1265238" cy="204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90" name="Google Shape;29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1650" y="2986088"/>
            <a:ext cx="884238" cy="204787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4"/>
          <p:cNvSpPr txBox="1"/>
          <p:nvPr/>
        </p:nvSpPr>
        <p:spPr>
          <a:xfrm>
            <a:off x="377825" y="3657600"/>
            <a:ext cx="8435975" cy="92551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Being an odd number &gt; 2 is a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necessary condition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this number to be prime.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Being a prime number &gt; 2 is a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sufficient condition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this number to be odd.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/>
        </p:nvSpPr>
        <p:spPr>
          <a:xfrm>
            <a:off x="1752600" y="457200"/>
            <a:ext cx="5600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Necessary AND Sufficient Condition</a:t>
            </a:r>
            <a:endParaRPr/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4088" y="1192213"/>
            <a:ext cx="2133600" cy="631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25"/>
          <p:cNvGrpSpPr/>
          <p:nvPr/>
        </p:nvGrpSpPr>
        <p:grpSpPr>
          <a:xfrm>
            <a:off x="4578350" y="1989138"/>
            <a:ext cx="2051050" cy="2659062"/>
            <a:chOff x="1707" y="1902"/>
            <a:chExt cx="1292" cy="1675"/>
          </a:xfrm>
        </p:grpSpPr>
        <p:sp>
          <p:nvSpPr>
            <p:cNvPr id="299" name="Google Shape;299;p25"/>
            <p:cNvSpPr/>
            <p:nvPr/>
          </p:nvSpPr>
          <p:spPr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 </a:t>
              </a: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25"/>
          <p:cNvGrpSpPr/>
          <p:nvPr/>
        </p:nvGrpSpPr>
        <p:grpSpPr>
          <a:xfrm>
            <a:off x="2808288" y="1989138"/>
            <a:ext cx="1770062" cy="2659062"/>
            <a:chOff x="592" y="1902"/>
            <a:chExt cx="1115" cy="1675"/>
          </a:xfrm>
        </p:grpSpPr>
        <p:sp>
          <p:nvSpPr>
            <p:cNvPr id="305" name="Google Shape;305;p25"/>
            <p:cNvSpPr/>
            <p:nvPr/>
          </p:nvSpPr>
          <p:spPr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</p:grpSp>
      <p:grpSp>
        <p:nvGrpSpPr>
          <p:cNvPr id="315" name="Google Shape;315;p25"/>
          <p:cNvGrpSpPr/>
          <p:nvPr/>
        </p:nvGrpSpPr>
        <p:grpSpPr>
          <a:xfrm>
            <a:off x="3646488" y="1989138"/>
            <a:ext cx="931862" cy="2659062"/>
            <a:chOff x="1120" y="1902"/>
            <a:chExt cx="587" cy="1675"/>
          </a:xfrm>
        </p:grpSpPr>
        <p:cxnSp>
          <p:nvCxnSpPr>
            <p:cNvPr id="316" name="Google Shape;316;p25"/>
            <p:cNvCxnSpPr/>
            <p:nvPr/>
          </p:nvCxnSpPr>
          <p:spPr>
            <a:xfrm>
              <a:off x="1120" y="1902"/>
              <a:ext cx="0" cy="16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317" name="Google Shape;317;p25"/>
            <p:cNvCxnSpPr/>
            <p:nvPr/>
          </p:nvCxnSpPr>
          <p:spPr>
            <a:xfrm>
              <a:off x="1707" y="1902"/>
              <a:ext cx="0" cy="16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grpSp>
        <p:nvGrpSpPr>
          <p:cNvPr id="318" name="Google Shape;318;p25"/>
          <p:cNvGrpSpPr/>
          <p:nvPr/>
        </p:nvGrpSpPr>
        <p:grpSpPr>
          <a:xfrm>
            <a:off x="2808288" y="1976438"/>
            <a:ext cx="3821112" cy="2659062"/>
            <a:chOff x="592" y="1894"/>
            <a:chExt cx="2407" cy="1675"/>
          </a:xfrm>
        </p:grpSpPr>
        <p:grpSp>
          <p:nvGrpSpPr>
            <p:cNvPr id="319" name="Google Shape;319;p25"/>
            <p:cNvGrpSpPr/>
            <p:nvPr/>
          </p:nvGrpSpPr>
          <p:grpSpPr>
            <a:xfrm>
              <a:off x="592" y="2266"/>
              <a:ext cx="2407" cy="985"/>
              <a:chOff x="592" y="2266"/>
              <a:chExt cx="2407" cy="985"/>
            </a:xfrm>
          </p:grpSpPr>
          <p:cxnSp>
            <p:nvCxnSpPr>
              <p:cNvPr id="320" name="Google Shape;320;p25"/>
              <p:cNvCxnSpPr/>
              <p:nvPr/>
            </p:nvCxnSpPr>
            <p:spPr>
              <a:xfrm>
                <a:off x="592" y="2266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321" name="Google Shape;321;p25"/>
              <p:cNvCxnSpPr/>
              <p:nvPr/>
            </p:nvCxnSpPr>
            <p:spPr>
              <a:xfrm>
                <a:off x="592" y="2599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322" name="Google Shape;322;p25"/>
              <p:cNvCxnSpPr/>
              <p:nvPr/>
            </p:nvCxnSpPr>
            <p:spPr>
              <a:xfrm>
                <a:off x="592" y="2925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323" name="Google Shape;323;p25"/>
              <p:cNvCxnSpPr/>
              <p:nvPr/>
            </p:nvCxnSpPr>
            <p:spPr>
              <a:xfrm>
                <a:off x="592" y="3251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  <p:grpSp>
          <p:nvGrpSpPr>
            <p:cNvPr id="324" name="Google Shape;324;p25"/>
            <p:cNvGrpSpPr/>
            <p:nvPr/>
          </p:nvGrpSpPr>
          <p:grpSpPr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325" name="Google Shape;325;p25"/>
              <p:cNvGrpSpPr/>
              <p:nvPr/>
            </p:nvGrpSpPr>
            <p:grpSpPr>
              <a:xfrm>
                <a:off x="592" y="1806"/>
                <a:ext cx="2407" cy="1675"/>
                <a:chOff x="592" y="1902"/>
                <a:chExt cx="2407" cy="1675"/>
              </a:xfrm>
            </p:grpSpPr>
            <p:cxnSp>
              <p:nvCxnSpPr>
                <p:cNvPr id="326" name="Google Shape;326;p25"/>
                <p:cNvCxnSpPr/>
                <p:nvPr/>
              </p:nvCxnSpPr>
              <p:spPr>
                <a:xfrm>
                  <a:off x="592" y="1902"/>
                  <a:ext cx="2407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327" name="Google Shape;327;p25"/>
                <p:cNvCxnSpPr/>
                <p:nvPr/>
              </p:nvCxnSpPr>
              <p:spPr>
                <a:xfrm>
                  <a:off x="592" y="3577"/>
                  <a:ext cx="2407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328" name="Google Shape;328;p25"/>
                <p:cNvCxnSpPr/>
                <p:nvPr/>
              </p:nvCxnSpPr>
              <p:spPr>
                <a:xfrm>
                  <a:off x="592" y="1902"/>
                  <a:ext cx="0" cy="1675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</p:grpSp>
          <p:cxnSp>
            <p:nvCxnSpPr>
              <p:cNvPr id="329" name="Google Shape;329;p25"/>
              <p:cNvCxnSpPr/>
              <p:nvPr/>
            </p:nvCxnSpPr>
            <p:spPr>
              <a:xfrm>
                <a:off x="2999" y="1806"/>
                <a:ext cx="0" cy="1675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  <p:pic>
        <p:nvPicPr>
          <p:cNvPr id="330" name="Google Shape;3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83338" y="2309813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31" name="Google Shape;3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5588" y="2187575"/>
            <a:ext cx="468312" cy="187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5"/>
          <p:cNvGrpSpPr/>
          <p:nvPr/>
        </p:nvGrpSpPr>
        <p:grpSpPr>
          <a:xfrm>
            <a:off x="1600200" y="4891088"/>
            <a:ext cx="5945188" cy="366712"/>
            <a:chOff x="758" y="3770"/>
            <a:chExt cx="3745" cy="231"/>
          </a:xfrm>
        </p:grpSpPr>
        <p:sp>
          <p:nvSpPr>
            <p:cNvPr id="333" name="Google Shape;333;p25"/>
            <p:cNvSpPr txBox="1"/>
            <p:nvPr/>
          </p:nvSpPr>
          <p:spPr>
            <a:xfrm>
              <a:off x="758" y="3770"/>
              <a:ext cx="3745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accent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Note:</a:t>
              </a:r>
              <a:r>
                <a:rPr lang="en-US" sz="18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P        Q is equivalent to (P       Q)     (Q        P) </a:t>
              </a:r>
              <a:endParaRPr/>
            </a:p>
          </p:txBody>
        </p:sp>
        <p:pic>
          <p:nvPicPr>
            <p:cNvPr descr="txp_fig" id="334" name="Google Shape;334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392" y="3840"/>
              <a:ext cx="240" cy="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335" name="Google Shape;335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072" y="3840"/>
              <a:ext cx="240" cy="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336" name="Google Shape;336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600" y="3840"/>
              <a:ext cx="89" cy="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xp_fig" id="337" name="Google Shape;337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984" y="3840"/>
              <a:ext cx="240" cy="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" name="Google Shape;338;p25"/>
          <p:cNvSpPr txBox="1"/>
          <p:nvPr/>
        </p:nvSpPr>
        <p:spPr>
          <a:xfrm>
            <a:off x="1601788" y="5348288"/>
            <a:ext cx="64230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P        Q is equivalent to (P       Q)     (    P           Q) </a:t>
            </a:r>
            <a:endParaRPr/>
          </a:p>
        </p:txBody>
      </p:sp>
      <p:pic>
        <p:nvPicPr>
          <p:cNvPr descr="txp_fig" id="339" name="Google Shape;339;p2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08263" y="5459413"/>
            <a:ext cx="381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0" name="Google Shape;340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75263" y="5459413"/>
            <a:ext cx="381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1" name="Google Shape;341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13463" y="5459413"/>
            <a:ext cx="141287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2" name="Google Shape;342;p2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859588" y="5459413"/>
            <a:ext cx="381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3" name="Google Shape;343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305675" y="5486400"/>
            <a:ext cx="163513" cy="95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344" name="Google Shape;344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67475" y="5486400"/>
            <a:ext cx="163513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5"/>
          <p:cNvSpPr txBox="1"/>
          <p:nvPr/>
        </p:nvSpPr>
        <p:spPr>
          <a:xfrm>
            <a:off x="227013" y="6096000"/>
            <a:ext cx="8688387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 statement “x is an even number if and only if x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even number” true?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/>
        </p:nvSpPr>
        <p:spPr>
          <a:xfrm>
            <a:off x="3751263" y="457200"/>
            <a:ext cx="15827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Argument</a:t>
            </a:r>
            <a:endParaRPr/>
          </a:p>
        </p:txBody>
      </p:sp>
      <p:sp>
        <p:nvSpPr>
          <p:cNvPr id="351" name="Google Shape;351;p26"/>
          <p:cNvSpPr txBox="1"/>
          <p:nvPr/>
        </p:nvSpPr>
        <p:spPr>
          <a:xfrm>
            <a:off x="760413" y="1295400"/>
            <a:ext cx="7623175" cy="174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argument is a sequence of statements.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statements but the final one are called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 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hypothesis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final statement is called the </a:t>
            </a:r>
            <a:r>
              <a:rPr lang="en-US" sz="18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argument is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 </a:t>
            </a:r>
            <a:r>
              <a:rPr lang="en-US" sz="18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if: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914400" y="3205163"/>
            <a:ext cx="7259638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whenever all the assumptions are true, then the conclusion is true.</a:t>
            </a:r>
            <a:endParaRPr/>
          </a:p>
        </p:txBody>
      </p:sp>
      <p:sp>
        <p:nvSpPr>
          <p:cNvPr id="353" name="Google Shape;353;p26"/>
          <p:cNvSpPr txBox="1"/>
          <p:nvPr/>
        </p:nvSpPr>
        <p:spPr>
          <a:xfrm>
            <a:off x="1754188" y="4038600"/>
            <a:ext cx="590257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today is Wednesday, then yesterday was Tuesday.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Today is Wednesday.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Yesterday was Tuesday.</a:t>
            </a:r>
            <a:endParaRPr/>
          </a:p>
        </p:txBody>
      </p:sp>
      <p:pic>
        <p:nvPicPr>
          <p:cNvPr descr="txp_fig" id="354" name="Google Shape;3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5214938"/>
            <a:ext cx="228600" cy="1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7"/>
          <p:cNvSpPr txBox="1"/>
          <p:nvPr/>
        </p:nvSpPr>
        <p:spPr>
          <a:xfrm>
            <a:off x="3446463" y="457200"/>
            <a:ext cx="2192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Modus Ponens</a:t>
            </a:r>
            <a:endParaRPr/>
          </a:p>
        </p:txBody>
      </p:sp>
      <p:sp>
        <p:nvSpPr>
          <p:cNvPr id="360" name="Google Shape;360;p27"/>
          <p:cNvSpPr txBox="1"/>
          <p:nvPr/>
        </p:nvSpPr>
        <p:spPr>
          <a:xfrm>
            <a:off x="1711325" y="1184275"/>
            <a:ext cx="1412875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p then q.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</p:txBody>
      </p:sp>
      <p:graphicFrame>
        <p:nvGraphicFramePr>
          <p:cNvPr id="361" name="Google Shape;361;p27"/>
          <p:cNvGraphicFramePr/>
          <p:nvPr/>
        </p:nvGraphicFramePr>
        <p:xfrm>
          <a:off x="1981200" y="29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{3ED324B4-7B4D-4BEB-900B-216C34B1A388}</a:tableStyleId>
              </a:tblPr>
              <a:tblGrid>
                <a:gridCol w="1020775"/>
                <a:gridCol w="1022350"/>
                <a:gridCol w="1019175"/>
                <a:gridCol w="1022350"/>
                <a:gridCol w="1020750"/>
              </a:tblGrid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p→q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2" name="Google Shape;362;p27"/>
          <p:cNvSpPr txBox="1"/>
          <p:nvPr/>
        </p:nvSpPr>
        <p:spPr>
          <a:xfrm>
            <a:off x="1624013" y="6100763"/>
            <a:ext cx="5448928" cy="369332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Modus ponens is Latin for “method of affirming”.</a:t>
            </a:r>
            <a:endParaRPr/>
          </a:p>
        </p:txBody>
      </p:sp>
      <p:pic>
        <p:nvPicPr>
          <p:cNvPr descr="txp_fig" id="363" name="Google Shape;3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828800"/>
            <a:ext cx="228600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7"/>
          <p:cNvSpPr/>
          <p:nvPr/>
        </p:nvSpPr>
        <p:spPr>
          <a:xfrm>
            <a:off x="4267200" y="3581400"/>
            <a:ext cx="2667000" cy="381000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5" name="Google Shape;365;p27"/>
          <p:cNvSpPr/>
          <p:nvPr/>
        </p:nvSpPr>
        <p:spPr>
          <a:xfrm rot="-5400000">
            <a:off x="4914900" y="1866900"/>
            <a:ext cx="304800" cy="1752600"/>
          </a:xfrm>
          <a:prstGeom prst="rightBrace">
            <a:avLst>
              <a:gd fmla="val 4791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6" name="Google Shape;366;p27"/>
          <p:cNvSpPr txBox="1"/>
          <p:nvPr/>
        </p:nvSpPr>
        <p:spPr>
          <a:xfrm>
            <a:off x="4343400" y="2251075"/>
            <a:ext cx="14652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/>
          </a:p>
        </p:txBody>
      </p:sp>
      <p:sp>
        <p:nvSpPr>
          <p:cNvPr id="367" name="Google Shape;367;p27"/>
          <p:cNvSpPr txBox="1"/>
          <p:nvPr/>
        </p:nvSpPr>
        <p:spPr>
          <a:xfrm>
            <a:off x="6096000" y="2286000"/>
            <a:ext cx="12541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1371600" y="1143000"/>
            <a:ext cx="1828800" cy="990600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txp_fig" id="369" name="Google Shape;3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7"/>
          <p:cNvSpPr/>
          <p:nvPr/>
        </p:nvSpPr>
        <p:spPr>
          <a:xfrm>
            <a:off x="3429000" y="1143000"/>
            <a:ext cx="4267200" cy="990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3898900" y="1217613"/>
            <a:ext cx="347402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bandh, then class cancelled.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Bandh.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cancelled.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8"/>
          <p:cNvSpPr txBox="1"/>
          <p:nvPr/>
        </p:nvSpPr>
        <p:spPr>
          <a:xfrm>
            <a:off x="3446463" y="457200"/>
            <a:ext cx="2251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Modus Tollens</a:t>
            </a:r>
            <a:endParaRPr/>
          </a:p>
        </p:txBody>
      </p:sp>
      <p:sp>
        <p:nvSpPr>
          <p:cNvPr id="377" name="Google Shape;377;p28"/>
          <p:cNvSpPr txBox="1"/>
          <p:nvPr/>
        </p:nvSpPr>
        <p:spPr>
          <a:xfrm>
            <a:off x="1787525" y="1184275"/>
            <a:ext cx="1412875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p then q.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~q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~p</a:t>
            </a:r>
            <a:endParaRPr/>
          </a:p>
        </p:txBody>
      </p:sp>
      <p:graphicFrame>
        <p:nvGraphicFramePr>
          <p:cNvPr id="378" name="Google Shape;378;p28"/>
          <p:cNvGraphicFramePr/>
          <p:nvPr/>
        </p:nvGraphicFramePr>
        <p:xfrm>
          <a:off x="19812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{3ED324B4-7B4D-4BEB-900B-216C34B1A388}</a:tableStyleId>
              </a:tblPr>
              <a:tblGrid>
                <a:gridCol w="1020775"/>
                <a:gridCol w="1022350"/>
                <a:gridCol w="1019175"/>
                <a:gridCol w="1022350"/>
                <a:gridCol w="1020750"/>
              </a:tblGrid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p→q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79" name="Google Shape;379;p28"/>
          <p:cNvSpPr txBox="1"/>
          <p:nvPr/>
        </p:nvSpPr>
        <p:spPr>
          <a:xfrm>
            <a:off x="1676400" y="6100763"/>
            <a:ext cx="5235729" cy="369332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Modus tollens is Latin for “method of denying”.</a:t>
            </a:r>
            <a:endParaRPr/>
          </a:p>
        </p:txBody>
      </p:sp>
      <p:pic>
        <p:nvPicPr>
          <p:cNvPr descr="txp_fig" id="380" name="Google Shape;3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828800"/>
            <a:ext cx="228600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8"/>
          <p:cNvSpPr/>
          <p:nvPr/>
        </p:nvSpPr>
        <p:spPr>
          <a:xfrm>
            <a:off x="4191000" y="5257800"/>
            <a:ext cx="2743200" cy="381000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2" name="Google Shape;382;p28"/>
          <p:cNvSpPr/>
          <p:nvPr/>
        </p:nvSpPr>
        <p:spPr>
          <a:xfrm rot="-5400000">
            <a:off x="4914900" y="2019300"/>
            <a:ext cx="304800" cy="1752600"/>
          </a:xfrm>
          <a:prstGeom prst="rightBrace">
            <a:avLst>
              <a:gd fmla="val 4791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4343400" y="2403475"/>
            <a:ext cx="14652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6096000" y="2438400"/>
            <a:ext cx="12541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/>
          </a:p>
        </p:txBody>
      </p:sp>
      <p:sp>
        <p:nvSpPr>
          <p:cNvPr id="385" name="Google Shape;385;p28"/>
          <p:cNvSpPr/>
          <p:nvPr/>
        </p:nvSpPr>
        <p:spPr>
          <a:xfrm>
            <a:off x="1371600" y="1143000"/>
            <a:ext cx="1828800" cy="990600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txp_fig" id="386" name="Google Shape;3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1828800"/>
            <a:ext cx="228600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8"/>
          <p:cNvSpPr/>
          <p:nvPr/>
        </p:nvSpPr>
        <p:spPr>
          <a:xfrm>
            <a:off x="3429000" y="1143000"/>
            <a:ext cx="4267200" cy="990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3886200" y="1217613"/>
            <a:ext cx="34836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Bandh, then class cancelled.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not cancelled.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Bandh.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5410200"/>
            <a:ext cx="4724400" cy="1052513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29"/>
          <p:cNvSpPr txBox="1"/>
          <p:nvPr/>
        </p:nvSpPr>
        <p:spPr>
          <a:xfrm>
            <a:off x="3625850" y="457200"/>
            <a:ext cx="18367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Equivalence</a:t>
            </a:r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685800" y="1392238"/>
            <a:ext cx="7772400" cy="305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student is trying to prove that propositions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all true.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She proceeds as follows.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First, she proves three facts:</a:t>
            </a:r>
            <a:endParaRPr/>
          </a:p>
          <a:p>
            <a:pPr indent="-11430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implies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  <a:p>
            <a:pPr indent="-11430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Q implies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/>
          </a:p>
          <a:p>
            <a:pPr indent="-114300" lvl="1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implies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she concludes,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``Thus 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Q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</a:t>
            </a:r>
            <a:r>
              <a:rPr i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all true.''</a:t>
            </a:r>
            <a:endParaRPr/>
          </a:p>
        </p:txBody>
      </p:sp>
      <p:sp>
        <p:nvSpPr>
          <p:cNvPr id="396" name="Google Shape;396;p29"/>
          <p:cNvSpPr txBox="1"/>
          <p:nvPr/>
        </p:nvSpPr>
        <p:spPr>
          <a:xfrm>
            <a:off x="746125" y="4805363"/>
            <a:ext cx="2290763" cy="376237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Proposed argument: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6883400" y="5562600"/>
            <a:ext cx="1346200" cy="376238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it valid?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5394325" y="4841875"/>
            <a:ext cx="1363663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</a:t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>
            <a:off x="5410200" y="6248400"/>
            <a:ext cx="1263650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/>
          </a:p>
        </p:txBody>
      </p:sp>
      <p:cxnSp>
        <p:nvCxnSpPr>
          <p:cNvPr id="400" name="Google Shape;400;p29"/>
          <p:cNvCxnSpPr/>
          <p:nvPr/>
        </p:nvCxnSpPr>
        <p:spPr>
          <a:xfrm flipH="1">
            <a:off x="4953000" y="5029200"/>
            <a:ext cx="381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9"/>
          <p:cNvCxnSpPr/>
          <p:nvPr/>
        </p:nvCxnSpPr>
        <p:spPr>
          <a:xfrm rot="10800000">
            <a:off x="4267200" y="6248400"/>
            <a:ext cx="11430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"/>
          <p:cNvSpPr txBox="1"/>
          <p:nvPr/>
        </p:nvSpPr>
        <p:spPr>
          <a:xfrm>
            <a:off x="3254375" y="457200"/>
            <a:ext cx="2613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 Argument?</a:t>
            </a:r>
            <a:endParaRPr/>
          </a:p>
        </p:txBody>
      </p:sp>
      <p:sp>
        <p:nvSpPr>
          <p:cNvPr id="408" name="Google Shape;408;p30"/>
          <p:cNvSpPr txBox="1"/>
          <p:nvPr/>
        </p:nvSpPr>
        <p:spPr>
          <a:xfrm>
            <a:off x="3429000" y="2057400"/>
            <a:ext cx="14652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/>
          </a:p>
        </p:txBody>
      </p:sp>
      <p:sp>
        <p:nvSpPr>
          <p:cNvPr id="409" name="Google Shape;409;p30"/>
          <p:cNvSpPr txBox="1"/>
          <p:nvPr/>
        </p:nvSpPr>
        <p:spPr>
          <a:xfrm>
            <a:off x="6400800" y="2057400"/>
            <a:ext cx="12541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/>
          </a:p>
        </p:txBody>
      </p:sp>
      <p:graphicFrame>
        <p:nvGraphicFramePr>
          <p:cNvPr id="410" name="Google Shape;410;p30"/>
          <p:cNvGraphicFramePr/>
          <p:nvPr/>
        </p:nvGraphicFramePr>
        <p:xfrm>
          <a:off x="7620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{3ED324B4-7B4D-4BEB-900B-216C34B1A388}</a:tableStyleId>
              </a:tblPr>
              <a:tblGrid>
                <a:gridCol w="381000"/>
                <a:gridCol w="381000"/>
                <a:gridCol w="381000"/>
              </a:tblGrid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1" name="Google Shape;411;p30"/>
          <p:cNvGraphicFramePr/>
          <p:nvPr/>
        </p:nvGraphicFramePr>
        <p:xfrm>
          <a:off x="2743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{3ED324B4-7B4D-4BEB-900B-216C34B1A388}</a:tableStyleId>
              </a:tblPr>
              <a:tblGrid>
                <a:gridCol w="914400"/>
                <a:gridCol w="914400"/>
                <a:gridCol w="91440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2" name="Google Shape;412;p30"/>
          <p:cNvGraphicFramePr/>
          <p:nvPr/>
        </p:nvGraphicFramePr>
        <p:xfrm>
          <a:off x="64008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{3ED324B4-7B4D-4BEB-900B-216C34B1A388}</a:tableStyleId>
              </a:tblPr>
              <a:tblGrid>
                <a:gridCol w="1295400"/>
                <a:gridCol w="838200"/>
              </a:tblGrid>
              <a:tr h="268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OK?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8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3" name="Google Shape;413;p30"/>
          <p:cNvSpPr txBox="1"/>
          <p:nvPr/>
        </p:nvSpPr>
        <p:spPr>
          <a:xfrm>
            <a:off x="617538" y="6137275"/>
            <a:ext cx="7993062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 prove an argument is not valid, we just need to find a counterexample.</a:t>
            </a:r>
            <a:endParaRPr/>
          </a:p>
        </p:txBody>
      </p:sp>
      <p:pic>
        <p:nvPicPr>
          <p:cNvPr id="414" name="Google Shape;4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081088"/>
            <a:ext cx="4724400" cy="105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0"/>
          <p:cNvSpPr txBox="1"/>
          <p:nvPr/>
        </p:nvSpPr>
        <p:spPr>
          <a:xfrm>
            <a:off x="6883400" y="1233488"/>
            <a:ext cx="1346200" cy="376237"/>
          </a:xfrm>
          <a:prstGeom prst="rect">
            <a:avLst/>
          </a:prstGeom>
          <a:solidFill>
            <a:srgbClr val="CCEC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it valid?</a:t>
            </a:r>
            <a:endParaRPr/>
          </a:p>
        </p:txBody>
      </p:sp>
      <p:pic>
        <p:nvPicPr>
          <p:cNvPr descr="txp_fig" id="416" name="Google Shape;41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2616200"/>
            <a:ext cx="682625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17" name="Google Shape;417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33800" y="2616200"/>
            <a:ext cx="693738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18" name="Google Shape;418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9788" y="2638425"/>
            <a:ext cx="682625" cy="160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19" name="Google Shape;419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3200" y="2616200"/>
            <a:ext cx="1012825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30"/>
          <p:cNvSpPr/>
          <p:nvPr/>
        </p:nvSpPr>
        <p:spPr>
          <a:xfrm>
            <a:off x="6172200" y="5486400"/>
            <a:ext cx="2743200" cy="228600"/>
          </a:xfrm>
          <a:prstGeom prst="rect">
            <a:avLst/>
          </a:prstGeom>
          <a:noFill/>
          <a:ln cap="flat" cmpd="sng" w="2857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1"/>
          <p:cNvSpPr txBox="1"/>
          <p:nvPr/>
        </p:nvSpPr>
        <p:spPr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 Arguments?</a:t>
            </a:r>
            <a:endParaRPr/>
          </a:p>
        </p:txBody>
      </p:sp>
      <p:sp>
        <p:nvSpPr>
          <p:cNvPr id="426" name="Google Shape;426;p31"/>
          <p:cNvSpPr txBox="1"/>
          <p:nvPr/>
        </p:nvSpPr>
        <p:spPr>
          <a:xfrm>
            <a:off x="949325" y="2741613"/>
            <a:ext cx="141287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p then q.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/>
          </a:p>
        </p:txBody>
      </p:sp>
      <p:pic>
        <p:nvPicPr>
          <p:cNvPr descr="txp_fig" id="427" name="Google Shape;42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386138"/>
            <a:ext cx="228600" cy="195262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1"/>
          <p:cNvSpPr txBox="1"/>
          <p:nvPr/>
        </p:nvSpPr>
        <p:spPr>
          <a:xfrm>
            <a:off x="2362200" y="5484813"/>
            <a:ext cx="4354513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are a fish, then you drink water.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drink water.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are a fish.</a:t>
            </a:r>
            <a:endParaRPr/>
          </a:p>
        </p:txBody>
      </p:sp>
      <p:graphicFrame>
        <p:nvGraphicFramePr>
          <p:cNvPr id="429" name="Google Shape;429;p31"/>
          <p:cNvGraphicFramePr/>
          <p:nvPr/>
        </p:nvGraphicFramePr>
        <p:xfrm>
          <a:off x="2743200" y="18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{3ED324B4-7B4D-4BEB-900B-216C34B1A388}</a:tableStyleId>
              </a:tblPr>
              <a:tblGrid>
                <a:gridCol w="1020775"/>
                <a:gridCol w="1022350"/>
                <a:gridCol w="1019175"/>
                <a:gridCol w="1022350"/>
                <a:gridCol w="1020750"/>
              </a:tblGrid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p→q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30" name="Google Shape;430;p31"/>
          <p:cNvSpPr/>
          <p:nvPr/>
        </p:nvSpPr>
        <p:spPr>
          <a:xfrm>
            <a:off x="4953000" y="3505200"/>
            <a:ext cx="2743200" cy="381000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1" name="Google Shape;431;p31"/>
          <p:cNvSpPr/>
          <p:nvPr/>
        </p:nvSpPr>
        <p:spPr>
          <a:xfrm rot="-5400000">
            <a:off x="5676900" y="758825"/>
            <a:ext cx="304800" cy="1752600"/>
          </a:xfrm>
          <a:prstGeom prst="rightBrace">
            <a:avLst>
              <a:gd fmla="val 4791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32" name="Google Shape;432;p31"/>
          <p:cNvSpPr txBox="1"/>
          <p:nvPr/>
        </p:nvSpPr>
        <p:spPr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/>
          </a:p>
        </p:txBody>
      </p:sp>
      <p:sp>
        <p:nvSpPr>
          <p:cNvPr id="433" name="Google Shape;433;p31"/>
          <p:cNvSpPr txBox="1"/>
          <p:nvPr/>
        </p:nvSpPr>
        <p:spPr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/>
          </a:p>
        </p:txBody>
      </p:sp>
      <p:sp>
        <p:nvSpPr>
          <p:cNvPr id="434" name="Google Shape;434;p31"/>
          <p:cNvSpPr txBox="1"/>
          <p:nvPr/>
        </p:nvSpPr>
        <p:spPr>
          <a:xfrm>
            <a:off x="3505200" y="4800600"/>
            <a:ext cx="5013325" cy="3762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 are true, but not the conclusion.</a:t>
            </a:r>
            <a:endParaRPr/>
          </a:p>
        </p:txBody>
      </p:sp>
      <p:cxnSp>
        <p:nvCxnSpPr>
          <p:cNvPr id="435" name="Google Shape;435;p31"/>
          <p:cNvCxnSpPr/>
          <p:nvPr/>
        </p:nvCxnSpPr>
        <p:spPr>
          <a:xfrm flipH="1" rot="10800000">
            <a:off x="6477000" y="3886200"/>
            <a:ext cx="15240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/>
        </p:nvSpPr>
        <p:spPr>
          <a:xfrm>
            <a:off x="3200400" y="457200"/>
            <a:ext cx="27606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 Arguments?</a:t>
            </a:r>
            <a:endParaRPr/>
          </a:p>
        </p:txBody>
      </p:sp>
      <p:sp>
        <p:nvSpPr>
          <p:cNvPr id="441" name="Google Shape;441;p32"/>
          <p:cNvSpPr txBox="1"/>
          <p:nvPr/>
        </p:nvSpPr>
        <p:spPr>
          <a:xfrm>
            <a:off x="949325" y="2743200"/>
            <a:ext cx="1412875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p then q.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~p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~q</a:t>
            </a:r>
            <a:endParaRPr/>
          </a:p>
        </p:txBody>
      </p:sp>
      <p:pic>
        <p:nvPicPr>
          <p:cNvPr descr="txp_fig" id="442" name="Google Shape;4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387725"/>
            <a:ext cx="228600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2"/>
          <p:cNvSpPr txBox="1"/>
          <p:nvPr/>
        </p:nvSpPr>
        <p:spPr>
          <a:xfrm>
            <a:off x="2362200" y="5410200"/>
            <a:ext cx="4354513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are a fish, then you drink water.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are not a fish.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do not drink water.</a:t>
            </a:r>
            <a:endParaRPr/>
          </a:p>
        </p:txBody>
      </p:sp>
      <p:graphicFrame>
        <p:nvGraphicFramePr>
          <p:cNvPr id="444" name="Google Shape;444;p32"/>
          <p:cNvGraphicFramePr/>
          <p:nvPr/>
        </p:nvGraphicFramePr>
        <p:xfrm>
          <a:off x="2743200" y="18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{3ED324B4-7B4D-4BEB-900B-216C34B1A388}</a:tableStyleId>
              </a:tblPr>
              <a:tblGrid>
                <a:gridCol w="1020775"/>
                <a:gridCol w="1022350"/>
                <a:gridCol w="1019175"/>
                <a:gridCol w="1022350"/>
                <a:gridCol w="1020750"/>
              </a:tblGrid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p→q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~p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~q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5" name="Google Shape;445;p32"/>
          <p:cNvSpPr/>
          <p:nvPr/>
        </p:nvSpPr>
        <p:spPr>
          <a:xfrm>
            <a:off x="4953000" y="3505200"/>
            <a:ext cx="2743200" cy="381000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6" name="Google Shape;446;p32"/>
          <p:cNvSpPr/>
          <p:nvPr/>
        </p:nvSpPr>
        <p:spPr>
          <a:xfrm rot="-5400000">
            <a:off x="5676900" y="758825"/>
            <a:ext cx="304800" cy="1752600"/>
          </a:xfrm>
          <a:prstGeom prst="rightBrace">
            <a:avLst>
              <a:gd fmla="val 47917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7" name="Google Shape;447;p32"/>
          <p:cNvSpPr txBox="1"/>
          <p:nvPr/>
        </p:nvSpPr>
        <p:spPr>
          <a:xfrm>
            <a:off x="5105400" y="1143000"/>
            <a:ext cx="14652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/>
          </a:p>
        </p:txBody>
      </p:sp>
      <p:sp>
        <p:nvSpPr>
          <p:cNvPr id="448" name="Google Shape;448;p32"/>
          <p:cNvSpPr txBox="1"/>
          <p:nvPr/>
        </p:nvSpPr>
        <p:spPr>
          <a:xfrm>
            <a:off x="6858000" y="1177925"/>
            <a:ext cx="12541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2819400" y="457200"/>
            <a:ext cx="34401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2895600" y="1371600"/>
            <a:ext cx="1365250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p then q</a:t>
            </a:r>
            <a:endParaRPr/>
          </a:p>
        </p:txBody>
      </p:sp>
      <p:pic>
        <p:nvPicPr>
          <p:cNvPr descr="txp_fig"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1371600"/>
            <a:ext cx="13970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751013" y="2133600"/>
            <a:ext cx="5649912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is called the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hypothesis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; q is called the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590800" y="2895600"/>
            <a:ext cx="64944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“If your GPA is 4.0, then you don’t need to pay tuition fee.”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52400" y="2895600"/>
            <a:ext cx="2508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department says: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2620963" y="3505200"/>
            <a:ext cx="3900487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is the above sentence false?</a:t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288925" y="4038600"/>
            <a:ext cx="7585075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It is false when your GPA is 4.0 but you still have to pay tuition fee.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But it is not false if your GPA is below 4.0.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3"/>
          <p:cNvSpPr txBox="1"/>
          <p:nvPr/>
        </p:nvSpPr>
        <p:spPr>
          <a:xfrm>
            <a:off x="3756025" y="457200"/>
            <a:ext cx="15779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Exercises</a:t>
            </a:r>
            <a:endParaRPr/>
          </a:p>
        </p:txBody>
      </p:sp>
      <p:pic>
        <p:nvPicPr>
          <p:cNvPr descr="txp_fig" id="454" name="Google Shape;45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897063"/>
            <a:ext cx="3048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5" name="Google Shape;45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1244600"/>
            <a:ext cx="304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6" name="Google Shape;456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1778000"/>
            <a:ext cx="11430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7" name="Google Shape;457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0" y="1922463"/>
            <a:ext cx="3048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8" name="Google Shape;458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943600" y="1270000"/>
            <a:ext cx="304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59" name="Google Shape;459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67400" y="1803400"/>
            <a:ext cx="11430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0" name="Google Shape;46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200" y="3548063"/>
            <a:ext cx="3048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1" name="Google Shape;461;p3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52600" y="2870200"/>
            <a:ext cx="11430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2" name="Google Shape;462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2600" y="3479800"/>
            <a:ext cx="304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3" name="Google Shape;46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34000" y="3497263"/>
            <a:ext cx="3048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4" name="Google Shape;464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67400" y="3429000"/>
            <a:ext cx="304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5" name="Google Shape;465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67400" y="2819400"/>
            <a:ext cx="11430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6" name="Google Shape;46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19200" y="5656263"/>
            <a:ext cx="3048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7" name="Google Shape;467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2600" y="5588000"/>
            <a:ext cx="304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8" name="Google Shape;468;p3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52600" y="4368800"/>
            <a:ext cx="1143000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69" name="Google Shape;469;p3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52600" y="5054600"/>
            <a:ext cx="5842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70" name="Google Shape;47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0200" y="5605463"/>
            <a:ext cx="3048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71" name="Google Shape;471;p3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816600" y="4356100"/>
            <a:ext cx="1397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72" name="Google Shape;472;p3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67400" y="4927600"/>
            <a:ext cx="1320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73" name="Google Shape;473;p3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867400" y="5537200"/>
            <a:ext cx="1371600" cy="3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4"/>
          <p:cNvSpPr txBox="1"/>
          <p:nvPr/>
        </p:nvSpPr>
        <p:spPr>
          <a:xfrm>
            <a:off x="3352800" y="457200"/>
            <a:ext cx="24558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More Exercises</a:t>
            </a:r>
            <a:endParaRPr/>
          </a:p>
        </p:txBody>
      </p:sp>
      <p:pic>
        <p:nvPicPr>
          <p:cNvPr descr="txp_fig" id="479" name="Google Shape;47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608263"/>
            <a:ext cx="3048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0" name="Google Shape;48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2540000"/>
            <a:ext cx="304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1" name="Google Shape;48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0200" y="2006600"/>
            <a:ext cx="5842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2" name="Google Shape;482;p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5600" y="1358900"/>
            <a:ext cx="1701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3" name="Google Shape;4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2159000"/>
            <a:ext cx="304800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4" name="Google Shape;484;p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10200" y="1511300"/>
            <a:ext cx="20574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5" name="Google Shape;485;p3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200" y="2082800"/>
            <a:ext cx="13970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6" name="Google Shape;48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597400"/>
            <a:ext cx="304800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7" name="Google Shape;487;p3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600200" y="3949700"/>
            <a:ext cx="20574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8" name="Google Shape;488;p3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625600" y="4521200"/>
            <a:ext cx="13462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89" name="Google Shape;48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6800" y="4533900"/>
            <a:ext cx="304800" cy="261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90" name="Google Shape;490;p3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62600" y="3873500"/>
            <a:ext cx="17526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491" name="Google Shape;491;p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410200" y="4495800"/>
            <a:ext cx="3187700" cy="3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34"/>
          <p:cNvSpPr txBox="1"/>
          <p:nvPr/>
        </p:nvSpPr>
        <p:spPr>
          <a:xfrm>
            <a:off x="2676525" y="5638800"/>
            <a:ext cx="3911600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Valid argument       True conclusion</a:t>
            </a:r>
            <a:endParaRPr/>
          </a:p>
        </p:txBody>
      </p:sp>
      <p:cxnSp>
        <p:nvCxnSpPr>
          <p:cNvPr id="493" name="Google Shape;493;p34"/>
          <p:cNvCxnSpPr/>
          <p:nvPr/>
        </p:nvCxnSpPr>
        <p:spPr>
          <a:xfrm>
            <a:off x="4495800" y="5791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34"/>
          <p:cNvCxnSpPr/>
          <p:nvPr/>
        </p:nvCxnSpPr>
        <p:spPr>
          <a:xfrm flipH="1">
            <a:off x="4495800" y="56388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34"/>
          <p:cNvCxnSpPr/>
          <p:nvPr/>
        </p:nvCxnSpPr>
        <p:spPr>
          <a:xfrm rot="10800000">
            <a:off x="4419600" y="56388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34"/>
          <p:cNvSpPr txBox="1"/>
          <p:nvPr/>
        </p:nvSpPr>
        <p:spPr>
          <a:xfrm>
            <a:off x="2667000" y="6172200"/>
            <a:ext cx="3911600" cy="376238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conclusion       Valid argument</a:t>
            </a:r>
            <a:endParaRPr/>
          </a:p>
        </p:txBody>
      </p:sp>
      <p:cxnSp>
        <p:nvCxnSpPr>
          <p:cNvPr id="497" name="Google Shape;497;p34"/>
          <p:cNvCxnSpPr/>
          <p:nvPr/>
        </p:nvCxnSpPr>
        <p:spPr>
          <a:xfrm>
            <a:off x="4486275" y="63246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34"/>
          <p:cNvCxnSpPr/>
          <p:nvPr/>
        </p:nvCxnSpPr>
        <p:spPr>
          <a:xfrm flipH="1">
            <a:off x="4486275" y="6172200"/>
            <a:ext cx="152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34"/>
          <p:cNvCxnSpPr/>
          <p:nvPr/>
        </p:nvCxnSpPr>
        <p:spPr>
          <a:xfrm rot="10800000">
            <a:off x="4410075" y="6172200"/>
            <a:ext cx="304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/>
          <p:nvPr/>
        </p:nvSpPr>
        <p:spPr>
          <a:xfrm>
            <a:off x="3514725" y="457200"/>
            <a:ext cx="21240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Contradiction</a:t>
            </a:r>
            <a:endParaRPr/>
          </a:p>
        </p:txBody>
      </p:sp>
      <p:pic>
        <p:nvPicPr>
          <p:cNvPr descr="txp_fig" id="505" name="Google Shape;50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049463"/>
            <a:ext cx="304800" cy="2619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06" name="Google Shape;50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62400" y="1981200"/>
            <a:ext cx="3048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507" name="Google Shape;507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7300" y="1409700"/>
            <a:ext cx="1701800" cy="3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5"/>
          <p:cNvSpPr txBox="1"/>
          <p:nvPr/>
        </p:nvSpPr>
        <p:spPr>
          <a:xfrm>
            <a:off x="1447800" y="2895600"/>
            <a:ext cx="6213475" cy="12017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can show that the assumption that the statement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is false leads logically to a contradiction,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you can conclude that p is true.</a:t>
            </a:r>
            <a:endParaRPr/>
          </a:p>
        </p:txBody>
      </p:sp>
      <p:sp>
        <p:nvSpPr>
          <p:cNvPr id="509" name="Google Shape;509;p35"/>
          <p:cNvSpPr txBox="1"/>
          <p:nvPr/>
        </p:nvSpPr>
        <p:spPr>
          <a:xfrm>
            <a:off x="1301750" y="4724400"/>
            <a:ext cx="62295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are wearing a jacket.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it was warm, then you would not have worn a jacket.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is not warm.</a:t>
            </a:r>
            <a:endParaRPr/>
          </a:p>
        </p:txBody>
      </p:sp>
      <p:pic>
        <p:nvPicPr>
          <p:cNvPr descr="txp_fig" id="510" name="Google Shape;5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588" y="5605463"/>
            <a:ext cx="304800" cy="261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6"/>
          <p:cNvSpPr txBox="1"/>
          <p:nvPr/>
        </p:nvSpPr>
        <p:spPr>
          <a:xfrm>
            <a:off x="3048000" y="457200"/>
            <a:ext cx="29987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Knights and Knaves</a:t>
            </a:r>
            <a:endParaRPr/>
          </a:p>
        </p:txBody>
      </p:sp>
      <p:sp>
        <p:nvSpPr>
          <p:cNvPr id="516" name="Google Shape;516;p36"/>
          <p:cNvSpPr txBox="1"/>
          <p:nvPr/>
        </p:nvSpPr>
        <p:spPr>
          <a:xfrm>
            <a:off x="2266950" y="1295400"/>
            <a:ext cx="3290888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Knights always tell the truth.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Knaves always lie.</a:t>
            </a:r>
            <a:endParaRPr/>
          </a:p>
        </p:txBody>
      </p:sp>
      <p:sp>
        <p:nvSpPr>
          <p:cNvPr id="517" name="Google Shape;517;p36"/>
          <p:cNvSpPr txBox="1"/>
          <p:nvPr/>
        </p:nvSpPr>
        <p:spPr>
          <a:xfrm>
            <a:off x="1873250" y="2286000"/>
            <a:ext cx="4089400" cy="78898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says: B is a knight.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 says: A and I are of opposite type.</a:t>
            </a:r>
            <a:endParaRPr/>
          </a:p>
        </p:txBody>
      </p:sp>
      <p:sp>
        <p:nvSpPr>
          <p:cNvPr id="518" name="Google Shape;518;p36"/>
          <p:cNvSpPr txBox="1"/>
          <p:nvPr/>
        </p:nvSpPr>
        <p:spPr>
          <a:xfrm>
            <a:off x="1855788" y="3429000"/>
            <a:ext cx="5849937" cy="28527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Suppose A is a knight.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B is a knight (because what A says is true).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A is a knave (because what B says is true)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contradiction.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A must be a knave.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 B must be a knave (because what A says is false).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/>
          <p:nvPr/>
        </p:nvSpPr>
        <p:spPr>
          <a:xfrm>
            <a:off x="3352800" y="457200"/>
            <a:ext cx="247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Quick Summary</a:t>
            </a:r>
            <a:endParaRPr/>
          </a:p>
        </p:txBody>
      </p:sp>
      <p:sp>
        <p:nvSpPr>
          <p:cNvPr id="524" name="Google Shape;524;p37"/>
          <p:cNvSpPr txBox="1"/>
          <p:nvPr/>
        </p:nvSpPr>
        <p:spPr>
          <a:xfrm>
            <a:off x="1433513" y="1143000"/>
            <a:ext cx="6276975" cy="329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Conditional Statements</a:t>
            </a:r>
            <a:endParaRPr/>
          </a:p>
          <a:p>
            <a:pPr indent="-1270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The meaning of IF and its logical forms</a:t>
            </a:r>
            <a:endParaRPr/>
          </a:p>
          <a:p>
            <a:pPr indent="-1270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Contrapositive </a:t>
            </a:r>
            <a:endParaRPr/>
          </a:p>
          <a:p>
            <a:pPr indent="-1270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If, only if, if and only if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Noto Sans Symbols"/>
              <a:buChar char="■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-US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Arguments</a:t>
            </a:r>
            <a:endParaRPr/>
          </a:p>
          <a:p>
            <a:pPr indent="-1270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definition of a valid argument</a:t>
            </a:r>
            <a:endParaRPr/>
          </a:p>
          <a:p>
            <a:pPr indent="-1270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mic Sans M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method of affirming, denying, contradiction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622300" y="4773613"/>
            <a:ext cx="7908925" cy="147478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Key points: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Both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sure you understand conditional statements and contrapositive.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Both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Make sure you can check whether an argument is valid.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8"/>
          <p:cNvSpPr txBox="1"/>
          <p:nvPr/>
        </p:nvSpPr>
        <p:spPr>
          <a:xfrm>
            <a:off x="1951038" y="3808413"/>
            <a:ext cx="5135562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“The sentence below is </a:t>
            </a:r>
            <a:r>
              <a:rPr lang="en-US" sz="2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false</a:t>
            </a: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“The sentence above is </a:t>
            </a:r>
            <a:r>
              <a:rPr lang="en-US" sz="2800">
                <a:solidFill>
                  <a:srgbClr val="008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</a:t>
            </a: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.”</a:t>
            </a:r>
            <a:endParaRPr/>
          </a:p>
        </p:txBody>
      </p:sp>
      <p:sp>
        <p:nvSpPr>
          <p:cNvPr id="531" name="Google Shape;531;p38"/>
          <p:cNvSpPr/>
          <p:nvPr/>
        </p:nvSpPr>
        <p:spPr>
          <a:xfrm>
            <a:off x="5410200" y="990600"/>
            <a:ext cx="3276600" cy="2057400"/>
          </a:xfrm>
          <a:prstGeom prst="cloudCallout">
            <a:avLst>
              <a:gd fmla="val -48255" name="adj1"/>
              <a:gd fmla="val 5594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is true?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is false?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3400" y="1452563"/>
            <a:ext cx="2971800" cy="57943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352800" y="457200"/>
            <a:ext cx="2390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 Operator</a:t>
            </a:r>
            <a:endParaRPr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4462463" y="2222500"/>
            <a:ext cx="2051050" cy="2659063"/>
            <a:chOff x="1707" y="1902"/>
            <a:chExt cx="1292" cy="1675"/>
          </a:xfrm>
        </p:grpSpPr>
        <p:sp>
          <p:nvSpPr>
            <p:cNvPr id="113" name="Google Shape;113;p16"/>
            <p:cNvSpPr/>
            <p:nvPr/>
          </p:nvSpPr>
          <p:spPr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A5002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 </a:t>
              </a: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2692400" y="2222500"/>
            <a:ext cx="1770063" cy="2659063"/>
            <a:chOff x="592" y="1902"/>
            <a:chExt cx="1115" cy="1675"/>
          </a:xfrm>
        </p:grpSpPr>
        <p:sp>
          <p:nvSpPr>
            <p:cNvPr id="119" name="Google Shape;119;p16"/>
            <p:cNvSpPr/>
            <p:nvPr/>
          </p:nvSpPr>
          <p:spPr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</p:grpSp>
      <p:grpSp>
        <p:nvGrpSpPr>
          <p:cNvPr id="129" name="Google Shape;129;p16"/>
          <p:cNvGrpSpPr/>
          <p:nvPr/>
        </p:nvGrpSpPr>
        <p:grpSpPr>
          <a:xfrm>
            <a:off x="3530600" y="2222500"/>
            <a:ext cx="931863" cy="2659063"/>
            <a:chOff x="1120" y="1902"/>
            <a:chExt cx="587" cy="1675"/>
          </a:xfrm>
        </p:grpSpPr>
        <p:cxnSp>
          <p:nvCxnSpPr>
            <p:cNvPr id="130" name="Google Shape;130;p16"/>
            <p:cNvCxnSpPr/>
            <p:nvPr/>
          </p:nvCxnSpPr>
          <p:spPr>
            <a:xfrm>
              <a:off x="1120" y="1902"/>
              <a:ext cx="0" cy="16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>
              <a:off x="1707" y="1902"/>
              <a:ext cx="0" cy="16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2692400" y="2209800"/>
            <a:ext cx="3821113" cy="2659063"/>
            <a:chOff x="592" y="1894"/>
            <a:chExt cx="2407" cy="1675"/>
          </a:xfrm>
        </p:grpSpPr>
        <p:grpSp>
          <p:nvGrpSpPr>
            <p:cNvPr id="133" name="Google Shape;133;p16"/>
            <p:cNvGrpSpPr/>
            <p:nvPr/>
          </p:nvGrpSpPr>
          <p:grpSpPr>
            <a:xfrm>
              <a:off x="592" y="2266"/>
              <a:ext cx="2407" cy="985"/>
              <a:chOff x="592" y="2266"/>
              <a:chExt cx="2407" cy="985"/>
            </a:xfrm>
          </p:grpSpPr>
          <p:cxnSp>
            <p:nvCxnSpPr>
              <p:cNvPr id="134" name="Google Shape;134;p16"/>
              <p:cNvCxnSpPr/>
              <p:nvPr/>
            </p:nvCxnSpPr>
            <p:spPr>
              <a:xfrm>
                <a:off x="592" y="2266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35" name="Google Shape;135;p16"/>
              <p:cNvCxnSpPr/>
              <p:nvPr/>
            </p:nvCxnSpPr>
            <p:spPr>
              <a:xfrm>
                <a:off x="592" y="2599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36" name="Google Shape;136;p16"/>
              <p:cNvCxnSpPr/>
              <p:nvPr/>
            </p:nvCxnSpPr>
            <p:spPr>
              <a:xfrm>
                <a:off x="592" y="2925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37" name="Google Shape;137;p16"/>
              <p:cNvCxnSpPr/>
              <p:nvPr/>
            </p:nvCxnSpPr>
            <p:spPr>
              <a:xfrm>
                <a:off x="592" y="3251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  <p:grpSp>
          <p:nvGrpSpPr>
            <p:cNvPr id="138" name="Google Shape;138;p16"/>
            <p:cNvGrpSpPr/>
            <p:nvPr/>
          </p:nvGrpSpPr>
          <p:grpSpPr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39" name="Google Shape;139;p16"/>
              <p:cNvGrpSpPr/>
              <p:nvPr/>
            </p:nvGrpSpPr>
            <p:grpSpPr>
              <a:xfrm>
                <a:off x="592" y="1806"/>
                <a:ext cx="2407" cy="1675"/>
                <a:chOff x="592" y="1902"/>
                <a:chExt cx="2407" cy="1675"/>
              </a:xfrm>
            </p:grpSpPr>
            <p:cxnSp>
              <p:nvCxnSpPr>
                <p:cNvPr id="140" name="Google Shape;140;p16"/>
                <p:cNvCxnSpPr/>
                <p:nvPr/>
              </p:nvCxnSpPr>
              <p:spPr>
                <a:xfrm>
                  <a:off x="592" y="1902"/>
                  <a:ext cx="2407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141" name="Google Shape;141;p16"/>
                <p:cNvCxnSpPr/>
                <p:nvPr/>
              </p:nvCxnSpPr>
              <p:spPr>
                <a:xfrm>
                  <a:off x="592" y="3577"/>
                  <a:ext cx="2407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142" name="Google Shape;142;p16"/>
                <p:cNvCxnSpPr/>
                <p:nvPr/>
              </p:nvCxnSpPr>
              <p:spPr>
                <a:xfrm>
                  <a:off x="592" y="1902"/>
                  <a:ext cx="0" cy="1675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</p:grpSp>
          <p:cxnSp>
            <p:nvCxnSpPr>
              <p:cNvPr id="143" name="Google Shape;143;p16"/>
              <p:cNvCxnSpPr/>
              <p:nvPr/>
            </p:nvCxnSpPr>
            <p:spPr>
              <a:xfrm>
                <a:off x="2999" y="1806"/>
                <a:ext cx="0" cy="1675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7450" y="2543175"/>
            <a:ext cx="1143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381000" y="5338763"/>
            <a:ext cx="8418513" cy="376237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Convention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if we don’t say anything wrong, then it is not false, and thus true.</a:t>
            </a:r>
            <a:endParaRPr/>
          </a:p>
        </p:txBody>
      </p:sp>
      <p:pic>
        <p:nvPicPr>
          <p:cNvPr descr="txp_fig" id="146" name="Google Shape;14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4463" y="2425700"/>
            <a:ext cx="468312" cy="1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/>
        </p:nvSpPr>
        <p:spPr>
          <a:xfrm>
            <a:off x="3063875" y="457200"/>
            <a:ext cx="29559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Logical Equivalence</a:t>
            </a:r>
            <a:endParaRPr/>
          </a:p>
        </p:txBody>
      </p:sp>
      <p:pic>
        <p:nvPicPr>
          <p:cNvPr descr="txp_fig" id="152" name="Google Shape;15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651000"/>
            <a:ext cx="2235200" cy="48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/>
          <p:nvPr/>
        </p:nvSpPr>
        <p:spPr>
          <a:xfrm>
            <a:off x="2279650" y="2706688"/>
            <a:ext cx="4440238" cy="201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see a question in the above form,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usually 3 ways to deal with it.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Both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Truth table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Both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logical rules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AutoNum type="arabicParenBoth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Intuition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/>
        </p:nvSpPr>
        <p:spPr>
          <a:xfrm>
            <a:off x="3352800" y="457200"/>
            <a:ext cx="2381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If-Then as Or</a:t>
            </a:r>
            <a:endParaRPr/>
          </a:p>
        </p:txBody>
      </p:sp>
      <p:pic>
        <p:nvPicPr>
          <p:cNvPr descr="txp_fig"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143000"/>
            <a:ext cx="2235200" cy="48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18"/>
          <p:cNvGrpSpPr/>
          <p:nvPr/>
        </p:nvGrpSpPr>
        <p:grpSpPr>
          <a:xfrm>
            <a:off x="2520950" y="1912938"/>
            <a:ext cx="2051050" cy="2659062"/>
            <a:chOff x="1707" y="1902"/>
            <a:chExt cx="1292" cy="1675"/>
          </a:xfrm>
        </p:grpSpPr>
        <p:sp>
          <p:nvSpPr>
            <p:cNvPr id="161" name="Google Shape;161;p18"/>
            <p:cNvSpPr/>
            <p:nvPr/>
          </p:nvSpPr>
          <p:spPr>
            <a:xfrm>
              <a:off x="2236" y="3251"/>
              <a:ext cx="76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2236" y="2925"/>
              <a:ext cx="76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2236" y="2599"/>
              <a:ext cx="763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5002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A5002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2236" y="2266"/>
              <a:ext cx="763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707" y="1902"/>
              <a:ext cx="1292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  </a:t>
              </a: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</a:t>
              </a: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8"/>
          <p:cNvGrpSpPr/>
          <p:nvPr/>
        </p:nvGrpSpPr>
        <p:grpSpPr>
          <a:xfrm>
            <a:off x="750888" y="1912938"/>
            <a:ext cx="1770062" cy="2659062"/>
            <a:chOff x="592" y="1902"/>
            <a:chExt cx="1115" cy="1675"/>
          </a:xfrm>
        </p:grpSpPr>
        <p:sp>
          <p:nvSpPr>
            <p:cNvPr id="167" name="Google Shape;167;p18"/>
            <p:cNvSpPr/>
            <p:nvPr/>
          </p:nvSpPr>
          <p:spPr>
            <a:xfrm>
              <a:off x="1120" y="3251"/>
              <a:ext cx="58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92" y="3251"/>
              <a:ext cx="52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1120" y="2925"/>
              <a:ext cx="58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92" y="2925"/>
              <a:ext cx="52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120" y="2599"/>
              <a:ext cx="587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92" y="2599"/>
              <a:ext cx="528" cy="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120" y="2266"/>
              <a:ext cx="587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92" y="2266"/>
              <a:ext cx="528" cy="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120" y="1902"/>
              <a:ext cx="587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92" y="1902"/>
              <a:ext cx="528" cy="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i="1"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1589088" y="1912938"/>
            <a:ext cx="931862" cy="2659062"/>
            <a:chOff x="1120" y="1902"/>
            <a:chExt cx="587" cy="1675"/>
          </a:xfrm>
        </p:grpSpPr>
        <p:cxnSp>
          <p:nvCxnSpPr>
            <p:cNvPr id="178" name="Google Shape;178;p18"/>
            <p:cNvCxnSpPr/>
            <p:nvPr/>
          </p:nvCxnSpPr>
          <p:spPr>
            <a:xfrm>
              <a:off x="1120" y="1902"/>
              <a:ext cx="0" cy="16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  <p:cxnSp>
          <p:nvCxnSpPr>
            <p:cNvPr id="179" name="Google Shape;179;p18"/>
            <p:cNvCxnSpPr/>
            <p:nvPr/>
          </p:nvCxnSpPr>
          <p:spPr>
            <a:xfrm>
              <a:off x="1707" y="1902"/>
              <a:ext cx="0" cy="16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sm" w="sm" type="none"/>
            </a:ln>
          </p:spPr>
        </p:cxnSp>
      </p:grpSp>
      <p:grpSp>
        <p:nvGrpSpPr>
          <p:cNvPr id="180" name="Google Shape;180;p18"/>
          <p:cNvGrpSpPr/>
          <p:nvPr/>
        </p:nvGrpSpPr>
        <p:grpSpPr>
          <a:xfrm>
            <a:off x="750888" y="1900238"/>
            <a:ext cx="3821112" cy="2659062"/>
            <a:chOff x="592" y="1894"/>
            <a:chExt cx="2407" cy="1675"/>
          </a:xfrm>
        </p:grpSpPr>
        <p:grpSp>
          <p:nvGrpSpPr>
            <p:cNvPr id="181" name="Google Shape;181;p18"/>
            <p:cNvGrpSpPr/>
            <p:nvPr/>
          </p:nvGrpSpPr>
          <p:grpSpPr>
            <a:xfrm>
              <a:off x="592" y="2266"/>
              <a:ext cx="2407" cy="985"/>
              <a:chOff x="592" y="2266"/>
              <a:chExt cx="2407" cy="985"/>
            </a:xfrm>
          </p:grpSpPr>
          <p:cxnSp>
            <p:nvCxnSpPr>
              <p:cNvPr id="182" name="Google Shape;182;p18"/>
              <p:cNvCxnSpPr/>
              <p:nvPr/>
            </p:nvCxnSpPr>
            <p:spPr>
              <a:xfrm>
                <a:off x="592" y="2266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83" name="Google Shape;183;p18"/>
              <p:cNvCxnSpPr/>
              <p:nvPr/>
            </p:nvCxnSpPr>
            <p:spPr>
              <a:xfrm>
                <a:off x="592" y="2599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84" name="Google Shape;184;p18"/>
              <p:cNvCxnSpPr/>
              <p:nvPr/>
            </p:nvCxnSpPr>
            <p:spPr>
              <a:xfrm>
                <a:off x="592" y="2925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  <p:cxnSp>
            <p:nvCxnSpPr>
              <p:cNvPr id="185" name="Google Shape;185;p18"/>
              <p:cNvCxnSpPr/>
              <p:nvPr/>
            </p:nvCxnSpPr>
            <p:spPr>
              <a:xfrm>
                <a:off x="592" y="3251"/>
                <a:ext cx="240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  <p:grpSp>
          <p:nvGrpSpPr>
            <p:cNvPr id="186" name="Google Shape;186;p18"/>
            <p:cNvGrpSpPr/>
            <p:nvPr/>
          </p:nvGrpSpPr>
          <p:grpSpPr>
            <a:xfrm>
              <a:off x="592" y="1894"/>
              <a:ext cx="2407" cy="1675"/>
              <a:chOff x="592" y="1806"/>
              <a:chExt cx="2407" cy="1675"/>
            </a:xfrm>
          </p:grpSpPr>
          <p:grpSp>
            <p:nvGrpSpPr>
              <p:cNvPr id="187" name="Google Shape;187;p18"/>
              <p:cNvGrpSpPr/>
              <p:nvPr/>
            </p:nvGrpSpPr>
            <p:grpSpPr>
              <a:xfrm>
                <a:off x="592" y="1806"/>
                <a:ext cx="2407" cy="1675"/>
                <a:chOff x="592" y="1902"/>
                <a:chExt cx="2407" cy="1675"/>
              </a:xfrm>
            </p:grpSpPr>
            <p:cxnSp>
              <p:nvCxnSpPr>
                <p:cNvPr id="188" name="Google Shape;188;p18"/>
                <p:cNvCxnSpPr/>
                <p:nvPr/>
              </p:nvCxnSpPr>
              <p:spPr>
                <a:xfrm>
                  <a:off x="592" y="1902"/>
                  <a:ext cx="2407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189" name="Google Shape;189;p18"/>
                <p:cNvCxnSpPr/>
                <p:nvPr/>
              </p:nvCxnSpPr>
              <p:spPr>
                <a:xfrm>
                  <a:off x="592" y="3577"/>
                  <a:ext cx="2407" cy="0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  <p:cxnSp>
              <p:nvCxnSpPr>
                <p:cNvPr id="190" name="Google Shape;190;p18"/>
                <p:cNvCxnSpPr/>
                <p:nvPr/>
              </p:nvCxnSpPr>
              <p:spPr>
                <a:xfrm>
                  <a:off x="592" y="1902"/>
                  <a:ext cx="0" cy="1675"/>
                </a:xfrm>
                <a:prstGeom prst="straightConnector1">
                  <a:avLst/>
                </a:prstGeom>
                <a:noFill/>
                <a:ln cap="sq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sm" w="sm" type="none"/>
                </a:ln>
              </p:spPr>
            </p:cxnSp>
          </p:grpSp>
          <p:cxnSp>
            <p:nvCxnSpPr>
              <p:cNvPr id="191" name="Google Shape;191;p18"/>
              <p:cNvCxnSpPr/>
              <p:nvPr/>
            </p:nvCxnSpPr>
            <p:spPr>
              <a:xfrm>
                <a:off x="2999" y="1806"/>
                <a:ext cx="0" cy="1675"/>
              </a:xfrm>
              <a:prstGeom prst="straightConnector1">
                <a:avLst/>
              </a:prstGeom>
              <a:noFill/>
              <a:ln cap="sq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sm" w="sm" type="none"/>
              </a:ln>
            </p:spPr>
          </p:cxnSp>
        </p:grpSp>
      </p:grpSp>
      <p:pic>
        <p:nvPicPr>
          <p:cNvPr id="192" name="Google Shape;19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5938" y="2233613"/>
            <a:ext cx="1143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3" name="Google Shape;19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2950" y="2116138"/>
            <a:ext cx="468313" cy="18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5062538" y="2241550"/>
            <a:ext cx="3548062" cy="78898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Idea 2: Look at the false rows,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take the </a:t>
            </a:r>
            <a:r>
              <a:rPr b="1"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“and”.</a:t>
            </a:r>
            <a:endParaRPr/>
          </a:p>
        </p:txBody>
      </p:sp>
      <p:pic>
        <p:nvPicPr>
          <p:cNvPr descr="txp_fig" id="195" name="Google Shape;19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91200" y="3384550"/>
            <a:ext cx="1852613" cy="366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196" name="Google Shape;196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10200" y="3917950"/>
            <a:ext cx="1687513" cy="34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8"/>
          <p:cNvSpPr txBox="1"/>
          <p:nvPr/>
        </p:nvSpPr>
        <p:spPr>
          <a:xfrm>
            <a:off x="1274763" y="4799013"/>
            <a:ext cx="66167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don’t give me all your money, then I will kill you.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Either you give me all your money or I will kill you (or both).</a:t>
            </a:r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990600" y="5788025"/>
            <a:ext cx="72263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 talk to her, then you can never talk to me.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Either you don’t talk to her or you can never talk to me (or both).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/>
        </p:nvSpPr>
        <p:spPr>
          <a:xfrm>
            <a:off x="2959100" y="457200"/>
            <a:ext cx="3289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Negation of If-Then</a:t>
            </a:r>
            <a:endParaRPr/>
          </a:p>
        </p:txBody>
      </p:sp>
      <p:sp>
        <p:nvSpPr>
          <p:cNvPr id="204" name="Google Shape;204;p19"/>
          <p:cNvSpPr txBox="1"/>
          <p:nvPr/>
        </p:nvSpPr>
        <p:spPr>
          <a:xfrm>
            <a:off x="1081088" y="1828800"/>
            <a:ext cx="64135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your GPA is 4.0, then you don’t need to pay tuition fee.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Your term GPA is 4.0 and you still need to pay tuition fee.</a:t>
            </a:r>
            <a:endParaRPr/>
          </a:p>
        </p:txBody>
      </p:sp>
      <p:sp>
        <p:nvSpPr>
          <p:cNvPr id="205" name="Google Shape;205;p19"/>
          <p:cNvSpPr txBox="1"/>
          <p:nvPr/>
        </p:nvSpPr>
        <p:spPr>
          <a:xfrm>
            <a:off x="922338" y="2819400"/>
            <a:ext cx="7299325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my computer is not working, then I cannot finish my homework.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My computer is not working but I can finish my homework.</a:t>
            </a:r>
            <a:endParaRPr/>
          </a:p>
        </p:txBody>
      </p:sp>
      <p:pic>
        <p:nvPicPr>
          <p:cNvPr descr="txp_fig" id="206" name="Google Shape;20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143000"/>
            <a:ext cx="3022600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7" name="Google Shape;20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78238" y="4097338"/>
            <a:ext cx="1778000" cy="366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8" name="Google Shape;2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7075" y="4643438"/>
            <a:ext cx="2254250" cy="366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09" name="Google Shape;209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87713" y="5181600"/>
            <a:ext cx="2198687" cy="347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10" name="Google Shape;210;p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76600" y="5664200"/>
            <a:ext cx="1685925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9"/>
          <p:cNvSpPr txBox="1"/>
          <p:nvPr/>
        </p:nvSpPr>
        <p:spPr>
          <a:xfrm>
            <a:off x="6003925" y="4613275"/>
            <a:ext cx="1641475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previous slide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6003925" y="5146675"/>
            <a:ext cx="1273175" cy="37623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DeMorgan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/>
        </p:nvSpPr>
        <p:spPr>
          <a:xfrm>
            <a:off x="3429000" y="457200"/>
            <a:ext cx="225583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1677988" y="1219200"/>
            <a:ext cx="5788025" cy="3762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“if p then q” is “if ~q then ~p”.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1854200" y="4114800"/>
            <a:ext cx="4313238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x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even number,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then x is an even number.</a:t>
            </a:r>
            <a:endParaRPr/>
          </a:p>
        </p:txBody>
      </p:sp>
      <p:sp>
        <p:nvSpPr>
          <p:cNvPr id="220" name="Google Shape;220;p20"/>
          <p:cNvSpPr txBox="1"/>
          <p:nvPr/>
        </p:nvSpPr>
        <p:spPr>
          <a:xfrm>
            <a:off x="2233613" y="1981200"/>
            <a:ext cx="5028941" cy="738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you are a CS year 1 student,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then you are taking CS203.</a:t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1554163" y="5029200"/>
            <a:ext cx="4657725" cy="7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x is an odd number,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then x</a:t>
            </a:r>
            <a:r>
              <a:rPr baseline="30000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odd number.</a:t>
            </a:r>
            <a:endParaRPr/>
          </a:p>
        </p:txBody>
      </p:sp>
      <p:sp>
        <p:nvSpPr>
          <p:cNvPr id="222" name="Google Shape;222;p20"/>
          <p:cNvSpPr txBox="1"/>
          <p:nvPr/>
        </p:nvSpPr>
        <p:spPr>
          <a:xfrm>
            <a:off x="1852613" y="3030538"/>
            <a:ext cx="5976316" cy="738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you are not taking CS203,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then you are not a CS year 1 student.</a:t>
            </a:r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579438" y="6096000"/>
            <a:ext cx="7985125" cy="376238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 conditional statement is logically equivalent to its contrapositive.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"/>
          <p:cNvSpPr txBox="1"/>
          <p:nvPr/>
        </p:nvSpPr>
        <p:spPr>
          <a:xfrm>
            <a:off x="3989388" y="457200"/>
            <a:ext cx="1116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Proofs</a:t>
            </a:r>
            <a:endParaRPr/>
          </a:p>
        </p:txBody>
      </p:sp>
      <p:sp>
        <p:nvSpPr>
          <p:cNvPr id="229" name="Google Shape;229;p21"/>
          <p:cNvSpPr txBox="1"/>
          <p:nvPr/>
        </p:nvSpPr>
        <p:spPr>
          <a:xfrm>
            <a:off x="2216150" y="1233488"/>
            <a:ext cx="2917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66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P, then Q</a:t>
            </a:r>
            <a:endParaRPr/>
          </a:p>
        </p:txBody>
      </p:sp>
      <p:sp>
        <p:nvSpPr>
          <p:cNvPr id="230" name="Google Shape;230;p21"/>
          <p:cNvSpPr txBox="1"/>
          <p:nvPr/>
        </p:nvSpPr>
        <p:spPr>
          <a:xfrm>
            <a:off x="1828800" y="1752600"/>
            <a:ext cx="3843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Contrapositive: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If    Q, then     P.</a:t>
            </a:r>
            <a:endParaRPr/>
          </a:p>
        </p:txBody>
      </p:sp>
      <p:pic>
        <p:nvPicPr>
          <p:cNvPr descr="txp_fig" id="231" name="Google Shape;2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1905000"/>
            <a:ext cx="177800" cy="103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2" name="Google Shape;2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905000"/>
            <a:ext cx="177800" cy="10318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/>
          <p:nvPr/>
        </p:nvSpPr>
        <p:spPr>
          <a:xfrm>
            <a:off x="1295400" y="1066800"/>
            <a:ext cx="6553200" cy="1219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txp_fig" id="234" name="Google Shape;23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2600" y="2686050"/>
            <a:ext cx="3048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5" name="Google Shape;235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600" y="2644775"/>
            <a:ext cx="3048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6" name="Google Shape;236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24200" y="2667000"/>
            <a:ext cx="1143000" cy="339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7" name="Google Shape;237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800600" y="2609850"/>
            <a:ext cx="571500" cy="36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8" name="Google Shape;238;p2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76900" y="2609850"/>
            <a:ext cx="57150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39" name="Google Shape;239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92875" y="2632075"/>
            <a:ext cx="1660525" cy="339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21"/>
          <p:cNvGraphicFramePr/>
          <p:nvPr/>
        </p:nvGraphicFramePr>
        <p:xfrm>
          <a:off x="4648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{3ED324B4-7B4D-4BEB-900B-216C34B1A388}</a:tableStyleId>
              </a:tblPr>
              <a:tblGrid>
                <a:gridCol w="914400"/>
                <a:gridCol w="838200"/>
                <a:gridCol w="1905000"/>
              </a:tblGrid>
              <a:tr h="5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1" name="Google Shape;241;p21"/>
          <p:cNvGraphicFramePr/>
          <p:nvPr/>
        </p:nvGraphicFramePr>
        <p:xfrm>
          <a:off x="1600200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{3ED324B4-7B4D-4BEB-900B-216C34B1A388}</a:tableStyleId>
              </a:tblPr>
              <a:tblGrid>
                <a:gridCol w="762000"/>
                <a:gridCol w="698500"/>
                <a:gridCol w="1587500"/>
              </a:tblGrid>
              <a:tr h="593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5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2" name="Google Shape;242;p21"/>
          <p:cNvSpPr/>
          <p:nvPr/>
        </p:nvSpPr>
        <p:spPr>
          <a:xfrm>
            <a:off x="3352800" y="2209800"/>
            <a:ext cx="914400" cy="3505200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21"/>
          <p:cNvSpPr/>
          <p:nvPr/>
        </p:nvSpPr>
        <p:spPr>
          <a:xfrm>
            <a:off x="6858000" y="2209800"/>
            <a:ext cx="914400" cy="3505200"/>
          </a:xfrm>
          <a:prstGeom prst="rect">
            <a:avLst/>
          </a:prstGeom>
          <a:noFill/>
          <a:ln cap="flat" cmpd="sng" w="9525">
            <a:solidFill>
              <a:srgbClr val="A5002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txp_fig" id="244" name="Google Shape;244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66800" y="6100763"/>
            <a:ext cx="1173163" cy="347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5" name="Google Shape;245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38400" y="6096000"/>
            <a:ext cx="1685925" cy="347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6" name="Google Shape;246;p2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77000" y="6088063"/>
            <a:ext cx="1704975" cy="347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7" name="Google Shape;247;p2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43438" y="6088063"/>
            <a:ext cx="1685925" cy="3476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xp_fig" id="248" name="Google Shape;248;p2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81488" y="6172200"/>
            <a:ext cx="274637" cy="18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/>
          <p:nvPr/>
        </p:nvSpPr>
        <p:spPr>
          <a:xfrm>
            <a:off x="3581400" y="457200"/>
            <a:ext cx="19335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33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If, Only-If</a:t>
            </a:r>
            <a:endParaRPr/>
          </a:p>
        </p:txBody>
      </p:sp>
      <p:sp>
        <p:nvSpPr>
          <p:cNvPr id="254" name="Google Shape;254;p22"/>
          <p:cNvSpPr txBox="1"/>
          <p:nvPr/>
        </p:nvSpPr>
        <p:spPr>
          <a:xfrm>
            <a:off x="2362200" y="1143000"/>
            <a:ext cx="4392549" cy="877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will succeed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you work hard.</a:t>
            </a:r>
            <a:endParaRPr/>
          </a:p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Comic Sans MS"/>
              <a:buChar char="•"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will succeed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 if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you work hard.</a:t>
            </a:r>
            <a:endParaRPr/>
          </a:p>
        </p:txBody>
      </p:sp>
      <p:sp>
        <p:nvSpPr>
          <p:cNvPr id="255" name="Google Shape;255;p22"/>
          <p:cNvSpPr txBox="1"/>
          <p:nvPr/>
        </p:nvSpPr>
        <p:spPr>
          <a:xfrm>
            <a:off x="1476375" y="2351088"/>
            <a:ext cx="6143625" cy="92551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 if S means “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S then R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or equivalently “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 implies R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also say S is a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sufficient condition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R.</a:t>
            </a:r>
            <a:endParaRPr/>
          </a:p>
        </p:txBody>
      </p:sp>
      <p:sp>
        <p:nvSpPr>
          <p:cNvPr id="256" name="Google Shape;256;p22"/>
          <p:cNvSpPr txBox="1"/>
          <p:nvPr/>
        </p:nvSpPr>
        <p:spPr>
          <a:xfrm>
            <a:off x="2097088" y="5105400"/>
            <a:ext cx="494982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will succeed </a:t>
            </a:r>
            <a:r>
              <a:rPr lang="en-US" sz="1800">
                <a:solidFill>
                  <a:srgbClr val="A5002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and only if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you work hard.</a:t>
            </a:r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1314450" y="5791200"/>
            <a:ext cx="6680200" cy="376238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 if and only if (iff) Q means P and Q are logically equivalent.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1447800" y="3733800"/>
            <a:ext cx="6632575" cy="92551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 only if S means “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R then 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 or equivalently “</a:t>
            </a:r>
            <a:r>
              <a:rPr b="1"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 implies S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also say S is a </a:t>
            </a:r>
            <a:r>
              <a:rPr lang="en-US" sz="18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necessary condition</a:t>
            </a: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R.</a:t>
            </a:r>
            <a:endParaRPr/>
          </a:p>
        </p:txBody>
      </p:sp>
      <p:sp>
        <p:nvSpPr>
          <p:cNvPr id="259" name="Google Shape;259;p22"/>
          <p:cNvSpPr txBox="1"/>
          <p:nvPr/>
        </p:nvSpPr>
        <p:spPr>
          <a:xfrm>
            <a:off x="1295400" y="6324600"/>
            <a:ext cx="39989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is, P implies Q and Q implies P.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