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31E8A0-DBCA-40E8-A03F-A5510CD190B6}">
  <a:tblStyle styleId="{1D31E8A0-DBCA-40E8-A03F-A5510CD190B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6" name="Google Shape;426;p30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Google Shape;42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7" name="Google Shape;437;p31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Google Shape;43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0" name="Google Shape;450;p32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Google Shape;45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3" name="Google Shape;463;p33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9" Type="http://schemas.openxmlformats.org/officeDocument/2006/relationships/image" Target="../media/image41.png"/><Relationship Id="rId5" Type="http://schemas.openxmlformats.org/officeDocument/2006/relationships/image" Target="../media/image15.png"/><Relationship Id="rId6" Type="http://schemas.openxmlformats.org/officeDocument/2006/relationships/image" Target="../media/image29.png"/><Relationship Id="rId7" Type="http://schemas.openxmlformats.org/officeDocument/2006/relationships/image" Target="../media/image17.png"/><Relationship Id="rId8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Relationship Id="rId7" Type="http://schemas.openxmlformats.org/officeDocument/2006/relationships/image" Target="../media/image39.png"/><Relationship Id="rId8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Relationship Id="rId5" Type="http://schemas.openxmlformats.org/officeDocument/2006/relationships/image" Target="../media/image38.png"/><Relationship Id="rId6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44.png"/><Relationship Id="rId5" Type="http://schemas.openxmlformats.org/officeDocument/2006/relationships/image" Target="../media/image32.png"/><Relationship Id="rId6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37.png"/><Relationship Id="rId5" Type="http://schemas.openxmlformats.org/officeDocument/2006/relationships/image" Target="../media/image43.png"/><Relationship Id="rId6" Type="http://schemas.openxmlformats.org/officeDocument/2006/relationships/image" Target="../media/image5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6.png"/><Relationship Id="rId7" Type="http://schemas.openxmlformats.org/officeDocument/2006/relationships/image" Target="../media/image45.png"/><Relationship Id="rId8" Type="http://schemas.openxmlformats.org/officeDocument/2006/relationships/image" Target="../media/image5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7.jpg"/><Relationship Id="rId4" Type="http://schemas.openxmlformats.org/officeDocument/2006/relationships/image" Target="../media/image5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1.png"/><Relationship Id="rId4" Type="http://schemas.openxmlformats.org/officeDocument/2006/relationships/image" Target="../media/image56.png"/><Relationship Id="rId5" Type="http://schemas.openxmlformats.org/officeDocument/2006/relationships/image" Target="../media/image5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209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mic Sans MS"/>
                <a:ea typeface="Comic Sans MS"/>
                <a:cs typeface="Comic Sans MS"/>
                <a:sym typeface="Comic Sans MS"/>
              </a:rPr>
              <a:t>First Order Logic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/>
        </p:nvSpPr>
        <p:spPr>
          <a:xfrm>
            <a:off x="430213" y="1447800"/>
            <a:ext cx="828198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Goldbach’s conjecture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Every even number is the sum of two prime numbers.</a:t>
            </a:r>
            <a:endParaRPr/>
          </a:p>
        </p:txBody>
      </p:sp>
      <p:sp>
        <p:nvSpPr>
          <p:cNvPr id="221" name="Google Shape;221;p22"/>
          <p:cNvSpPr txBox="1"/>
          <p:nvPr/>
        </p:nvSpPr>
        <p:spPr>
          <a:xfrm>
            <a:off x="533400" y="4348163"/>
            <a:ext cx="2652713" cy="3762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write prime(p)?</a:t>
            </a:r>
            <a:endParaRPr/>
          </a:p>
        </p:txBody>
      </p:sp>
      <p:sp>
        <p:nvSpPr>
          <p:cNvPr id="222" name="Google Shape;222;p22"/>
          <p:cNvSpPr txBox="1"/>
          <p:nvPr/>
        </p:nvSpPr>
        <p:spPr>
          <a:xfrm>
            <a:off x="1903413" y="457200"/>
            <a:ext cx="53355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Translating Mathematical Theorem</a:t>
            </a:r>
            <a:endParaRPr/>
          </a:p>
        </p:txBody>
      </p:sp>
      <p:sp>
        <p:nvSpPr>
          <p:cNvPr id="223" name="Google Shape;223;p22"/>
          <p:cNvSpPr txBox="1"/>
          <p:nvPr/>
        </p:nvSpPr>
        <p:spPr>
          <a:xfrm>
            <a:off x="533400" y="1981200"/>
            <a:ext cx="8137525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Suppose we have a predicate prime(x) to determine if x is a prime number.</a:t>
            </a:r>
            <a:endParaRPr/>
          </a:p>
        </p:txBody>
      </p:sp>
      <p:pic>
        <p:nvPicPr>
          <p:cNvPr descr="txp_fig" id="224" name="Google Shape;2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5043488"/>
            <a:ext cx="1981200" cy="319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25" name="Google Shape;22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743200"/>
            <a:ext cx="2862263" cy="319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26" name="Google Shape;22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9938" y="3333750"/>
            <a:ext cx="7375525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27" name="Google Shape;227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5548313"/>
            <a:ext cx="8362950" cy="31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/>
        </p:nvSpPr>
        <p:spPr>
          <a:xfrm>
            <a:off x="1981200" y="1855788"/>
            <a:ext cx="5118100" cy="256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Quantifiers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Negation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Multiple quantifiers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Arguments of quantified statements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(Optional) Important theorems, applications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/>
        </p:nvSpPr>
        <p:spPr>
          <a:xfrm>
            <a:off x="1752600" y="457200"/>
            <a:ext cx="56102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Negations of Quantified Statements</a:t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457200" y="1219200"/>
            <a:ext cx="2687638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Everyone likes football.</a:t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457200" y="1905000"/>
            <a:ext cx="4502150" cy="37623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is the negation of this statement?</a:t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396875" y="4191000"/>
            <a:ext cx="3346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(generalized) DeMorgan’s Law</a:t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457200" y="2590800"/>
            <a:ext cx="8399463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 everyone likes football = There exists someone who doesn’t like football.</a:t>
            </a:r>
            <a:endParaRPr/>
          </a:p>
        </p:txBody>
      </p:sp>
      <p:pic>
        <p:nvPicPr>
          <p:cNvPr descr="txp_fig" id="242" name="Google Shape;2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725" y="3376613"/>
            <a:ext cx="3114675" cy="4206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43" name="Google Shape;24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3389313"/>
            <a:ext cx="1746250" cy="42068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 txBox="1"/>
          <p:nvPr/>
        </p:nvSpPr>
        <p:spPr>
          <a:xfrm>
            <a:off x="4038600" y="4195763"/>
            <a:ext cx="4181475" cy="3762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Say the domain has only three values.</a:t>
            </a:r>
            <a:endParaRPr/>
          </a:p>
        </p:txBody>
      </p:sp>
      <p:pic>
        <p:nvPicPr>
          <p:cNvPr descr="txp_fig" id="245" name="Google Shape;24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0" y="5791200"/>
            <a:ext cx="3352800" cy="265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46" name="Google Shape;246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5400" y="5791200"/>
            <a:ext cx="16002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47" name="Google Shape;247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4000" y="4800600"/>
            <a:ext cx="3200400" cy="261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48" name="Google Shape;248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4800" y="4800600"/>
            <a:ext cx="1143000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49" name="Google Shape;249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24000" y="5300663"/>
            <a:ext cx="3502025" cy="26193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4"/>
          <p:cNvSpPr txBox="1"/>
          <p:nvPr/>
        </p:nvSpPr>
        <p:spPr>
          <a:xfrm>
            <a:off x="63500" y="6389688"/>
            <a:ext cx="90805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same idea can be used to prove it for any number of variables, by mathematical induction.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/>
        </p:nvSpPr>
        <p:spPr>
          <a:xfrm>
            <a:off x="1752600" y="457200"/>
            <a:ext cx="56102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Negations of Quantified Statements</a:t>
            </a:r>
            <a:endParaRPr/>
          </a:p>
        </p:txBody>
      </p:sp>
      <p:sp>
        <p:nvSpPr>
          <p:cNvPr id="256" name="Google Shape;256;p25"/>
          <p:cNvSpPr txBox="1"/>
          <p:nvPr/>
        </p:nvSpPr>
        <p:spPr>
          <a:xfrm>
            <a:off x="488950" y="1295400"/>
            <a:ext cx="3244850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is a plant that can fly.</a:t>
            </a:r>
            <a:endParaRPr/>
          </a:p>
        </p:txBody>
      </p:sp>
      <p:sp>
        <p:nvSpPr>
          <p:cNvPr id="257" name="Google Shape;257;p25"/>
          <p:cNvSpPr txBox="1"/>
          <p:nvPr/>
        </p:nvSpPr>
        <p:spPr>
          <a:xfrm>
            <a:off x="457200" y="1905000"/>
            <a:ext cx="4502150" cy="37623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is the negation of this statement?</a:t>
            </a:r>
            <a:endParaRPr/>
          </a:p>
        </p:txBody>
      </p:sp>
      <p:sp>
        <p:nvSpPr>
          <p:cNvPr id="258" name="Google Shape;258;p25"/>
          <p:cNvSpPr txBox="1"/>
          <p:nvPr/>
        </p:nvSpPr>
        <p:spPr>
          <a:xfrm>
            <a:off x="457200" y="2590800"/>
            <a:ext cx="6062663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 exists a plant that can fly = every plant cannot fly.</a:t>
            </a:r>
            <a:endParaRPr/>
          </a:p>
        </p:txBody>
      </p:sp>
      <p:pic>
        <p:nvPicPr>
          <p:cNvPr descr="txp_fig" id="259" name="Google Shape;2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389313"/>
            <a:ext cx="3114675" cy="42068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5"/>
          <p:cNvSpPr/>
          <p:nvPr/>
        </p:nvSpPr>
        <p:spPr>
          <a:xfrm>
            <a:off x="396875" y="4191000"/>
            <a:ext cx="3346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(generalized) DeMorgan’s Law</a:t>
            </a:r>
            <a:endParaRPr/>
          </a:p>
        </p:txBody>
      </p:sp>
      <p:pic>
        <p:nvPicPr>
          <p:cNvPr descr="txp_fig" id="261" name="Google Shape;26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7513" y="3389313"/>
            <a:ext cx="1766887" cy="42068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5"/>
          <p:cNvSpPr txBox="1"/>
          <p:nvPr/>
        </p:nvSpPr>
        <p:spPr>
          <a:xfrm>
            <a:off x="4038600" y="4195763"/>
            <a:ext cx="4181475" cy="3762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Say the domain has only three values.</a:t>
            </a:r>
            <a:endParaRPr/>
          </a:p>
        </p:txBody>
      </p:sp>
      <p:pic>
        <p:nvPicPr>
          <p:cNvPr descr="txp_fig" id="263" name="Google Shape;26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" y="4800600"/>
            <a:ext cx="4343400" cy="260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64" name="Google Shape;26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2600" y="5603875"/>
            <a:ext cx="3352800" cy="263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65" name="Google Shape;265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52600" y="6019800"/>
            <a:ext cx="1371600" cy="26193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5"/>
          <p:cNvSpPr txBox="1"/>
          <p:nvPr/>
        </p:nvSpPr>
        <p:spPr>
          <a:xfrm>
            <a:off x="63500" y="6389688"/>
            <a:ext cx="90805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same idea can be used to prove it for any number of variables, by mathematical induction.</a:t>
            </a:r>
            <a:endParaRPr/>
          </a:p>
        </p:txBody>
      </p:sp>
      <p:pic>
        <p:nvPicPr>
          <p:cNvPr descr="txp_fig" id="267" name="Google Shape;267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57363" y="5178425"/>
            <a:ext cx="3502025" cy="261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/>
        </p:nvSpPr>
        <p:spPr>
          <a:xfrm>
            <a:off x="1981200" y="1855788"/>
            <a:ext cx="5118100" cy="256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Quantifiers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Negation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Multiple quantifiers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Arguments of quantified statements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(Optional) Important theorems, applications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 txBox="1"/>
          <p:nvPr/>
        </p:nvSpPr>
        <p:spPr>
          <a:xfrm>
            <a:off x="2911475" y="457200"/>
            <a:ext cx="33369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Order of Quantifiers</a:t>
            </a:r>
            <a:endParaRPr/>
          </a:p>
        </p:txBody>
      </p:sp>
      <p:sp>
        <p:nvSpPr>
          <p:cNvPr id="278" name="Google Shape;278;p27"/>
          <p:cNvSpPr txBox="1"/>
          <p:nvPr/>
        </p:nvSpPr>
        <p:spPr>
          <a:xfrm>
            <a:off x="1295400" y="1066800"/>
            <a:ext cx="6470650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is an anti-virus program killing every computer virus.</a:t>
            </a:r>
            <a:endParaRPr/>
          </a:p>
        </p:txBody>
      </p:sp>
      <p:sp>
        <p:nvSpPr>
          <p:cNvPr id="279" name="Google Shape;279;p27"/>
          <p:cNvSpPr txBox="1"/>
          <p:nvPr/>
        </p:nvSpPr>
        <p:spPr>
          <a:xfrm>
            <a:off x="2743200" y="1919288"/>
            <a:ext cx="36147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interpret this sentence?</a:t>
            </a:r>
            <a:endParaRPr/>
          </a:p>
        </p:txBody>
      </p:sp>
      <p:sp>
        <p:nvSpPr>
          <p:cNvPr id="280" name="Google Shape;280;p27"/>
          <p:cNvSpPr txBox="1"/>
          <p:nvPr/>
        </p:nvSpPr>
        <p:spPr>
          <a:xfrm>
            <a:off x="827088" y="2819400"/>
            <a:ext cx="749458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every computer virus, there is an anti-virus program that kills it.</a:t>
            </a:r>
            <a:endParaRPr/>
          </a:p>
        </p:txBody>
      </p:sp>
      <p:sp>
        <p:nvSpPr>
          <p:cNvPr id="281" name="Google Shape;281;p27"/>
          <p:cNvSpPr/>
          <p:nvPr/>
        </p:nvSpPr>
        <p:spPr>
          <a:xfrm>
            <a:off x="1765300" y="3962400"/>
            <a:ext cx="5549900" cy="217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every attack, I have a defense: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against </a:t>
            </a:r>
            <a:r>
              <a:rPr b="1" lang="en-US" sz="1800">
                <a:solidFill>
                  <a:srgbClr val="CC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MYDOOM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  use</a:t>
            </a:r>
            <a:r>
              <a:rPr lang="en-US" sz="1800">
                <a:solidFill>
                  <a:srgbClr val="CC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Defender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against </a:t>
            </a:r>
            <a:r>
              <a:rPr b="1" lang="en-US" sz="1800">
                <a:solidFill>
                  <a:srgbClr val="CC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ILOVEYOU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use</a:t>
            </a:r>
            <a:r>
              <a:rPr lang="en-US" sz="1800">
                <a:solidFill>
                  <a:srgbClr val="CC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Norton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against </a:t>
            </a:r>
            <a:r>
              <a:rPr b="1" lang="en-US" sz="1800">
                <a:solidFill>
                  <a:srgbClr val="CC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BABLAS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     use</a:t>
            </a:r>
            <a:r>
              <a:rPr lang="en-US" sz="1800">
                <a:solidFill>
                  <a:srgbClr val="CC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Zonealarm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</p:txBody>
      </p:sp>
      <p:pic>
        <p:nvPicPr>
          <p:cNvPr descr="txp_fig" id="282" name="Google Shape;2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1788" y="3232150"/>
            <a:ext cx="3309937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/>
          <p:nvPr/>
        </p:nvSpPr>
        <p:spPr>
          <a:xfrm>
            <a:off x="2911475" y="457200"/>
            <a:ext cx="33369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Order of Quantifiers</a:t>
            </a:r>
            <a:endParaRPr/>
          </a:p>
        </p:txBody>
      </p:sp>
      <p:sp>
        <p:nvSpPr>
          <p:cNvPr id="288" name="Google Shape;288;p28"/>
          <p:cNvSpPr txBox="1"/>
          <p:nvPr/>
        </p:nvSpPr>
        <p:spPr>
          <a:xfrm>
            <a:off x="1295400" y="1066800"/>
            <a:ext cx="6470650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is an anti-virus program killing every computer virus.</a:t>
            </a:r>
            <a:endParaRPr/>
          </a:p>
        </p:txBody>
      </p:sp>
      <p:sp>
        <p:nvSpPr>
          <p:cNvPr id="289" name="Google Shape;289;p28"/>
          <p:cNvSpPr txBox="1"/>
          <p:nvPr/>
        </p:nvSpPr>
        <p:spPr>
          <a:xfrm>
            <a:off x="827088" y="2667000"/>
            <a:ext cx="748823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is one single anti-virus program that kills all computer viruses.</a:t>
            </a:r>
            <a:endParaRPr/>
          </a:p>
        </p:txBody>
      </p:sp>
      <p:pic>
        <p:nvPicPr>
          <p:cNvPr descr="txp_fig" id="290" name="Google Shape;2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7350" y="3117850"/>
            <a:ext cx="3287713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8"/>
          <p:cNvSpPr txBox="1"/>
          <p:nvPr/>
        </p:nvSpPr>
        <p:spPr>
          <a:xfrm>
            <a:off x="2743200" y="1919288"/>
            <a:ext cx="36147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interpret this sentence?</a:t>
            </a:r>
            <a:endParaRPr/>
          </a:p>
        </p:txBody>
      </p:sp>
      <p:sp>
        <p:nvSpPr>
          <p:cNvPr id="292" name="Google Shape;292;p28"/>
          <p:cNvSpPr/>
          <p:nvPr/>
        </p:nvSpPr>
        <p:spPr>
          <a:xfrm>
            <a:off x="1981200" y="3886200"/>
            <a:ext cx="525145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have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defense good against every attack.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3048000" y="4495800"/>
            <a:ext cx="3236913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 </a:t>
            </a:r>
            <a:r>
              <a:rPr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CSE-antivirus,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protects against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</a:t>
            </a:r>
            <a:r>
              <a:rPr lang="en-US" sz="1800">
                <a:solidFill>
                  <a:srgbClr val="CC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viruses</a:t>
            </a:r>
            <a:endParaRPr/>
          </a:p>
        </p:txBody>
      </p:sp>
      <p:sp>
        <p:nvSpPr>
          <p:cNvPr id="294" name="Google Shape;294;p28"/>
          <p:cNvSpPr txBox="1"/>
          <p:nvPr/>
        </p:nvSpPr>
        <p:spPr>
          <a:xfrm>
            <a:off x="3384550" y="5486400"/>
            <a:ext cx="22971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That’s much better!</a:t>
            </a:r>
            <a:endParaRPr/>
          </a:p>
        </p:txBody>
      </p:sp>
      <p:sp>
        <p:nvSpPr>
          <p:cNvPr id="295" name="Google Shape;295;p28"/>
          <p:cNvSpPr txBox="1"/>
          <p:nvPr/>
        </p:nvSpPr>
        <p:spPr>
          <a:xfrm>
            <a:off x="1563688" y="6019800"/>
            <a:ext cx="5980112" cy="466725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Order of quantifiers is very important!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/>
          <p:nvPr/>
        </p:nvSpPr>
        <p:spPr>
          <a:xfrm>
            <a:off x="2911475" y="457200"/>
            <a:ext cx="33369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Order of Quantifiers</a:t>
            </a:r>
            <a:endParaRPr/>
          </a:p>
        </p:txBody>
      </p:sp>
      <p:sp>
        <p:nvSpPr>
          <p:cNvPr id="301" name="Google Shape;301;p29"/>
          <p:cNvSpPr txBox="1"/>
          <p:nvPr/>
        </p:nvSpPr>
        <p:spPr>
          <a:xfrm>
            <a:off x="2325688" y="1260475"/>
            <a:ext cx="453231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Let’s say we have an array A of size 6x6.</a:t>
            </a:r>
            <a:endParaRPr/>
          </a:p>
        </p:txBody>
      </p:sp>
      <p:graphicFrame>
        <p:nvGraphicFramePr>
          <p:cNvPr id="302" name="Google Shape;302;p29"/>
          <p:cNvGraphicFramePr/>
          <p:nvPr/>
        </p:nvGraphicFramePr>
        <p:xfrm>
          <a:off x="28194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{1D31E8A0-DBCA-40E8-A03F-A5510CD190B6}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303" name="Google Shape;30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1800" y="1905000"/>
            <a:ext cx="5765800" cy="36353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9"/>
          <p:cNvSpPr txBox="1"/>
          <p:nvPr/>
        </p:nvSpPr>
        <p:spPr>
          <a:xfrm>
            <a:off x="2312988" y="5957888"/>
            <a:ext cx="44688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this table satisfies the statement.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/>
          <p:nvPr/>
        </p:nvSpPr>
        <p:spPr>
          <a:xfrm>
            <a:off x="2911475" y="457200"/>
            <a:ext cx="33369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Order of Quantifiers</a:t>
            </a:r>
            <a:endParaRPr/>
          </a:p>
        </p:txBody>
      </p:sp>
      <p:sp>
        <p:nvSpPr>
          <p:cNvPr id="310" name="Google Shape;310;p30"/>
          <p:cNvSpPr txBox="1"/>
          <p:nvPr/>
        </p:nvSpPr>
        <p:spPr>
          <a:xfrm>
            <a:off x="2325688" y="1260475"/>
            <a:ext cx="453231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Let’s say we have an array A of size 6x6.</a:t>
            </a:r>
            <a:endParaRPr/>
          </a:p>
        </p:txBody>
      </p:sp>
      <p:graphicFrame>
        <p:nvGraphicFramePr>
          <p:cNvPr id="311" name="Google Shape;311;p30"/>
          <p:cNvGraphicFramePr/>
          <p:nvPr/>
        </p:nvGraphicFramePr>
        <p:xfrm>
          <a:off x="28194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{1D31E8A0-DBCA-40E8-A03F-A5510CD190B6}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2" name="Google Shape;312;p30"/>
          <p:cNvSpPr txBox="1"/>
          <p:nvPr/>
        </p:nvSpPr>
        <p:spPr>
          <a:xfrm>
            <a:off x="1600200" y="5867400"/>
            <a:ext cx="5981125" cy="738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But if the order of the quantifiers are changes,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this table no longer satisfies the new statement.</a:t>
            </a:r>
            <a:endParaRPr/>
          </a:p>
        </p:txBody>
      </p:sp>
      <p:pic>
        <p:nvPicPr>
          <p:cNvPr descr="txp_fig" id="313" name="Google Shape;31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1325" y="1901825"/>
            <a:ext cx="5748338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/>
        </p:nvSpPr>
        <p:spPr>
          <a:xfrm>
            <a:off x="2911475" y="457200"/>
            <a:ext cx="33369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Order of Quantifiers</a:t>
            </a:r>
            <a:endParaRPr/>
          </a:p>
        </p:txBody>
      </p:sp>
      <p:sp>
        <p:nvSpPr>
          <p:cNvPr id="319" name="Google Shape;319;p31"/>
          <p:cNvSpPr txBox="1"/>
          <p:nvPr/>
        </p:nvSpPr>
        <p:spPr>
          <a:xfrm>
            <a:off x="2325688" y="1260475"/>
            <a:ext cx="453231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Let’s say we have an array A of size 6x6.</a:t>
            </a:r>
            <a:endParaRPr/>
          </a:p>
        </p:txBody>
      </p:sp>
      <p:graphicFrame>
        <p:nvGraphicFramePr>
          <p:cNvPr id="320" name="Google Shape;320;p31"/>
          <p:cNvGraphicFramePr/>
          <p:nvPr/>
        </p:nvGraphicFramePr>
        <p:xfrm>
          <a:off x="28194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{1D31E8A0-DBCA-40E8-A03F-A5510CD190B6}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1" name="Google Shape;321;p31"/>
          <p:cNvSpPr txBox="1"/>
          <p:nvPr/>
        </p:nvSpPr>
        <p:spPr>
          <a:xfrm>
            <a:off x="1004888" y="6019800"/>
            <a:ext cx="76578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satisfy the new statement, there must be a row with all ones.</a:t>
            </a:r>
            <a:endParaRPr/>
          </a:p>
        </p:txBody>
      </p:sp>
      <p:pic>
        <p:nvPicPr>
          <p:cNvPr descr="txp_fig" id="322" name="Google Shape;32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1325" y="1901825"/>
            <a:ext cx="5748338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Lecture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304800" y="1295400"/>
            <a:ext cx="8497888" cy="2014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Last time we talked about propositional logic, a logic on simple statements.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time we will talk about first order logic, a logic on quantified statements.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 order logic is much more expressive than propositional logic.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topics on first order logic are: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1981200" y="3700463"/>
            <a:ext cx="5118100" cy="256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Quantifiers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Negation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Multiple quantifiers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Arguments of quantified statements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(Optional) Important theorems, applications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/>
          <p:nvPr/>
        </p:nvSpPr>
        <p:spPr>
          <a:xfrm>
            <a:off x="3810000" y="457200"/>
            <a:ext cx="162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Questions</a:t>
            </a:r>
            <a:endParaRPr/>
          </a:p>
        </p:txBody>
      </p:sp>
      <p:sp>
        <p:nvSpPr>
          <p:cNvPr id="328" name="Google Shape;328;p32"/>
          <p:cNvSpPr txBox="1"/>
          <p:nvPr/>
        </p:nvSpPr>
        <p:spPr>
          <a:xfrm>
            <a:off x="2667000" y="1260475"/>
            <a:ext cx="37925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Are these statements equivalent?</a:t>
            </a:r>
            <a:endParaRPr/>
          </a:p>
        </p:txBody>
      </p:sp>
      <p:pic>
        <p:nvPicPr>
          <p:cNvPr descr="txp_fig" id="329" name="Google Shape;32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625" y="1898650"/>
            <a:ext cx="57658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30" name="Google Shape;33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1800" y="2457450"/>
            <a:ext cx="576580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2"/>
          <p:cNvSpPr txBox="1"/>
          <p:nvPr/>
        </p:nvSpPr>
        <p:spPr>
          <a:xfrm>
            <a:off x="2644775" y="3505200"/>
            <a:ext cx="37925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Are these statements equivalent?</a:t>
            </a:r>
            <a:endParaRPr/>
          </a:p>
        </p:txBody>
      </p:sp>
      <p:pic>
        <p:nvPicPr>
          <p:cNvPr descr="txp_fig" id="332" name="Google Shape;33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85925" y="4140200"/>
            <a:ext cx="5748338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33" name="Google Shape;333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9100" y="4699000"/>
            <a:ext cx="5748338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2"/>
          <p:cNvSpPr txBox="1"/>
          <p:nvPr/>
        </p:nvSpPr>
        <p:spPr>
          <a:xfrm>
            <a:off x="1447800" y="5562600"/>
            <a:ext cx="6311900" cy="77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Yes, in general, you can change the order of two “foralls”,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you can change the order of two “exists”.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/>
          <p:nvPr/>
        </p:nvSpPr>
        <p:spPr>
          <a:xfrm>
            <a:off x="3282950" y="457200"/>
            <a:ext cx="25082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More Negations</a:t>
            </a:r>
            <a:endParaRPr/>
          </a:p>
        </p:txBody>
      </p:sp>
      <p:sp>
        <p:nvSpPr>
          <p:cNvPr id="340" name="Google Shape;340;p33"/>
          <p:cNvSpPr txBox="1"/>
          <p:nvPr/>
        </p:nvSpPr>
        <p:spPr>
          <a:xfrm>
            <a:off x="1295400" y="1066800"/>
            <a:ext cx="6470650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is an anti-virus program killing every computer virus.</a:t>
            </a:r>
            <a:endParaRPr/>
          </a:p>
        </p:txBody>
      </p:sp>
      <p:pic>
        <p:nvPicPr>
          <p:cNvPr descr="txp_fig" id="341" name="Google Shape;34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7350" y="1600200"/>
            <a:ext cx="3287713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3"/>
          <p:cNvSpPr txBox="1"/>
          <p:nvPr/>
        </p:nvSpPr>
        <p:spPr>
          <a:xfrm>
            <a:off x="2400300" y="2362200"/>
            <a:ext cx="4343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is the negation of this sentence?</a:t>
            </a:r>
            <a:endParaRPr/>
          </a:p>
        </p:txBody>
      </p:sp>
      <p:pic>
        <p:nvPicPr>
          <p:cNvPr descr="txp_fig" id="343" name="Google Shape;34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2388" y="3048000"/>
            <a:ext cx="3957637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3"/>
          <p:cNvSpPr txBox="1"/>
          <p:nvPr/>
        </p:nvSpPr>
        <p:spPr>
          <a:xfrm>
            <a:off x="1355725" y="5486400"/>
            <a:ext cx="6375400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every program, there is some virus that it can not kill.</a:t>
            </a:r>
            <a:endParaRPr/>
          </a:p>
        </p:txBody>
      </p:sp>
      <p:pic>
        <p:nvPicPr>
          <p:cNvPr descr="txp_fig" id="345" name="Google Shape;34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9800" y="3771900"/>
            <a:ext cx="44196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46" name="Google Shape;346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09800" y="4527550"/>
            <a:ext cx="37496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 txBox="1"/>
          <p:nvPr/>
        </p:nvSpPr>
        <p:spPr>
          <a:xfrm>
            <a:off x="3756025" y="457200"/>
            <a:ext cx="15779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Exercises</a:t>
            </a:r>
            <a:endParaRPr/>
          </a:p>
        </p:txBody>
      </p:sp>
      <p:sp>
        <p:nvSpPr>
          <p:cNvPr id="352" name="Google Shape;352;p34"/>
          <p:cNvSpPr txBox="1"/>
          <p:nvPr/>
        </p:nvSpPr>
        <p:spPr>
          <a:xfrm>
            <a:off x="838200" y="1371600"/>
            <a:ext cx="4956175" cy="366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AutoNum type="arabicPeriod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is a smallest positive integer.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AutoNum type="arabicPeriod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is no smallest positive real number.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AutoNum type="arabicPeriod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are infinitely many prime numbers.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 txBox="1"/>
          <p:nvPr/>
        </p:nvSpPr>
        <p:spPr>
          <a:xfrm>
            <a:off x="3756025" y="457200"/>
            <a:ext cx="15779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Exercises</a:t>
            </a:r>
            <a:endParaRPr/>
          </a:p>
        </p:txBody>
      </p:sp>
      <p:sp>
        <p:nvSpPr>
          <p:cNvPr id="358" name="Google Shape;358;p35"/>
          <p:cNvSpPr txBox="1"/>
          <p:nvPr/>
        </p:nvSpPr>
        <p:spPr>
          <a:xfrm>
            <a:off x="838200" y="1371600"/>
            <a:ext cx="4956175" cy="366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AutoNum type="arabicPeriod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is a smallest positive integer.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AutoNum type="arabicPeriod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is no smallest positive real number.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AutoNum type="arabicPeriod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are infinitely many prime numbers.</a:t>
            </a:r>
            <a:endParaRPr/>
          </a:p>
        </p:txBody>
      </p:sp>
      <p:pic>
        <p:nvPicPr>
          <p:cNvPr descr="txp_fig" id="359" name="Google Shape;35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981200"/>
            <a:ext cx="4732338" cy="5032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60" name="Google Shape;36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6350" y="3578225"/>
            <a:ext cx="4794250" cy="460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61" name="Google Shape;361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58" y="5867400"/>
            <a:ext cx="9047163" cy="398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62" name="Google Shape;362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0" y="5240338"/>
            <a:ext cx="3400425" cy="39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"/>
          <p:cNvSpPr txBox="1"/>
          <p:nvPr/>
        </p:nvSpPr>
        <p:spPr>
          <a:xfrm>
            <a:off x="1981200" y="1855788"/>
            <a:ext cx="5118100" cy="256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Quantifiers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Negation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Multiple quantifiers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Arguments of quantified statements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(Optional) Important theorems, applications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/>
          <p:nvPr/>
        </p:nvSpPr>
        <p:spPr>
          <a:xfrm>
            <a:off x="1568450" y="457200"/>
            <a:ext cx="600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Arguments with Quantified Statements</a:t>
            </a: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990600" y="1295400"/>
            <a:ext cx="27384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Universal instantiation:</a:t>
            </a:r>
            <a:endParaRPr/>
          </a:p>
        </p:txBody>
      </p:sp>
      <p:sp>
        <p:nvSpPr>
          <p:cNvPr id="374" name="Google Shape;374;p37"/>
          <p:cNvSpPr txBox="1"/>
          <p:nvPr/>
        </p:nvSpPr>
        <p:spPr>
          <a:xfrm>
            <a:off x="990600" y="2667000"/>
            <a:ext cx="28638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Universal modus ponens:</a:t>
            </a:r>
            <a:endParaRPr/>
          </a:p>
        </p:txBody>
      </p:sp>
      <p:pic>
        <p:nvPicPr>
          <p:cNvPr descr="txp_fig" id="375" name="Google Shape;37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7088" y="3178175"/>
            <a:ext cx="23590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76" name="Google Shape;37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0" y="3643313"/>
            <a:ext cx="6635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77" name="Google Shape;377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27413" y="4048125"/>
            <a:ext cx="663575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7"/>
          <p:cNvSpPr txBox="1"/>
          <p:nvPr/>
        </p:nvSpPr>
        <p:spPr>
          <a:xfrm>
            <a:off x="1022350" y="4662488"/>
            <a:ext cx="28543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Universal modus tollens:</a:t>
            </a:r>
            <a:endParaRPr/>
          </a:p>
        </p:txBody>
      </p:sp>
      <p:pic>
        <p:nvPicPr>
          <p:cNvPr descr="txp_fig" id="379" name="Google Shape;37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5257800"/>
            <a:ext cx="23590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80" name="Google Shape;380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06763" y="6105525"/>
            <a:ext cx="8699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81" name="Google Shape;381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08350" y="5707063"/>
            <a:ext cx="8699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82" name="Google Shape;382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71800" y="4038600"/>
            <a:ext cx="304800" cy="261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83" name="Google Shape;383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95600" y="6096000"/>
            <a:ext cx="304800" cy="261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84" name="Google Shape;384;p3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92488" y="1752600"/>
            <a:ext cx="1179512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85" name="Google Shape;38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0" y="2133600"/>
            <a:ext cx="6635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86" name="Google Shape;386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71800" y="2133600"/>
            <a:ext cx="304800" cy="261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8"/>
          <p:cNvSpPr txBox="1"/>
          <p:nvPr/>
        </p:nvSpPr>
        <p:spPr>
          <a:xfrm>
            <a:off x="2682875" y="457200"/>
            <a:ext cx="3727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Universal Generalization</a:t>
            </a:r>
            <a:endParaRPr/>
          </a:p>
        </p:txBody>
      </p:sp>
      <p:pic>
        <p:nvPicPr>
          <p:cNvPr id="392" name="Google Shape;39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0575" y="1219200"/>
            <a:ext cx="2438400" cy="11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8"/>
          <p:cNvSpPr txBox="1"/>
          <p:nvPr/>
        </p:nvSpPr>
        <p:spPr>
          <a:xfrm>
            <a:off x="1752600" y="1614488"/>
            <a:ext cx="115728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valid rule</a:t>
            </a:r>
            <a:endParaRPr/>
          </a:p>
        </p:txBody>
      </p:sp>
      <p:sp>
        <p:nvSpPr>
          <p:cNvPr id="394" name="Google Shape;394;p38"/>
          <p:cNvSpPr txBox="1"/>
          <p:nvPr/>
        </p:nvSpPr>
        <p:spPr>
          <a:xfrm>
            <a:off x="2622550" y="2590800"/>
            <a:ext cx="36195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providing </a:t>
            </a:r>
            <a:r>
              <a:rPr i="1"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c </a:t>
            </a: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independent of</a:t>
            </a:r>
            <a:r>
              <a:rPr i="1"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</a:t>
            </a:r>
            <a:endParaRPr sz="1800">
              <a:solidFill>
                <a:srgbClr val="A5002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5" name="Google Shape;395;p38"/>
          <p:cNvSpPr txBox="1"/>
          <p:nvPr/>
        </p:nvSpPr>
        <p:spPr>
          <a:xfrm>
            <a:off x="2076450" y="4418013"/>
            <a:ext cx="4956175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e.g. given any number c, 2c is an even number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=&gt;   for all x, 2x is an even number.</a:t>
            </a:r>
            <a:endParaRPr/>
          </a:p>
        </p:txBody>
      </p:sp>
      <p:sp>
        <p:nvSpPr>
          <p:cNvPr id="396" name="Google Shape;396;p38"/>
          <p:cNvSpPr txBox="1"/>
          <p:nvPr/>
        </p:nvSpPr>
        <p:spPr>
          <a:xfrm>
            <a:off x="682625" y="3352800"/>
            <a:ext cx="7788275" cy="78898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Informally, if we could prove that R(c) is true for an arbitrary c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(in a sense, c is a “variable”), then we could prove the for all statement.</a:t>
            </a:r>
            <a:endParaRPr/>
          </a:p>
        </p:txBody>
      </p:sp>
      <p:sp>
        <p:nvSpPr>
          <p:cNvPr id="397" name="Google Shape;397;p38"/>
          <p:cNvSpPr txBox="1"/>
          <p:nvPr/>
        </p:nvSpPr>
        <p:spPr>
          <a:xfrm>
            <a:off x="381000" y="5638800"/>
            <a:ext cx="8337550" cy="78898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Remark: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Universal generalization is often difficult to prove, we will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introduce mathematical induction to prove the validity of for all statements.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"/>
          <p:cNvSpPr txBox="1"/>
          <p:nvPr/>
        </p:nvSpPr>
        <p:spPr>
          <a:xfrm>
            <a:off x="1981200" y="1855788"/>
            <a:ext cx="4362092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Quantifiers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Negation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Multiple quantifiers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Arguments of quantified statements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Important theorems, applications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0"/>
          <p:cNvSpPr txBox="1"/>
          <p:nvPr/>
        </p:nvSpPr>
        <p:spPr>
          <a:xfrm>
            <a:off x="3352800" y="497150"/>
            <a:ext cx="31037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Mathematical Proof</a:t>
            </a:r>
            <a:endParaRPr/>
          </a:p>
        </p:txBody>
      </p:sp>
      <p:sp>
        <p:nvSpPr>
          <p:cNvPr id="408" name="Google Shape;408;p40"/>
          <p:cNvSpPr txBox="1"/>
          <p:nvPr/>
        </p:nvSpPr>
        <p:spPr>
          <a:xfrm>
            <a:off x="1839913" y="1412875"/>
            <a:ext cx="55627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prove mathematical statements by using logic.</a:t>
            </a:r>
            <a:endParaRPr/>
          </a:p>
        </p:txBody>
      </p:sp>
      <p:pic>
        <p:nvPicPr>
          <p:cNvPr id="409" name="Google Shape;40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2057400"/>
            <a:ext cx="3429000" cy="919163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0"/>
          <p:cNvSpPr txBox="1"/>
          <p:nvPr/>
        </p:nvSpPr>
        <p:spPr>
          <a:xfrm>
            <a:off x="6705600" y="2366963"/>
            <a:ext cx="10890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 valid</a:t>
            </a:r>
            <a:endParaRPr/>
          </a:p>
        </p:txBody>
      </p:sp>
      <p:sp>
        <p:nvSpPr>
          <p:cNvPr id="411" name="Google Shape;411;p40"/>
          <p:cNvSpPr txBox="1"/>
          <p:nvPr/>
        </p:nvSpPr>
        <p:spPr>
          <a:xfrm>
            <a:off x="1295400" y="3443288"/>
            <a:ext cx="66119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prove something is true, we need to assume some </a:t>
            </a:r>
            <a:r>
              <a:rPr b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axioms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!</a:t>
            </a:r>
            <a:endParaRPr/>
          </a:p>
        </p:txBody>
      </p:sp>
      <p:sp>
        <p:nvSpPr>
          <p:cNvPr id="412" name="Google Shape;412;p40"/>
          <p:cNvSpPr txBox="1"/>
          <p:nvPr/>
        </p:nvSpPr>
        <p:spPr>
          <a:xfrm>
            <a:off x="1787525" y="4038600"/>
            <a:ext cx="5747086" cy="1200329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was invented by Euclid in 300 BC,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who began with 5 assumptions about geometry,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derived many theorems as logical consequences.</a:t>
            </a:r>
            <a:endParaRPr/>
          </a:p>
        </p:txBody>
      </p:sp>
      <p:sp>
        <p:nvSpPr>
          <p:cNvPr id="413" name="Google Shape;413;p40"/>
          <p:cNvSpPr/>
          <p:nvPr/>
        </p:nvSpPr>
        <p:spPr>
          <a:xfrm>
            <a:off x="1855788" y="5410200"/>
            <a:ext cx="54324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http://en.wikipedia.org/wiki/Euclidean_geometry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1"/>
          <p:cNvSpPr txBox="1"/>
          <p:nvPr/>
        </p:nvSpPr>
        <p:spPr>
          <a:xfrm>
            <a:off x="2667000" y="470517"/>
            <a:ext cx="41184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Ideal Mathematical World</a:t>
            </a:r>
            <a:endParaRPr/>
          </a:p>
        </p:txBody>
      </p:sp>
      <p:sp>
        <p:nvSpPr>
          <p:cNvPr id="419" name="Google Shape;419;p41"/>
          <p:cNvSpPr txBox="1"/>
          <p:nvPr/>
        </p:nvSpPr>
        <p:spPr>
          <a:xfrm>
            <a:off x="914400" y="1447800"/>
            <a:ext cx="4535488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do we expect from a logic system?</a:t>
            </a:r>
            <a:endParaRPr/>
          </a:p>
        </p:txBody>
      </p:sp>
      <p:sp>
        <p:nvSpPr>
          <p:cNvPr id="420" name="Google Shape;420;p41"/>
          <p:cNvSpPr txBox="1"/>
          <p:nvPr/>
        </p:nvSpPr>
        <p:spPr>
          <a:xfrm>
            <a:off x="1117600" y="2174875"/>
            <a:ext cx="4956175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we prove is true.  (soundness)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is true can be proven.  (completeness)</a:t>
            </a:r>
            <a:endParaRPr/>
          </a:p>
        </p:txBody>
      </p:sp>
      <p:sp>
        <p:nvSpPr>
          <p:cNvPr id="421" name="Google Shape;421;p41"/>
          <p:cNvSpPr txBox="1"/>
          <p:nvPr/>
        </p:nvSpPr>
        <p:spPr>
          <a:xfrm>
            <a:off x="914400" y="3581400"/>
            <a:ext cx="2071688" cy="37623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Hilbert’s program</a:t>
            </a:r>
            <a:endParaRPr/>
          </a:p>
        </p:txBody>
      </p:sp>
      <p:sp>
        <p:nvSpPr>
          <p:cNvPr id="422" name="Google Shape;422;p41"/>
          <p:cNvSpPr/>
          <p:nvPr/>
        </p:nvSpPr>
        <p:spPr>
          <a:xfrm>
            <a:off x="1106488" y="4267200"/>
            <a:ext cx="6900862" cy="132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resolve foundational crisis of mathematics (e.g. paradoxes)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Find a finite, complete set of axioms,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provide a proof that these axioms were consistent.</a:t>
            </a:r>
            <a:endParaRPr/>
          </a:p>
        </p:txBody>
      </p:sp>
      <p:sp>
        <p:nvSpPr>
          <p:cNvPr id="423" name="Google Shape;423;p41"/>
          <p:cNvSpPr/>
          <p:nvPr/>
        </p:nvSpPr>
        <p:spPr>
          <a:xfrm>
            <a:off x="1743075" y="6186488"/>
            <a:ext cx="5243513" cy="3762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http://en.wikipedia.org/wiki/Hilbert’s_program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954213" y="1447800"/>
            <a:ext cx="523398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Propositional logic –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logic of simple statements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2114550" y="457200"/>
            <a:ext cx="48958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Limitation of Propositional Logic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942975" y="3244850"/>
            <a:ext cx="72564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formulate Pythagoreans’ theorem using propositional logic?</a:t>
            </a:r>
            <a:endParaRPr/>
          </a:p>
        </p:txBody>
      </p:sp>
      <p:pic>
        <p:nvPicPr>
          <p:cNvPr descr="txp_fig"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2286000"/>
            <a:ext cx="3048000" cy="43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5"/>
          <p:cNvGrpSpPr/>
          <p:nvPr/>
        </p:nvGrpSpPr>
        <p:grpSpPr>
          <a:xfrm>
            <a:off x="3962400" y="3924300"/>
            <a:ext cx="1139825" cy="1866900"/>
            <a:chOff x="2086" y="960"/>
            <a:chExt cx="1157" cy="1749"/>
          </a:xfrm>
        </p:grpSpPr>
        <p:grpSp>
          <p:nvGrpSpPr>
            <p:cNvPr id="105" name="Google Shape;105;p15"/>
            <p:cNvGrpSpPr/>
            <p:nvPr/>
          </p:nvGrpSpPr>
          <p:grpSpPr>
            <a:xfrm>
              <a:off x="2086" y="960"/>
              <a:ext cx="1157" cy="1749"/>
              <a:chOff x="3267" y="1104"/>
              <a:chExt cx="981" cy="1670"/>
            </a:xfrm>
          </p:grpSpPr>
          <p:grpSp>
            <p:nvGrpSpPr>
              <p:cNvPr id="106" name="Google Shape;106;p15"/>
              <p:cNvGrpSpPr/>
              <p:nvPr/>
            </p:nvGrpSpPr>
            <p:grpSpPr>
              <a:xfrm>
                <a:off x="3267" y="1104"/>
                <a:ext cx="981" cy="1248"/>
                <a:chOff x="2259" y="1152"/>
                <a:chExt cx="981" cy="1248"/>
              </a:xfrm>
            </p:grpSpPr>
            <p:sp>
              <p:nvSpPr>
                <p:cNvPr id="107" name="Google Shape;107;p15"/>
                <p:cNvSpPr txBox="1"/>
                <p:nvPr/>
              </p:nvSpPr>
              <p:spPr>
                <a:xfrm>
                  <a:off x="2886" y="1535"/>
                  <a:ext cx="314" cy="5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1" lang="en-US" sz="3200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</a:t>
                  </a:r>
                  <a:endParaRPr/>
                </a:p>
              </p:txBody>
            </p:sp>
            <p:sp>
              <p:nvSpPr>
                <p:cNvPr id="108" name="Google Shape;108;p15"/>
                <p:cNvSpPr txBox="1"/>
                <p:nvPr/>
              </p:nvSpPr>
              <p:spPr>
                <a:xfrm>
                  <a:off x="2259" y="1632"/>
                  <a:ext cx="333" cy="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1" lang="en-US" sz="3200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</a:t>
                  </a:r>
                  <a:endParaRPr/>
                </a:p>
              </p:txBody>
            </p:sp>
            <p:sp>
              <p:nvSpPr>
                <p:cNvPr id="109" name="Google Shape;109;p15"/>
                <p:cNvSpPr/>
                <p:nvPr/>
              </p:nvSpPr>
              <p:spPr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rgbClr val="00999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110" name="Google Shape;110;p15"/>
              <p:cNvSpPr txBox="1"/>
              <p:nvPr/>
            </p:nvSpPr>
            <p:spPr>
              <a:xfrm>
                <a:off x="3693" y="2256"/>
                <a:ext cx="334" cy="5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3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/>
              </a:p>
            </p:txBody>
          </p:sp>
        </p:grpSp>
        <p:grpSp>
          <p:nvGrpSpPr>
            <p:cNvPr id="111" name="Google Shape;111;p15"/>
            <p:cNvGrpSpPr/>
            <p:nvPr/>
          </p:nvGrpSpPr>
          <p:grpSpPr>
            <a:xfrm>
              <a:off x="2397" y="2167"/>
              <a:ext cx="113" cy="100"/>
              <a:chOff x="2544" y="2304"/>
              <a:chExt cx="96" cy="96"/>
            </a:xfrm>
          </p:grpSpPr>
          <p:cxnSp>
            <p:nvCxnSpPr>
              <p:cNvPr id="112" name="Google Shape;112;p15"/>
              <p:cNvCxnSpPr/>
              <p:nvPr/>
            </p:nvCxnSpPr>
            <p:spPr>
              <a:xfrm>
                <a:off x="2544" y="2304"/>
                <a:ext cx="96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" name="Google Shape;113;p15"/>
              <p:cNvCxnSpPr/>
              <p:nvPr/>
            </p:nvCxnSpPr>
            <p:spPr>
              <a:xfrm>
                <a:off x="2640" y="2304"/>
                <a:ext cx="0" cy="96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4" name="Google Shape;114;p15"/>
          <p:cNvSpPr txBox="1"/>
          <p:nvPr/>
        </p:nvSpPr>
        <p:spPr>
          <a:xfrm>
            <a:off x="666750" y="6019800"/>
            <a:ext cx="78089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formulate the statement that there are infinitely many primes?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 txBox="1"/>
          <p:nvPr/>
        </p:nvSpPr>
        <p:spPr>
          <a:xfrm>
            <a:off x="3124200" y="457199"/>
            <a:ext cx="23647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Power of Logic</a:t>
            </a:r>
            <a:endParaRPr/>
          </a:p>
        </p:txBody>
      </p:sp>
      <p:sp>
        <p:nvSpPr>
          <p:cNvPr id="430" name="Google Shape;430;p42"/>
          <p:cNvSpPr/>
          <p:nvPr/>
        </p:nvSpPr>
        <p:spPr>
          <a:xfrm>
            <a:off x="2133600" y="1447800"/>
            <a:ext cx="49498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Good news:</a:t>
            </a:r>
            <a:r>
              <a:rPr b="1"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Gödel's Completeness Theorem</a:t>
            </a:r>
            <a:endParaRPr/>
          </a:p>
        </p:txBody>
      </p:sp>
      <p:sp>
        <p:nvSpPr>
          <p:cNvPr id="431" name="Google Shape;431;p42"/>
          <p:cNvSpPr txBox="1"/>
          <p:nvPr/>
        </p:nvSpPr>
        <p:spPr>
          <a:xfrm>
            <a:off x="1066800" y="2057400"/>
            <a:ext cx="6967538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Only need to know a few axioms &amp; rules, to prove </a:t>
            </a:r>
            <a:r>
              <a:rPr i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validities.</a:t>
            </a:r>
            <a:endParaRPr/>
          </a:p>
        </p:txBody>
      </p:sp>
      <p:sp>
        <p:nvSpPr>
          <p:cNvPr id="432" name="Google Shape;432;p42"/>
          <p:cNvSpPr txBox="1"/>
          <p:nvPr>
            <p:ph idx="1" type="body"/>
          </p:nvPr>
        </p:nvSpPr>
        <p:spPr>
          <a:xfrm>
            <a:off x="1600200" y="3048000"/>
            <a:ext cx="5867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That is, starting from a few propositional &amp; simple predicate validities, every valid first order logic formula can be proved using just universal generalization and </a:t>
            </a:r>
            <a:r>
              <a:rPr i="1" lang="en-US" sz="1800">
                <a:latin typeface="Comic Sans MS"/>
                <a:ea typeface="Comic Sans MS"/>
                <a:cs typeface="Comic Sans MS"/>
                <a:sym typeface="Comic Sans MS"/>
              </a:rPr>
              <a:t>modus ponens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repeatedly!</a:t>
            </a:r>
            <a:endParaRPr/>
          </a:p>
        </p:txBody>
      </p:sp>
      <p:sp>
        <p:nvSpPr>
          <p:cNvPr id="433" name="Google Shape;433;p42"/>
          <p:cNvSpPr/>
          <p:nvPr/>
        </p:nvSpPr>
        <p:spPr>
          <a:xfrm>
            <a:off x="1643063" y="5232400"/>
            <a:ext cx="163353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modus ponens</a:t>
            </a:r>
            <a:endParaRPr/>
          </a:p>
        </p:txBody>
      </p:sp>
      <p:pic>
        <p:nvPicPr>
          <p:cNvPr descr="txp_fig" id="434" name="Google Shape;43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3650" y="5029200"/>
            <a:ext cx="1530350" cy="798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3"/>
          <p:cNvSpPr txBox="1"/>
          <p:nvPr>
            <p:ph idx="1" type="body"/>
          </p:nvPr>
        </p:nvSpPr>
        <p:spPr>
          <a:xfrm>
            <a:off x="2286000" y="1955800"/>
            <a:ext cx="6477000" cy="1473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For any “reasonable” theory that proves basic arithmetic truth, an arithmetic statement that is true, but not provable in the theory, can be constructed.</a:t>
            </a:r>
            <a:endParaRPr/>
          </a:p>
        </p:txBody>
      </p:sp>
      <p:sp>
        <p:nvSpPr>
          <p:cNvPr id="441" name="Google Shape;441;p43"/>
          <p:cNvSpPr/>
          <p:nvPr/>
        </p:nvSpPr>
        <p:spPr>
          <a:xfrm>
            <a:off x="1905000" y="1295400"/>
            <a:ext cx="53895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Gödel's </a:t>
            </a:r>
            <a:r>
              <a:rPr i="1" lang="en-US" sz="1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completeness Theorem </a:t>
            </a:r>
            <a:r>
              <a:rPr lang="en-US" sz="1800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Arithmetic</a:t>
            </a:r>
            <a:endParaRPr/>
          </a:p>
        </p:txBody>
      </p:sp>
      <p:sp>
        <p:nvSpPr>
          <p:cNvPr id="442" name="Google Shape;442;p43"/>
          <p:cNvSpPr txBox="1"/>
          <p:nvPr/>
        </p:nvSpPr>
        <p:spPr>
          <a:xfrm>
            <a:off x="2590800" y="457200"/>
            <a:ext cx="3927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Limits of Logic (Optional)</a:t>
            </a:r>
            <a:endParaRPr/>
          </a:p>
        </p:txBody>
      </p:sp>
      <p:pic>
        <p:nvPicPr>
          <p:cNvPr descr="Kurt_G%C3%B6del" id="443" name="Google Shape;44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05000"/>
            <a:ext cx="1830388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3"/>
          <p:cNvSpPr txBox="1"/>
          <p:nvPr/>
        </p:nvSpPr>
        <p:spPr>
          <a:xfrm>
            <a:off x="2286000" y="4495800"/>
            <a:ext cx="63484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Any theory “expressive” enough can express the sentence</a:t>
            </a:r>
            <a:endParaRPr/>
          </a:p>
        </p:txBody>
      </p:sp>
      <p:sp>
        <p:nvSpPr>
          <p:cNvPr id="445" name="Google Shape;445;p43"/>
          <p:cNvSpPr txBox="1"/>
          <p:nvPr/>
        </p:nvSpPr>
        <p:spPr>
          <a:xfrm>
            <a:off x="2286000" y="3962400"/>
            <a:ext cx="3213100" cy="3762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(very very brief) proof idea:</a:t>
            </a:r>
            <a:endParaRPr/>
          </a:p>
        </p:txBody>
      </p:sp>
      <p:sp>
        <p:nvSpPr>
          <p:cNvPr id="446" name="Google Shape;446;p43"/>
          <p:cNvSpPr txBox="1"/>
          <p:nvPr/>
        </p:nvSpPr>
        <p:spPr>
          <a:xfrm>
            <a:off x="2422525" y="5043488"/>
            <a:ext cx="35337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“This sentence is not provable.”</a:t>
            </a:r>
            <a:endParaRPr/>
          </a:p>
        </p:txBody>
      </p:sp>
      <p:sp>
        <p:nvSpPr>
          <p:cNvPr id="447" name="Google Shape;447;p43"/>
          <p:cNvSpPr txBox="1"/>
          <p:nvPr/>
        </p:nvSpPr>
        <p:spPr>
          <a:xfrm>
            <a:off x="2362200" y="5562600"/>
            <a:ext cx="5608638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this is provable, then the theory is inconsistent.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it is not provable.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4"/>
          <p:cNvSpPr txBox="1"/>
          <p:nvPr>
            <p:ph idx="1" type="body"/>
          </p:nvPr>
        </p:nvSpPr>
        <p:spPr>
          <a:xfrm>
            <a:off x="2209800" y="1955800"/>
            <a:ext cx="6553200" cy="1092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For any “reasonable” theory that proves basic arithemetic truth, it cannot prove its </a:t>
            </a: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consistency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sp>
        <p:nvSpPr>
          <p:cNvPr id="454" name="Google Shape;454;p44"/>
          <p:cNvSpPr/>
          <p:nvPr/>
        </p:nvSpPr>
        <p:spPr>
          <a:xfrm>
            <a:off x="1447800" y="1295400"/>
            <a:ext cx="62341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Gödel's </a:t>
            </a:r>
            <a:r>
              <a:rPr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Second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i="1" lang="en-US" sz="1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completeness Theorem </a:t>
            </a:r>
            <a:r>
              <a:rPr lang="en-US" sz="1800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Arithmetic</a:t>
            </a:r>
            <a:endParaRPr/>
          </a:p>
        </p:txBody>
      </p:sp>
      <p:pic>
        <p:nvPicPr>
          <p:cNvPr descr="Kurt_G%C3%B6del" id="455" name="Google Shape;45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05000"/>
            <a:ext cx="1830388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4"/>
          <p:cNvSpPr txBox="1"/>
          <p:nvPr/>
        </p:nvSpPr>
        <p:spPr>
          <a:xfrm>
            <a:off x="2286000" y="3662363"/>
            <a:ext cx="6372225" cy="376237"/>
          </a:xfrm>
          <a:prstGeom prst="rect">
            <a:avLst/>
          </a:prstGeom>
          <a:solidFill>
            <a:srgbClr val="CCFF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hope to find a complete and consistent set of axioms?!</a:t>
            </a:r>
            <a:endParaRPr/>
          </a:p>
        </p:txBody>
      </p:sp>
      <p:pic>
        <p:nvPicPr>
          <p:cNvPr descr="41V5ZTF24CL__BO2,204,203,200_PIsitb-dp-500-arrow,TopRight,45,-64_OU01_AA240_SH20_" id="457" name="Google Shape;45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9400" y="4419600"/>
            <a:ext cx="2286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4"/>
          <p:cNvSpPr txBox="1"/>
          <p:nvPr/>
        </p:nvSpPr>
        <p:spPr>
          <a:xfrm>
            <a:off x="3429000" y="4724400"/>
            <a:ext cx="30495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excellent project topic:</a:t>
            </a:r>
            <a:endParaRPr/>
          </a:p>
        </p:txBody>
      </p:sp>
      <p:sp>
        <p:nvSpPr>
          <p:cNvPr id="459" name="Google Shape;459;p44"/>
          <p:cNvSpPr/>
          <p:nvPr/>
        </p:nvSpPr>
        <p:spPr>
          <a:xfrm>
            <a:off x="152400" y="5562600"/>
            <a:ext cx="639603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http://en.wikipedia.org/wiki/G%C3%B6del%27s_incompleteness_theorems</a:t>
            </a:r>
            <a:endParaRPr/>
          </a:p>
        </p:txBody>
      </p:sp>
      <p:sp>
        <p:nvSpPr>
          <p:cNvPr id="460" name="Google Shape;460;p44"/>
          <p:cNvSpPr txBox="1"/>
          <p:nvPr/>
        </p:nvSpPr>
        <p:spPr>
          <a:xfrm>
            <a:off x="2590800" y="457200"/>
            <a:ext cx="3927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Limits of Logic (Optional)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5"/>
          <p:cNvSpPr txBox="1"/>
          <p:nvPr/>
        </p:nvSpPr>
        <p:spPr>
          <a:xfrm>
            <a:off x="3130353" y="435006"/>
            <a:ext cx="32704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Applications of Logic</a:t>
            </a:r>
            <a:endParaRPr/>
          </a:p>
        </p:txBody>
      </p:sp>
      <p:sp>
        <p:nvSpPr>
          <p:cNvPr id="467" name="Google Shape;467;p45"/>
          <p:cNvSpPr txBox="1"/>
          <p:nvPr/>
        </p:nvSpPr>
        <p:spPr>
          <a:xfrm>
            <a:off x="914400" y="1600200"/>
            <a:ext cx="2159000" cy="366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Logic programming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Digital circuit</a:t>
            </a:r>
            <a:endParaRPr/>
          </a:p>
        </p:txBody>
      </p:sp>
      <p:pic>
        <p:nvPicPr>
          <p:cNvPr id="468" name="Google Shape;46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1295400"/>
            <a:ext cx="1828800" cy="1817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0800" y="1295400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5"/>
          <p:cNvSpPr txBox="1"/>
          <p:nvPr/>
        </p:nvSpPr>
        <p:spPr>
          <a:xfrm>
            <a:off x="1371600" y="2209800"/>
            <a:ext cx="26209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solve problems by logic</a:t>
            </a:r>
            <a:endParaRPr/>
          </a:p>
        </p:txBody>
      </p:sp>
      <p:pic>
        <p:nvPicPr>
          <p:cNvPr id="471" name="Google Shape;471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7000" y="4648200"/>
            <a:ext cx="624840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5"/>
          <p:cNvSpPr txBox="1"/>
          <p:nvPr/>
        </p:nvSpPr>
        <p:spPr>
          <a:xfrm>
            <a:off x="1431925" y="4003675"/>
            <a:ext cx="30892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making queries, data mining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6"/>
          <p:cNvSpPr txBox="1"/>
          <p:nvPr/>
        </p:nvSpPr>
        <p:spPr>
          <a:xfrm>
            <a:off x="1279525" y="3429000"/>
            <a:ext cx="6500813" cy="146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Express (quantified) statements using logic formula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Use simple logic rules (e.g. DeMorgan, contrapositive, etc)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Fluent with arguments and logical equivalence</a:t>
            </a:r>
            <a:endParaRPr/>
          </a:p>
        </p:txBody>
      </p:sp>
      <p:sp>
        <p:nvSpPr>
          <p:cNvPr id="478" name="Google Shape;478;p46"/>
          <p:cNvSpPr txBox="1"/>
          <p:nvPr/>
        </p:nvSpPr>
        <p:spPr>
          <a:xfrm>
            <a:off x="3810000" y="457200"/>
            <a:ext cx="1511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Summary</a:t>
            </a:r>
            <a:endParaRPr/>
          </a:p>
        </p:txBody>
      </p:sp>
      <p:sp>
        <p:nvSpPr>
          <p:cNvPr id="479" name="Google Shape;479;p46"/>
          <p:cNvSpPr txBox="1"/>
          <p:nvPr/>
        </p:nvSpPr>
        <p:spPr>
          <a:xfrm>
            <a:off x="1203325" y="1489075"/>
            <a:ext cx="6699250" cy="146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finishes the introduction to logic, half of the first part.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the other half we will use logic to do mathematical proofs.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 this point, you should be able to: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/>
        </p:nvSpPr>
        <p:spPr>
          <a:xfrm>
            <a:off x="1295400" y="1219200"/>
            <a:ext cx="6524625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Predicates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are propositions (i.e. statements) with variables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4876800" y="2038350"/>
            <a:ext cx="10763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+ 2 = </a:t>
            </a:r>
            <a:r>
              <a:rPr i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1905000" y="2038350"/>
            <a:ext cx="11779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3638550" y="2038350"/>
            <a:ext cx="12461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 </a:t>
            </a:r>
            <a:r>
              <a:rPr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x,y</a:t>
            </a:r>
            <a:r>
              <a:rPr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::=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3695700" y="457200"/>
            <a:ext cx="1714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Predicates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3598863" y="2557463"/>
            <a:ext cx="3335337" cy="1328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 and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3:  </a:t>
            </a:r>
            <a:r>
              <a:rPr i="1"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(1,3) is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 and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4:  </a:t>
            </a:r>
            <a:r>
              <a:rPr i="1" lang="en-US" sz="1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1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(1,4) is false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</a:t>
            </a:r>
            <a:r>
              <a:rPr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¬</a:t>
            </a:r>
            <a:r>
              <a:rPr i="1"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(1,4) is true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1901825" y="5014913"/>
            <a:ext cx="5349875" cy="78898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domain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a variable is the set of all values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that may be substituted in place of the variable.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576263" y="4419600"/>
            <a:ext cx="79914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there is a variable, we need to specify what to put in the variables.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/>
        </p:nvSpPr>
        <p:spPr>
          <a:xfrm>
            <a:off x="4191000" y="457200"/>
            <a:ext cx="708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</a:t>
            </a:r>
            <a:endParaRPr/>
          </a:p>
        </p:txBody>
      </p:sp>
      <p:graphicFrame>
        <p:nvGraphicFramePr>
          <p:cNvPr id="132" name="Google Shape;132;p17"/>
          <p:cNvGraphicFramePr/>
          <p:nvPr/>
        </p:nvGraphicFramePr>
        <p:xfrm>
          <a:off x="3505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{1D31E8A0-DBCA-40E8-A03F-A5510CD190B6}</a:tableStyleId>
              </a:tblPr>
              <a:tblGrid>
                <a:gridCol w="395300"/>
                <a:gridCol w="3033700"/>
              </a:tblGrid>
              <a:tr h="39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 of all real numbers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 of all integers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 of all rational numbers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350" y="4530725"/>
            <a:ext cx="1016000" cy="30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2149475" y="4495800"/>
            <a:ext cx="57054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means that x is an </a:t>
            </a: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element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A  (pronounce: x in A)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2149475" y="5024438"/>
            <a:ext cx="65373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means that x is </a:t>
            </a:r>
            <a:r>
              <a:rPr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 </a:t>
            </a: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element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A  (pronounce: x not in A)</a:t>
            </a:r>
            <a:endParaRPr/>
          </a:p>
        </p:txBody>
      </p:sp>
      <p:pic>
        <p:nvPicPr>
          <p:cNvPr descr="txp_fig" id="136" name="Google Shape;13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350" y="5014913"/>
            <a:ext cx="1016000" cy="39528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/>
        </p:nvSpPr>
        <p:spPr>
          <a:xfrm>
            <a:off x="457200" y="5945188"/>
            <a:ext cx="344011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Sets can be defined explicitly: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4114800" y="5943600"/>
            <a:ext cx="47831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e.g. {1,2,4,8,16,32,…}, {CSC1130,CSC2110,…}</a:t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1371600" y="1108075"/>
            <a:ext cx="6478588" cy="77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specify the domain, we often need the concept of a </a:t>
            </a: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Roughly speaking, a set is just a collection of objects.</a:t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1541463" y="2590800"/>
            <a:ext cx="181133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 examples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304800" y="3900488"/>
            <a:ext cx="8451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Given a set, the (only) important question is whether an element belongs to it.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/>
        </p:nvSpPr>
        <p:spPr>
          <a:xfrm>
            <a:off x="3733800" y="4572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Truth Set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2608263" y="1757363"/>
            <a:ext cx="3935412" cy="376237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Sets can be defined by a predicate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1295400" y="2514600"/>
            <a:ext cx="6553200" cy="646331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Given a predicate P(x) where x has domain D, the </a:t>
            </a: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truth set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P(x) is the set of all elements of D that make P(x) true.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762000" y="5486400"/>
            <a:ext cx="7602538" cy="97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 P(x) be “x is a prime number”,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the domain D of x is the set of positive integers.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the truth set is the set of all positive integers which are prime numbers.</a:t>
            </a:r>
            <a:endParaRPr/>
          </a:p>
        </p:txBody>
      </p:sp>
      <p:pic>
        <p:nvPicPr>
          <p:cNvPr descr="txp_fig" id="150" name="Google Shape;1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1350" y="3556000"/>
            <a:ext cx="27813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 txBox="1"/>
          <p:nvPr/>
        </p:nvSpPr>
        <p:spPr>
          <a:xfrm>
            <a:off x="727075" y="4286250"/>
            <a:ext cx="8416925" cy="97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 P(x) be “x is the square of a number”,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the domain D of x is the set of positive integers.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the truth set is the set of all positive integers which are the square of a number.</a:t>
            </a:r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152400" y="4267200"/>
            <a:ext cx="5445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e.g.</a:t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228600" y="5410200"/>
            <a:ext cx="5445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e.g.</a:t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838200" y="1219200"/>
            <a:ext cx="74247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Sometimes it is inconvenient or impossible to define a set explicitly.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/>
        </p:nvSpPr>
        <p:spPr>
          <a:xfrm>
            <a:off x="5387975" y="13858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</a:t>
            </a:r>
            <a:r>
              <a:rPr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4699000" y="1385888"/>
            <a:ext cx="48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∀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2590800" y="457200"/>
            <a:ext cx="3883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Universal Quantifier</a:t>
            </a:r>
            <a:endParaRPr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685800" y="2992438"/>
            <a:ext cx="1139825" cy="1866900"/>
            <a:chOff x="2086" y="960"/>
            <a:chExt cx="1157" cy="1749"/>
          </a:xfrm>
        </p:grpSpPr>
        <p:grpSp>
          <p:nvGrpSpPr>
            <p:cNvPr id="163" name="Google Shape;163;p19"/>
            <p:cNvGrpSpPr/>
            <p:nvPr/>
          </p:nvGrpSpPr>
          <p:grpSpPr>
            <a:xfrm>
              <a:off x="2086" y="960"/>
              <a:ext cx="1157" cy="1749"/>
              <a:chOff x="3267" y="1104"/>
              <a:chExt cx="981" cy="1670"/>
            </a:xfrm>
          </p:grpSpPr>
          <p:grpSp>
            <p:nvGrpSpPr>
              <p:cNvPr id="164" name="Google Shape;164;p19"/>
              <p:cNvGrpSpPr/>
              <p:nvPr/>
            </p:nvGrpSpPr>
            <p:grpSpPr>
              <a:xfrm>
                <a:off x="3267" y="1104"/>
                <a:ext cx="981" cy="1248"/>
                <a:chOff x="2259" y="1152"/>
                <a:chExt cx="981" cy="1248"/>
              </a:xfrm>
            </p:grpSpPr>
            <p:sp>
              <p:nvSpPr>
                <p:cNvPr id="165" name="Google Shape;165;p19"/>
                <p:cNvSpPr txBox="1"/>
                <p:nvPr/>
              </p:nvSpPr>
              <p:spPr>
                <a:xfrm>
                  <a:off x="2886" y="1535"/>
                  <a:ext cx="314" cy="5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1" lang="en-US" sz="3200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</a:t>
                  </a:r>
                  <a:endParaRPr/>
                </a:p>
              </p:txBody>
            </p:sp>
            <p:sp>
              <p:nvSpPr>
                <p:cNvPr id="166" name="Google Shape;166;p19"/>
                <p:cNvSpPr txBox="1"/>
                <p:nvPr/>
              </p:nvSpPr>
              <p:spPr>
                <a:xfrm>
                  <a:off x="2259" y="1632"/>
                  <a:ext cx="333" cy="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1" lang="en-US" sz="3200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</a:t>
                  </a:r>
                  <a:endParaRPr/>
                </a:p>
              </p:txBody>
            </p:sp>
            <p:sp>
              <p:nvSpPr>
                <p:cNvPr id="167" name="Google Shape;167;p19"/>
                <p:cNvSpPr/>
                <p:nvPr/>
              </p:nvSpPr>
              <p:spPr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rgbClr val="00999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168" name="Google Shape;168;p19"/>
              <p:cNvSpPr txBox="1"/>
              <p:nvPr/>
            </p:nvSpPr>
            <p:spPr>
              <a:xfrm>
                <a:off x="3693" y="2256"/>
                <a:ext cx="334" cy="5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3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/>
              </a:p>
            </p:txBody>
          </p:sp>
        </p:grpSp>
        <p:grpSp>
          <p:nvGrpSpPr>
            <p:cNvPr id="169" name="Google Shape;169;p19"/>
            <p:cNvGrpSpPr/>
            <p:nvPr/>
          </p:nvGrpSpPr>
          <p:grpSpPr>
            <a:xfrm>
              <a:off x="2397" y="2167"/>
              <a:ext cx="113" cy="100"/>
              <a:chOff x="2544" y="2304"/>
              <a:chExt cx="96" cy="96"/>
            </a:xfrm>
          </p:grpSpPr>
          <p:cxnSp>
            <p:nvCxnSpPr>
              <p:cNvPr id="170" name="Google Shape;170;p19"/>
              <p:cNvCxnSpPr/>
              <p:nvPr/>
            </p:nvCxnSpPr>
            <p:spPr>
              <a:xfrm>
                <a:off x="2544" y="2304"/>
                <a:ext cx="96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19"/>
              <p:cNvCxnSpPr/>
              <p:nvPr/>
            </p:nvCxnSpPr>
            <p:spPr>
              <a:xfrm>
                <a:off x="2640" y="2304"/>
                <a:ext cx="0" cy="96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72" name="Google Shape;172;p19"/>
          <p:cNvSpPr txBox="1"/>
          <p:nvPr/>
        </p:nvSpPr>
        <p:spPr>
          <a:xfrm>
            <a:off x="2498725" y="2230438"/>
            <a:ext cx="35972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∀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x     Z  </a:t>
            </a:r>
            <a:r>
              <a:rPr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∀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y     Z,  x + y = y + x.</a:t>
            </a:r>
            <a:endParaRPr/>
          </a:p>
        </p:txBody>
      </p:sp>
      <p:pic>
        <p:nvPicPr>
          <p:cNvPr descr="txp_fig" id="173" name="Google Shape;1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2341563"/>
            <a:ext cx="152400" cy="16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2341563"/>
            <a:ext cx="152400" cy="16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75" name="Google Shape;17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3906838"/>
            <a:ext cx="3048000" cy="225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76" name="Google Shape;17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9800" y="3830638"/>
            <a:ext cx="1585913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1736725" y="1371600"/>
            <a:ext cx="2732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universal quantifier</a:t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2590800" y="3297238"/>
            <a:ext cx="26114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Pythagorean’s theorem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990600" y="2230438"/>
            <a:ext cx="11350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990600" y="5126038"/>
            <a:ext cx="11350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/>
          </a:p>
        </p:txBody>
      </p:sp>
      <p:pic>
        <p:nvPicPr>
          <p:cNvPr descr="txp_fig" id="181" name="Google Shape;18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67000" y="5049838"/>
            <a:ext cx="1765300" cy="41116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1054100" y="5683250"/>
            <a:ext cx="7099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statement is true if the domain is Z, but not true if the domain is R.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1863725" y="6253163"/>
            <a:ext cx="5493812" cy="369332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truth of a statement depends on the domain.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/>
        </p:nvSpPr>
        <p:spPr>
          <a:xfrm>
            <a:off x="2514600" y="457200"/>
            <a:ext cx="41068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Existential Quantifier</a:t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3048000" y="1371600"/>
            <a:ext cx="4286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∃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3581400" y="1371600"/>
            <a:ext cx="2597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</a:t>
            </a:r>
            <a:r>
              <a:rPr lang="en-US" sz="1800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EXISTS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some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endParaRPr/>
          </a:p>
        </p:txBody>
      </p:sp>
      <p:pic>
        <p:nvPicPr>
          <p:cNvPr descr="txp_fig" id="191" name="Google Shape;19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1812925"/>
            <a:ext cx="1708150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800" y="3559175"/>
            <a:ext cx="2057400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 txBox="1"/>
          <p:nvPr/>
        </p:nvSpPr>
        <p:spPr>
          <a:xfrm>
            <a:off x="2832100" y="4052888"/>
            <a:ext cx="11049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Domain  </a:t>
            </a:r>
            <a:r>
              <a:rPr lang="en-US" sz="1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                            </a:t>
            </a:r>
            <a:endParaRPr/>
          </a:p>
        </p:txBody>
      </p:sp>
      <p:sp>
        <p:nvSpPr>
          <p:cNvPr id="194" name="Google Shape;194;p20"/>
          <p:cNvSpPr txBox="1"/>
          <p:nvPr/>
        </p:nvSpPr>
        <p:spPr>
          <a:xfrm>
            <a:off x="5270500" y="4052888"/>
            <a:ext cx="1511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i="1" lang="en-US" sz="1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Truth value</a:t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2254250" y="5119688"/>
            <a:ext cx="2241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positive</a:t>
            </a:r>
            <a:r>
              <a:rPr lang="en-US" sz="1800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integers </a:t>
            </a:r>
            <a:r>
              <a:rPr baseline="30000" lang="en-US" sz="1800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3290888" y="5354638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2738438" y="4586288"/>
            <a:ext cx="12747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integers </a:t>
            </a:r>
            <a:endParaRPr sz="1800">
              <a:solidFill>
                <a:srgbClr val="00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2198688" y="5638800"/>
            <a:ext cx="229711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negative</a:t>
            </a:r>
            <a:r>
              <a:rPr lang="en-US" sz="1800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integers </a:t>
            </a:r>
            <a:r>
              <a:rPr baseline="30000" lang="en-US" sz="1800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endParaRPr baseline="30000" sz="1800">
              <a:solidFill>
                <a:srgbClr val="00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2390775" y="6110288"/>
            <a:ext cx="19272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negative</a:t>
            </a:r>
            <a:r>
              <a:rPr lang="en-US" sz="1800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reals </a:t>
            </a:r>
            <a:r>
              <a:rPr baseline="30000" lang="en-US" sz="1800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endParaRPr baseline="30000" sz="1800">
              <a:solidFill>
                <a:srgbClr val="00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5880100" y="4586288"/>
            <a:ext cx="339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endParaRPr/>
          </a:p>
        </p:txBody>
      </p:sp>
      <p:sp>
        <p:nvSpPr>
          <p:cNvPr id="201" name="Google Shape;201;p20"/>
          <p:cNvSpPr txBox="1"/>
          <p:nvPr/>
        </p:nvSpPr>
        <p:spPr>
          <a:xfrm>
            <a:off x="3048000" y="1828800"/>
            <a:ext cx="5445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e.g.</a:t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1828800" y="3429000"/>
            <a:ext cx="5486400" cy="320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1905000" y="2747963"/>
            <a:ext cx="5493812" cy="369332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truth of a statement depends on the domain.</a:t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5880100" y="5119688"/>
            <a:ext cx="339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endParaRPr/>
          </a:p>
        </p:txBody>
      </p:sp>
      <p:sp>
        <p:nvSpPr>
          <p:cNvPr id="205" name="Google Shape;205;p20"/>
          <p:cNvSpPr txBox="1"/>
          <p:nvPr/>
        </p:nvSpPr>
        <p:spPr>
          <a:xfrm>
            <a:off x="5880100" y="5638800"/>
            <a:ext cx="3222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endParaRPr/>
          </a:p>
        </p:txBody>
      </p:sp>
      <p:sp>
        <p:nvSpPr>
          <p:cNvPr id="206" name="Google Shape;206;p20"/>
          <p:cNvSpPr txBox="1"/>
          <p:nvPr/>
        </p:nvSpPr>
        <p:spPr>
          <a:xfrm>
            <a:off x="5880100" y="6110288"/>
            <a:ext cx="339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/>
        </p:nvSpPr>
        <p:spPr>
          <a:xfrm>
            <a:off x="1903413" y="457200"/>
            <a:ext cx="53355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Translating Mathematical Theorem</a:t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381000" y="1371600"/>
            <a:ext cx="84582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Fermat (1637):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If an integer n is greater than 2, 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the equation a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b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c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has no solutions in non-zero integers a, b, and c.</a:t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431800" y="3838575"/>
            <a:ext cx="24241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Andrew Wiles (1994)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2895600" y="3810000"/>
            <a:ext cx="58404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http://en.wikipedia.org/wiki/Fermat's_last_theorem</a:t>
            </a:r>
            <a:endParaRPr/>
          </a:p>
        </p:txBody>
      </p:sp>
      <p:pic>
        <p:nvPicPr>
          <p:cNvPr descr="txp_fig" id="215" name="Google Shape;2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647950"/>
            <a:ext cx="746760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