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0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Methods of Proof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proof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Contrapositive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Implication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219200" y="2971800"/>
            <a:ext cx="8207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Claim: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r is irrational, then √r is irrational.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424238" y="3748088"/>
            <a:ext cx="2214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begin with?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46125" y="4500563"/>
            <a:ext cx="7639050" cy="376237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I prove “If √r is rational, then r is rational”, is it equivalent?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866775" y="5307013"/>
            <a:ext cx="7362825" cy="788987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this is equivalent;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“if P, then Q” is equivalent to proving “if not Q, then not P”.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2570163" y="1309688"/>
            <a:ext cx="3983037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P, then Q.    (P implies Q)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Write assume P, then show that Q logically follows.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3224213" y="457200"/>
            <a:ext cx="2624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 Number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679575" y="1143000"/>
            <a:ext cx="5784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is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⬄  there are integers a and b such that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txp_fig"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1981200"/>
            <a:ext cx="1371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5638800" y="22098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b ≠ 0.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514600" y="1600200"/>
            <a:ext cx="1300163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numerator</a:t>
            </a: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3810000" y="1828800"/>
            <a:ext cx="533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2362200" y="2819400"/>
            <a:ext cx="1509713" cy="376238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rgbClr val="FF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denominator</a:t>
            </a:r>
            <a:endParaRPr/>
          </a:p>
        </p:txBody>
      </p:sp>
      <p:cxnSp>
        <p:nvCxnSpPr>
          <p:cNvPr id="197" name="Google Shape;197;p24"/>
          <p:cNvCxnSpPr/>
          <p:nvPr/>
        </p:nvCxnSpPr>
        <p:spPr>
          <a:xfrm flipH="1" rot="10800000">
            <a:off x="3810000" y="2895600"/>
            <a:ext cx="533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4"/>
          <p:cNvSpPr txBox="1"/>
          <p:nvPr/>
        </p:nvSpPr>
        <p:spPr>
          <a:xfrm>
            <a:off x="152400" y="3532188"/>
            <a:ext cx="707866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0.281 a rational number?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0 a rational number?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m and n are non-zero integers, is (m+n)/mn a rational number?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sum of two rational numbers a rational number?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921125" y="3533775"/>
            <a:ext cx="172878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281/1000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921125" y="4027488"/>
            <a:ext cx="1066800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0/1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7315200" y="4637088"/>
            <a:ext cx="57467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172200" y="5165725"/>
            <a:ext cx="284162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a/b+c/d=(ad+bc)/bd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304800" y="3048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x=0.12121212…… a rational number?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350667" y="705784"/>
            <a:ext cx="425767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that 100x-x=12, and so x=12/99.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Implication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219200" y="2971800"/>
            <a:ext cx="8207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Claim: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r is irrational, then √r is irrational.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914400" y="2062163"/>
            <a:ext cx="7458075" cy="376237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2: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Prove the </a:t>
            </a: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i.e. prove “not Q implies not P”.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533400" y="3622675"/>
            <a:ext cx="84772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752600" y="3657600"/>
            <a:ext cx="4673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shall prove the contrapositive –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“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√r is rational, then r is rational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.”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1738313" y="4495800"/>
            <a:ext cx="58054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√r is rational, √r = a/b for some integers a,b.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763713" y="5064125"/>
            <a:ext cx="6161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r =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/b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 Since a,b are integers,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,b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integers.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752600" y="5597525"/>
            <a:ext cx="2730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r is rational.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495800" y="5826125"/>
            <a:ext cx="152400" cy="15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09600" y="6338888"/>
            <a:ext cx="1041400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(Q.E.D.)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828800" y="6338888"/>
            <a:ext cx="37512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"which was to be demonstrated", 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600200" y="3581400"/>
            <a:ext cx="67818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492750" y="6338888"/>
            <a:ext cx="27511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“quite easily done”. ☺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570163" y="1309688"/>
            <a:ext cx="3983037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P, then Q.    (P implies Q)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4876799" y="5548312"/>
            <a:ext cx="847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Q.E.D.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2590800" y="457200"/>
            <a:ext cx="4027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“if and only if”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990600" y="1447800"/>
            <a:ext cx="7323138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that two statements P and Q are “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logically equivalent”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that is, one holds if and only if the other holds.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1004888" y="2559050"/>
            <a:ext cx="5929312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integer is even if and only if the its square is even.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676400" y="3733800"/>
            <a:ext cx="491490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P implies Q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Q implies P.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676400" y="4267200"/>
            <a:ext cx="57880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1’: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P implies Q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 P implies not Q.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1679575" y="5222875"/>
            <a:ext cx="6169025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2: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Construct a chain of if and only if statement.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/>
        </p:nvSpPr>
        <p:spPr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the Contrapositive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2209800" y="4406900"/>
            <a:ext cx="46624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then m is even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2209800" y="2563813"/>
            <a:ext cx="46624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 is even, then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675063" y="3097213"/>
            <a:ext cx="11255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2k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4k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743200" y="3097213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2743200" y="5078413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733800" y="5078413"/>
            <a:ext cx="10017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2k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3733800" y="5626100"/>
            <a:ext cx="12747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√(2k)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3794125" y="6186488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??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1608138" y="1227138"/>
            <a:ext cx="5617243" cy="4524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integer is even if and only if its square is even.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2095500" y="1905000"/>
            <a:ext cx="491490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P implies Q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Q implies 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1193800" y="4281488"/>
            <a:ext cx="601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m is an odd number, m = 2k+1 for some integer k.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1219200" y="6110288"/>
            <a:ext cx="27511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odd number.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the Contrapositive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2209800" y="2514600"/>
            <a:ext cx="46624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then m is even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1828800" y="3000375"/>
            <a:ext cx="49291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 is odd, then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odd.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1219200" y="4819650"/>
            <a:ext cx="185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(2k+1)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981200" y="5424488"/>
            <a:ext cx="20907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(2k)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+ 2(2k) + 1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669925" y="3662363"/>
            <a:ext cx="3035300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(the contrapositive):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1676400" y="1905000"/>
            <a:ext cx="57880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1’: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P implies Q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 P implies not Q.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608138" y="1219200"/>
            <a:ext cx="5617243" cy="4524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integer is even if and only if its square is even.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proof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contradiction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cases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5" y="1447800"/>
            <a:ext cx="1533525" cy="1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Contradiction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1127125" y="3276600"/>
            <a:ext cx="6911975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prove P, you prove that not P would lead to ridiculous result,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so P must be true.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1301750" y="4724400"/>
            <a:ext cx="71080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working as a clerk.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have won the lottery, then you would not work as a clerk.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have not won the lottery.</a:t>
            </a:r>
            <a:endParaRPr/>
          </a:p>
        </p:txBody>
      </p:sp>
      <p:pic>
        <p:nvPicPr>
          <p:cNvPr descr="txp_fig" id="282" name="Google Shape;2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338263"/>
            <a:ext cx="8039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we have learnt the basics in logic.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going to apply the logical rules in proving mathematical theorems.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06750" y="3090863"/>
            <a:ext cx="2736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 proof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Contrapositive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contradiction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cases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914400" y="2971800"/>
            <a:ext cx="7772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5A7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       was rational.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Choose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integers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common prime factors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(always possible) 	such that                    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Show that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and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both even, thus having a common factor 2,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962400"/>
            <a:ext cx="10668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irrational</a:t>
            </a: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447800"/>
            <a:ext cx="4572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909638" y="2209800"/>
            <a:ext cx="2894012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(by contradiction): 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Contradiction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200400"/>
            <a:ext cx="4572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3124200"/>
            <a:ext cx="1066800" cy="4397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>
            <a:off x="5157788" y="3200400"/>
            <a:ext cx="16684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can assume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657600"/>
            <a:ext cx="13335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4876800"/>
            <a:ext cx="1219200" cy="4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5781675" y="5584825"/>
            <a:ext cx="1452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</a:t>
            </a:r>
            <a:r>
              <a:rPr i="1"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5029200" y="2895600"/>
            <a:ext cx="3276600" cy="32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914400" y="2971800"/>
            <a:ext cx="3048000" cy="3276600"/>
            <a:chOff x="528" y="1872"/>
            <a:chExt cx="1920" cy="2064"/>
          </a:xfrm>
        </p:grpSpPr>
        <p:grpSp>
          <p:nvGrpSpPr>
            <p:cNvPr id="305" name="Google Shape;305;p33"/>
            <p:cNvGrpSpPr/>
            <p:nvPr/>
          </p:nvGrpSpPr>
          <p:grpSpPr>
            <a:xfrm>
              <a:off x="816" y="1920"/>
              <a:ext cx="1172" cy="1815"/>
              <a:chOff x="720" y="1824"/>
              <a:chExt cx="1172" cy="1815"/>
            </a:xfrm>
          </p:grpSpPr>
          <p:pic>
            <p:nvPicPr>
              <p:cNvPr id="306" name="Google Shape;306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68" y="1824"/>
                <a:ext cx="720" cy="5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20" y="2448"/>
                <a:ext cx="1038" cy="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01" y="2928"/>
                <a:ext cx="78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" name="Google Shape;309;p33"/>
              <p:cNvSpPr txBox="1"/>
              <p:nvPr/>
            </p:nvSpPr>
            <p:spPr>
              <a:xfrm>
                <a:off x="854" y="3408"/>
                <a:ext cx="103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so  </a:t>
                </a:r>
                <a:r>
                  <a:rPr i="1" lang="en-US" sz="1800">
                    <a:solidFill>
                      <a:srgbClr val="0D05A7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</a:t>
                </a:r>
                <a:r>
                  <a:rPr lang="en-US" sz="1800">
                    <a:solidFill>
                      <a:srgbClr val="0D05A7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is even</a:t>
                </a:r>
                <a:r>
                  <a:rPr lang="en-US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  <a:endParaRPr/>
              </a:p>
            </p:txBody>
          </p:sp>
        </p:grpSp>
        <p:sp>
          <p:nvSpPr>
            <p:cNvPr id="310" name="Google Shape;310;p33"/>
            <p:cNvSpPr/>
            <p:nvPr/>
          </p:nvSpPr>
          <p:spPr>
            <a:xfrm>
              <a:off x="528" y="1872"/>
              <a:ext cx="1920" cy="20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311" name="Google Shape;311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91200" y="4267200"/>
            <a:ext cx="1423988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/>
          <p:nvPr/>
        </p:nvSpPr>
        <p:spPr>
          <a:xfrm>
            <a:off x="3014663" y="3957638"/>
            <a:ext cx="2652712" cy="1250950"/>
          </a:xfrm>
          <a:custGeom>
            <a:rect b="b" l="l" r="r" t="t"/>
            <a:pathLst>
              <a:path extrusionOk="0" h="788" w="1671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cap="flat" cmpd="sng" w="9525">
            <a:solidFill>
              <a:srgbClr val="0D05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Contradiction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irrational</a:t>
            </a: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09800" y="1447800"/>
            <a:ext cx="4572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/>
          <p:nvPr/>
        </p:nvSpPr>
        <p:spPr>
          <a:xfrm>
            <a:off x="909638" y="2209800"/>
            <a:ext cx="2894012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(by contradiction): 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4267200" y="2209800"/>
            <a:ext cx="4194175" cy="376238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 to prove both m and n are even.</a:t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432175" y="1628775"/>
            <a:ext cx="2278063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/>
        </p:nvSpPr>
        <p:spPr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Infinitude of the Primes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There are infinitely many prime numbers.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609600" y="2376488"/>
            <a:ext cx="855073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there are only finitely many primes.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all the primes.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will construct a number N so that N is not divisible by any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our assumption, it means that N is not divisible by any prime number.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other hand, we show that any number must be divisible by </a:t>
            </a: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leads to a contradiction, and therefore the assumption must be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there must be infinitely many primes.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611188" y="1766888"/>
            <a:ext cx="2894012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(by contradiction):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/>
        </p:nvSpPr>
        <p:spPr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 by a Prime</a:t>
            </a:r>
            <a:endParaRPr/>
          </a:p>
        </p:txBody>
      </p:sp>
      <p:sp>
        <p:nvSpPr>
          <p:cNvPr id="332" name="Google Shape;332;p35"/>
          <p:cNvSpPr txBox="1"/>
          <p:nvPr/>
        </p:nvSpPr>
        <p:spPr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Any integer n &gt; 1 is divisible by a prime number.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3530600" y="6248400"/>
            <a:ext cx="20923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of induction.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1447800" y="1752600"/>
            <a:ext cx="6262688" cy="421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n be an integer.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n = ab, both are smaller than 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or b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a = cd, both are smaller than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 or d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repeat this argument, since the numbers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getting smaller and smaller, this will eventually stop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we have found a prime factor of 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/>
        </p:nvSpPr>
        <p:spPr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Infinitude of the Primes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There are infinitely many prime numbers.</a:t>
            </a:r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1676400" y="3581400"/>
            <a:ext cx="5210175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if p divides a, then p does not divide a+1.</a:t>
            </a:r>
            <a:endParaRPr/>
          </a:p>
        </p:txBody>
      </p:sp>
      <p:sp>
        <p:nvSpPr>
          <p:cNvPr id="342" name="Google Shape;342;p36"/>
          <p:cNvSpPr txBox="1"/>
          <p:nvPr/>
        </p:nvSpPr>
        <p:spPr>
          <a:xfrm>
            <a:off x="609600" y="2376488"/>
            <a:ext cx="3717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all the primes.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609600" y="2909888"/>
            <a:ext cx="23860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+ 1.</a:t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611188" y="1766888"/>
            <a:ext cx="2894012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(by contradiction): 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1677988" y="4186238"/>
            <a:ext cx="2894012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(by contradiction): </a:t>
            </a:r>
            <a:endParaRPr/>
          </a:p>
        </p:txBody>
      </p:sp>
      <p:sp>
        <p:nvSpPr>
          <p:cNvPr id="346" name="Google Shape;346;p36"/>
          <p:cNvSpPr txBox="1"/>
          <p:nvPr/>
        </p:nvSpPr>
        <p:spPr>
          <a:xfrm>
            <a:off x="1677988" y="4794250"/>
            <a:ext cx="4510087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cp for some integer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a+1 = dp for some integer 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=&gt; 1 = (d-c)p, contradiction because p&gt;=2.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609600" y="6248400"/>
            <a:ext cx="6729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none of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divide 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…p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+ 1, a contradiction.</a:t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1524000" y="3505200"/>
            <a:ext cx="55626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proof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cases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/>
        </p:nvSpPr>
        <p:spPr>
          <a:xfrm>
            <a:off x="3352800" y="457200"/>
            <a:ext cx="24050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Cases</a:t>
            </a:r>
            <a:endParaRPr/>
          </a:p>
        </p:txBody>
      </p:sp>
      <p:pic>
        <p:nvPicPr>
          <p:cNvPr descr="txp_fig"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5908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1" name="Google Shape;36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400" y="1462088"/>
            <a:ext cx="663575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2" name="Google Shape;36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3538" y="1905000"/>
            <a:ext cx="79692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3" name="Google Shape;36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7825" y="2232025"/>
            <a:ext cx="766763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4" name="Google Shape;36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0" y="2667000"/>
            <a:ext cx="147638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2957513" y="4191000"/>
            <a:ext cx="32273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is positive or x is negative </a:t>
            </a:r>
            <a:endParaRPr/>
          </a:p>
        </p:txBody>
      </p:sp>
      <p:sp>
        <p:nvSpPr>
          <p:cNvPr id="366" name="Google Shape;366;p38"/>
          <p:cNvSpPr txBox="1"/>
          <p:nvPr/>
        </p:nvSpPr>
        <p:spPr>
          <a:xfrm>
            <a:off x="1020763" y="3429000"/>
            <a:ext cx="71008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want to prove a nonzero number always has a positive square.</a:t>
            </a:r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2971800" y="4648200"/>
            <a:ext cx="30368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x is positive, then 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0.</a:t>
            </a: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2971800" y="5105400"/>
            <a:ext cx="31019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x is negative, then 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0.</a:t>
            </a:r>
            <a:endParaRPr/>
          </a:p>
        </p:txBody>
      </p:sp>
      <p:pic>
        <p:nvPicPr>
          <p:cNvPr descr="txp_fig"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5638800"/>
            <a:ext cx="304800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3021013" y="5562600"/>
            <a:ext cx="83343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/>
        </p:nvSpPr>
        <p:spPr>
          <a:xfrm>
            <a:off x="2152650" y="457200"/>
            <a:ext cx="478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Square of an Odd Integer</a:t>
            </a:r>
            <a:endParaRPr/>
          </a:p>
        </p:txBody>
      </p:sp>
      <p:pic>
        <p:nvPicPr>
          <p:cNvPr descr="txp_fig"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0" y="1219200"/>
            <a:ext cx="4508500" cy="407988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77" name="Google Shape;377;p39"/>
          <p:cNvSpPr txBox="1"/>
          <p:nvPr/>
        </p:nvSpPr>
        <p:spPr>
          <a:xfrm>
            <a:off x="922338" y="2514600"/>
            <a:ext cx="7727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9 = 8+1,     5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25 = 3x8+1     ……     131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17161 = 2145x8 + 1, ………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922338" y="3240088"/>
            <a:ext cx="451802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1: prove that 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 is divisible by 8.</a:t>
            </a:r>
            <a:endParaRPr/>
          </a:p>
        </p:txBody>
      </p:sp>
      <p:sp>
        <p:nvSpPr>
          <p:cNvPr id="379" name="Google Shape;379;p39"/>
          <p:cNvSpPr txBox="1"/>
          <p:nvPr/>
        </p:nvSpPr>
        <p:spPr>
          <a:xfrm>
            <a:off x="914400" y="1981200"/>
            <a:ext cx="32845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0: find counterexample.</a:t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1066800" y="3886200"/>
            <a:ext cx="26209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 = (n-1)(n+1) = ??…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/>
        </p:nvSpPr>
        <p:spPr>
          <a:xfrm>
            <a:off x="754062" y="1504950"/>
            <a:ext cx="732313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odd integer can be represented by 2k+1 for some integer k. (2k+1)</a:t>
            </a:r>
            <a:r>
              <a:rPr b="0" baseline="3000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=4k</a:t>
            </a:r>
            <a:r>
              <a:rPr b="0" baseline="3000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+2k+2k+1=4k</a:t>
            </a:r>
            <a:r>
              <a:rPr b="0" baseline="3000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+4k+1=4k(</a:t>
            </a: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+1)+1.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(k+1) are consecutive integers, one of them has to be an even number, when an odd number is multiplied by an even number the result is always an even number.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 </a:t>
            </a: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 is even it can be written in the form 2m for some integer 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ow, 4k(</a:t>
            </a: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+1)+1=4(2m)+1=8m+1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ence,  the square of any odd integer can be written in the form (8m+1).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914400" y="764673"/>
            <a:ext cx="2749550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2: consider (2k+1)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914400" y="1267080"/>
            <a:ext cx="922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(2k+1)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1836738" y="1267080"/>
            <a:ext cx="1311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4k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+4k+1</a:t>
            </a:r>
            <a:endParaRPr/>
          </a:p>
        </p:txBody>
      </p:sp>
      <p:pic>
        <p:nvPicPr>
          <p:cNvPr descr="txp_fig"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6678"/>
            <a:ext cx="4508500" cy="407988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/>
        </p:nvSpPr>
        <p:spPr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Trial and Error Won’t Work!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533400" y="4114800"/>
            <a:ext cx="20335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Euler conjecture:</a:t>
            </a:r>
            <a:endParaRPr/>
          </a:p>
        </p:txBody>
      </p:sp>
      <p:pic>
        <p:nvPicPr>
          <p:cNvPr descr="txp_fig" id="396" name="Google Shape;3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635500"/>
            <a:ext cx="2590800" cy="3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3886200" y="4648200"/>
            <a:ext cx="4824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no solution for a,b,c,d positive integers.</a:t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898525" y="5299075"/>
            <a:ext cx="23129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for 218 years,</a:t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3170238" y="5334000"/>
            <a:ext cx="26971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 Noam Elkies found</a:t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867400"/>
            <a:ext cx="64389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1"/>
          <p:cNvSpPr/>
          <p:nvPr/>
        </p:nvSpPr>
        <p:spPr>
          <a:xfrm>
            <a:off x="381000" y="1143000"/>
            <a:ext cx="84582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Fermat (1637):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an integer n is greater than 2,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equation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 solutions in non-zero integers a, b, and c.</a:t>
            </a:r>
            <a:endParaRPr/>
          </a:p>
        </p:txBody>
      </p:sp>
      <p:sp>
        <p:nvSpPr>
          <p:cNvPr id="402" name="Google Shape;402;p41"/>
          <p:cNvSpPr txBox="1"/>
          <p:nvPr/>
        </p:nvSpPr>
        <p:spPr>
          <a:xfrm>
            <a:off x="381000" y="2703513"/>
            <a:ext cx="8112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Claim:</a:t>
            </a:r>
            <a:endParaRPr/>
          </a:p>
        </p:txBody>
      </p:sp>
      <p:pic>
        <p:nvPicPr>
          <p:cNvPr descr="txp_fig" id="403" name="Google Shape;40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2681288"/>
            <a:ext cx="2393950" cy="3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/>
          <p:nvPr/>
        </p:nvSpPr>
        <p:spPr>
          <a:xfrm>
            <a:off x="3792538" y="2681288"/>
            <a:ext cx="525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no solutions in non-zero integers a, b, and c.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1066800" y="3290888"/>
            <a:ext cx="68913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But smallest counterexample has more than 1000 digits.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224213" y="457200"/>
            <a:ext cx="2643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Definitions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143000" y="1447800"/>
            <a:ext cx="4941888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integer n is an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exists an integer k such that n = 2k.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143000" y="3173413"/>
            <a:ext cx="5154613" cy="78898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integer n is an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odd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exists an integer k such that n = 2k+1.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/>
        </p:nvSpPr>
        <p:spPr>
          <a:xfrm>
            <a:off x="1193800" y="3402013"/>
            <a:ext cx="673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m is an odd number, m = 2l+1 for some natural number l.</a:t>
            </a:r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1219200" y="5368925"/>
            <a:ext cx="27511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odd number.</a:t>
            </a:r>
            <a:endParaRPr/>
          </a:p>
        </p:txBody>
      </p:sp>
      <p:sp>
        <p:nvSpPr>
          <p:cNvPr id="412" name="Google Shape;412;p42"/>
          <p:cNvSpPr txBox="1"/>
          <p:nvPr/>
        </p:nvSpPr>
        <p:spPr>
          <a:xfrm>
            <a:off x="1752600" y="457200"/>
            <a:ext cx="553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Square Root of an Even Square</a:t>
            </a:r>
            <a:endParaRPr/>
          </a:p>
        </p:txBody>
      </p:sp>
      <p:sp>
        <p:nvSpPr>
          <p:cNvPr id="413" name="Google Shape;413;p42"/>
          <p:cNvSpPr txBox="1"/>
          <p:nvPr/>
        </p:nvSpPr>
        <p:spPr>
          <a:xfrm>
            <a:off x="2209800" y="1447800"/>
            <a:ext cx="46624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then m is even</a:t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1828800" y="1995488"/>
            <a:ext cx="49291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 is odd, then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odd.</a:t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1219200" y="4016375"/>
            <a:ext cx="179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(2l+1)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1981200" y="4621213"/>
            <a:ext cx="1966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(2l)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+ 2(2l) + 1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669925" y="2819400"/>
            <a:ext cx="303530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(the contrapositive):</a:t>
            </a:r>
            <a:endParaRPr/>
          </a:p>
        </p:txBody>
      </p:sp>
      <p:sp>
        <p:nvSpPr>
          <p:cNvPr id="418" name="Google Shape;418;p42"/>
          <p:cNvSpPr txBox="1"/>
          <p:nvPr/>
        </p:nvSpPr>
        <p:spPr>
          <a:xfrm>
            <a:off x="3200400" y="6019800"/>
            <a:ext cx="2744788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contrapositive.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/>
        </p:nvSpPr>
        <p:spPr>
          <a:xfrm>
            <a:off x="2895600" y="457200"/>
            <a:ext cx="3343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 vs Irrational</a:t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1524000" y="1295400"/>
            <a:ext cx="6091238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a and b are irrational, can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rational??</a:t>
            </a:r>
            <a:endParaRPr/>
          </a:p>
        </p:txBody>
      </p:sp>
      <p:sp>
        <p:nvSpPr>
          <p:cNvPr id="425" name="Google Shape;425;p43"/>
          <p:cNvSpPr txBox="1"/>
          <p:nvPr/>
        </p:nvSpPr>
        <p:spPr>
          <a:xfrm>
            <a:off x="1717675" y="2057400"/>
            <a:ext cx="5673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know that √2 is irrational, what about √2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1295400" y="2743200"/>
            <a:ext cx="30305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1: √2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rational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2774950" y="3290888"/>
            <a:ext cx="3597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are done, a=√2, b=√2.</a:t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1295400" y="3976688"/>
            <a:ext cx="3203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2: √2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irrational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2819400" y="4572000"/>
            <a:ext cx="5121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(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 a rational number</a:t>
            </a:r>
            <a:endParaRPr/>
          </a:p>
        </p:txBody>
      </p:sp>
      <p:sp>
        <p:nvSpPr>
          <p:cNvPr id="430" name="Google Shape;430;p43"/>
          <p:cNvSpPr txBox="1"/>
          <p:nvPr/>
        </p:nvSpPr>
        <p:spPr>
          <a:xfrm>
            <a:off x="2878138" y="5043488"/>
            <a:ext cx="3141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a=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b="1"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b= √2 will do. </a:t>
            </a: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1279525" y="5653088"/>
            <a:ext cx="6545263" cy="376237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in either case there are a,b irrational and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rational.</a:t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 rot="10800000">
            <a:off x="3810000" y="6248400"/>
            <a:ext cx="5181600" cy="381000"/>
          </a:xfrm>
          <a:prstGeom prst="wedgeRoundRectCallout">
            <a:avLst>
              <a:gd fmla="val 67736" name="adj1"/>
              <a:gd fmla="val 79579" name="adj2"/>
              <a:gd fmla="val 16667" name="adj3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>
            <a:off x="3828598" y="6266998"/>
            <a:ext cx="5144403" cy="343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don’t (need to) know which case is true!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/>
        </p:nvSpPr>
        <p:spPr>
          <a:xfrm>
            <a:off x="3822700" y="457200"/>
            <a:ext cx="151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439" name="Google Shape;439;p44"/>
          <p:cNvSpPr txBox="1"/>
          <p:nvPr/>
        </p:nvSpPr>
        <p:spPr>
          <a:xfrm>
            <a:off x="609600" y="1338263"/>
            <a:ext cx="78882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learnt different techniques to prove mathematical statements.</a:t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3203575" y="2057400"/>
            <a:ext cx="273685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 proof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Contrapositive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contradiction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Proof by cases</a:t>
            </a:r>
            <a:endParaRPr/>
          </a:p>
        </p:txBody>
      </p:sp>
      <p:sp>
        <p:nvSpPr>
          <p:cNvPr id="441" name="Google Shape;441;p44"/>
          <p:cNvSpPr txBox="1"/>
          <p:nvPr/>
        </p:nvSpPr>
        <p:spPr>
          <a:xfrm>
            <a:off x="533400" y="4537075"/>
            <a:ext cx="8066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 time we will focus on a very important technique, proof by induction.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Implication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570163" y="1309688"/>
            <a:ext cx="3983037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P, then Q.    (P implies Q)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1: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Write assume P, then show that Q logically follows.</a:t>
            </a:r>
            <a:endParaRPr/>
          </a:p>
        </p:txBody>
      </p:sp>
      <p:pic>
        <p:nvPicPr>
          <p:cNvPr descr="txp_fig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048000"/>
            <a:ext cx="1250950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438400" y="2971800"/>
            <a:ext cx="425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219200" y="2971800"/>
            <a:ext cx="8207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Claim: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038600" y="2971800"/>
            <a:ext cx="8001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then</a:t>
            </a:r>
            <a:endParaRPr/>
          </a:p>
        </p:txBody>
      </p:sp>
      <p:pic>
        <p:nvPicPr>
          <p:cNvPr descr="txp_fig"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960688"/>
            <a:ext cx="2324100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219200" y="3814763"/>
            <a:ext cx="1301750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Reasoning: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819400" y="3824288"/>
            <a:ext cx="2390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x=0, it is true.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819400" y="4267200"/>
            <a:ext cx="5911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x grows, 4x grows faster than x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that range.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219200" y="4994275"/>
            <a:ext cx="847725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endParaRPr/>
          </a:p>
        </p:txBody>
      </p:sp>
      <p:pic>
        <p:nvPicPr>
          <p:cNvPr descr="txp_fig"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0" y="5022850"/>
            <a:ext cx="4838700" cy="32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2422525" y="5486400"/>
            <a:ext cx="8667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</a:t>
            </a:r>
            <a:endParaRPr/>
          </a:p>
        </p:txBody>
      </p:sp>
      <p:pic>
        <p:nvPicPr>
          <p:cNvPr descr="txp_fig" id="121" name="Google Shape;12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8850" y="5554663"/>
            <a:ext cx="2622550" cy="271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22" name="Google Shape;12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8338" y="5581650"/>
            <a:ext cx="131921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7543800" y="57150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3468688" y="457200"/>
            <a:ext cx="2170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Proofs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828800" y="1295400"/>
            <a:ext cx="420528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sum of two even numbers is even.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828800" y="3675063"/>
            <a:ext cx="444817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product of two odd numbers is odd.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429000" y="1963738"/>
            <a:ext cx="16510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= 2m, y = 2n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x+y = 2m+2n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 2(m+n)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3303588" y="4414838"/>
            <a:ext cx="2563812" cy="160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= 2m+1, y = 2n+1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xy = (2m+1)(2n+1)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4mn + 2m + 2n + 1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2(2mn+m+n) + 1.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2209800" y="1981200"/>
            <a:ext cx="7699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209800" y="4433888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2438400" y="1371600"/>
            <a:ext cx="4267200" cy="914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“divides”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    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a|b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ak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for some integer 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781425" y="457200"/>
            <a:ext cx="1704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200400" y="2590800"/>
            <a:ext cx="2667000" cy="160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5|15 because 15 = 35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n|0   because 0  = n0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1|n   because  n  = 1n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n|n   because  n  = n1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09600" y="4495800"/>
            <a:ext cx="7924800" cy="84455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number p &gt; 1 with no positive integer divisors other than 1 and itself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called a 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Every other number greater than 1 is called 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819400" y="5715000"/>
            <a:ext cx="3581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2, 3, 5, 7, 11, and 13 are prime,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4, 6, 8, and 9 are composite.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If a | b, then a | bc for all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If a | b and b | c, then a |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If a | b and a | c, then a | sb + tc for all s and 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For all c ≠ 0, a | b if and only if ca | cb.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Divisibility Facts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789113" y="3505200"/>
            <a:ext cx="1782762" cy="243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of (1)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a | b  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b = ak  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bc = ack 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bc = a(ck) 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a|bc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495800" y="4191000"/>
            <a:ext cx="426720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“divides”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    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a|b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ak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for some integer 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If a | b, then a | bc for all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If a | b and b | c, then a |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If a | b and a | c, then a | sb + tc for all s and 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For all c ≠ 0, a | b if and only if ca | cb.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Divisibility Facts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752600" y="3621088"/>
            <a:ext cx="238442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of (2)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| b   =&gt;   b = 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| c   =&gt;   c = bk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=&gt;   c = 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=&gt;   a|c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495800" y="4191000"/>
            <a:ext cx="426720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“divides”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    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a|b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ak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for some integer 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If a | b, then a | bc for all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If a | b and b | c, then a |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If a | b and a | c, then a | sb + tc for all s and 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For all c ≠ 0, a | b if and only if ca | cb.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Divisibility Facts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752600" y="3459163"/>
            <a:ext cx="2184400" cy="284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of (3)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| b   =&gt;   b = 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| c   =&gt;   c = 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sb + tc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 sak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tak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 a(sk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tk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=&gt;  a|(sb+tc)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4495800" y="4191000"/>
            <a:ext cx="426720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“divides”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    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a|b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r>
              <a:rPr lang="en-US" sz="18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ak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for some integer </a:t>
            </a:r>
            <a:r>
              <a:rPr b="1" lang="en-US" sz="180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