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rPr>
              <a:t>Applications of Propositional Logic (PL)</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8" name="Google Shape;14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t/>
            </a:r>
            <a:endParaRPr sz="4400"/>
          </a:p>
          <a:p>
            <a:pPr indent="0" lvl="0" marL="0" rtl="0" algn="ctr">
              <a:lnSpc>
                <a:spcPct val="90000"/>
              </a:lnSpc>
              <a:spcBef>
                <a:spcPts val="1000"/>
              </a:spcBef>
              <a:spcAft>
                <a:spcPts val="0"/>
              </a:spcAft>
              <a:buClr>
                <a:schemeClr val="dk1"/>
              </a:buClr>
              <a:buSzPts val="4400"/>
              <a:buNone/>
            </a:pPr>
            <a:r>
              <a:t/>
            </a:r>
            <a:endParaRPr sz="4400"/>
          </a:p>
          <a:p>
            <a:pPr indent="0" lvl="0" marL="0" rtl="0" algn="ctr">
              <a:lnSpc>
                <a:spcPct val="90000"/>
              </a:lnSpc>
              <a:spcBef>
                <a:spcPts val="1000"/>
              </a:spcBef>
              <a:spcAft>
                <a:spcPts val="0"/>
              </a:spcAft>
              <a:buClr>
                <a:schemeClr val="dk1"/>
              </a:buClr>
              <a:buSzPts val="4400"/>
              <a:buNone/>
            </a:pPr>
            <a:r>
              <a:rPr lang="en-US" sz="4400"/>
              <a:t>END</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alibri"/>
              <a:buNone/>
            </a:pPr>
            <a:r>
              <a:rPr b="1" lang="en-US" sz="4000">
                <a:solidFill>
                  <a:schemeClr val="accent1"/>
                </a:solidFill>
              </a:rPr>
              <a:t>Domain of PL application</a:t>
            </a:r>
            <a:r>
              <a:rPr lang="en-US">
                <a:solidFill>
                  <a:schemeClr val="accent1"/>
                </a:solidFill>
              </a:rPr>
              <a:t> </a:t>
            </a:r>
            <a:endParaRPr/>
          </a:p>
        </p:txBody>
      </p:sp>
      <p:sp>
        <p:nvSpPr>
          <p:cNvPr id="91" name="Google Shape;91;p14"/>
          <p:cNvSpPr txBox="1"/>
          <p:nvPr>
            <p:ph idx="1" type="body"/>
          </p:nvPr>
        </p:nvSpPr>
        <p:spPr>
          <a:xfrm>
            <a:off x="838200" y="1338470"/>
            <a:ext cx="10515600" cy="483849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Specification of software and hardware,</a:t>
            </a:r>
            <a:endParaRPr/>
          </a:p>
          <a:p>
            <a:pPr indent="-228600" lvl="0" marL="228600" rtl="0" algn="l">
              <a:lnSpc>
                <a:spcPct val="90000"/>
              </a:lnSpc>
              <a:spcBef>
                <a:spcPts val="1000"/>
              </a:spcBef>
              <a:spcAft>
                <a:spcPts val="0"/>
              </a:spcAft>
              <a:buClr>
                <a:schemeClr val="dk1"/>
              </a:buClr>
              <a:buSzPts val="2800"/>
              <a:buChar char="•"/>
            </a:pPr>
            <a:r>
              <a:rPr lang="en-US"/>
              <a:t>Design of computer circuits,</a:t>
            </a:r>
            <a:endParaRPr/>
          </a:p>
          <a:p>
            <a:pPr indent="-228600" lvl="0" marL="228600" rtl="0" algn="l">
              <a:lnSpc>
                <a:spcPct val="90000"/>
              </a:lnSpc>
              <a:spcBef>
                <a:spcPts val="1000"/>
              </a:spcBef>
              <a:spcAft>
                <a:spcPts val="0"/>
              </a:spcAft>
              <a:buClr>
                <a:schemeClr val="dk1"/>
              </a:buClr>
              <a:buSzPts val="2800"/>
              <a:buChar char="•"/>
            </a:pPr>
            <a:r>
              <a:rPr lang="en-US"/>
              <a:t>Construct computer programs, </a:t>
            </a:r>
            <a:endParaRPr/>
          </a:p>
          <a:p>
            <a:pPr indent="-228600" lvl="0" marL="228600" rtl="0" algn="l">
              <a:lnSpc>
                <a:spcPct val="90000"/>
              </a:lnSpc>
              <a:spcBef>
                <a:spcPts val="1000"/>
              </a:spcBef>
              <a:spcAft>
                <a:spcPts val="0"/>
              </a:spcAft>
              <a:buClr>
                <a:schemeClr val="dk1"/>
              </a:buClr>
              <a:buSzPts val="2800"/>
              <a:buChar char="•"/>
            </a:pPr>
            <a:r>
              <a:rPr lang="en-US"/>
              <a:t>Verify the correctness of programs</a:t>
            </a:r>
            <a:endParaRPr/>
          </a:p>
          <a:p>
            <a:pPr indent="-228600" lvl="0" marL="228600" rtl="0" algn="l">
              <a:lnSpc>
                <a:spcPct val="90000"/>
              </a:lnSpc>
              <a:spcBef>
                <a:spcPts val="1000"/>
              </a:spcBef>
              <a:spcAft>
                <a:spcPts val="0"/>
              </a:spcAft>
              <a:buClr>
                <a:schemeClr val="dk1"/>
              </a:buClr>
              <a:buSzPts val="2800"/>
              <a:buChar char="•"/>
            </a:pPr>
            <a:r>
              <a:rPr lang="en-US"/>
              <a:t>To build expert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System Specifications</a:t>
            </a:r>
            <a:endParaRPr/>
          </a:p>
        </p:txBody>
      </p:sp>
      <p:sp>
        <p:nvSpPr>
          <p:cNvPr id="97" name="Google Shape;97;p15"/>
          <p:cNvSpPr txBox="1"/>
          <p:nvPr>
            <p:ph idx="1" type="body"/>
          </p:nvPr>
        </p:nvSpPr>
        <p:spPr>
          <a:xfrm>
            <a:off x="702365" y="1311965"/>
            <a:ext cx="10651435" cy="48649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Translating sentences in natural language (such as English) into logical expressions</a:t>
            </a:r>
            <a:endParaRPr/>
          </a:p>
          <a:p>
            <a:pPr indent="-228600" lvl="0" marL="228600" rtl="0" algn="l">
              <a:lnSpc>
                <a:spcPct val="90000"/>
              </a:lnSpc>
              <a:spcBef>
                <a:spcPts val="1000"/>
              </a:spcBef>
              <a:spcAft>
                <a:spcPts val="0"/>
              </a:spcAft>
              <a:buClr>
                <a:schemeClr val="dk1"/>
              </a:buClr>
              <a:buSzPts val="2800"/>
              <a:buChar char="•"/>
            </a:pPr>
            <a:r>
              <a:rPr lang="en-US"/>
              <a:t>It is essential of specifying both hardware and software systems.</a:t>
            </a:r>
            <a:endParaRPr/>
          </a:p>
          <a:p>
            <a:pPr indent="-228600" lvl="0" marL="228600" rtl="0" algn="l">
              <a:lnSpc>
                <a:spcPct val="90000"/>
              </a:lnSpc>
              <a:spcBef>
                <a:spcPts val="1000"/>
              </a:spcBef>
              <a:spcAft>
                <a:spcPts val="0"/>
              </a:spcAft>
              <a:buClr>
                <a:schemeClr val="dk1"/>
              </a:buClr>
              <a:buSzPts val="2800"/>
              <a:buChar char="•"/>
            </a:pPr>
            <a:r>
              <a:rPr lang="en-US"/>
              <a:t>Software engineers produce precise and unambiguous specifications that can be used as the basis for system development. </a:t>
            </a:r>
            <a:endParaRPr/>
          </a:p>
          <a:p>
            <a:pPr indent="-228600" lvl="0" marL="228600" rtl="0" algn="l">
              <a:lnSpc>
                <a:spcPct val="90000"/>
              </a:lnSpc>
              <a:spcBef>
                <a:spcPts val="1000"/>
              </a:spcBef>
              <a:spcAft>
                <a:spcPts val="0"/>
              </a:spcAft>
              <a:buClr>
                <a:srgbClr val="C00000"/>
              </a:buClr>
              <a:buSzPts val="2800"/>
              <a:buChar char="•"/>
            </a:pPr>
            <a:r>
              <a:rPr b="1" lang="en-US">
                <a:solidFill>
                  <a:srgbClr val="C00000"/>
                </a:solidFill>
              </a:rPr>
              <a:t>Example: </a:t>
            </a:r>
            <a:r>
              <a:rPr lang="en-US"/>
              <a:t>Express the specification “The automated reply cannot be sent when the file system is full” using logical connectives.</a:t>
            </a:r>
            <a:endParaRPr/>
          </a:p>
          <a:p>
            <a:pPr indent="-228600" lvl="0" marL="228600" rtl="0" algn="l">
              <a:lnSpc>
                <a:spcPct val="90000"/>
              </a:lnSpc>
              <a:spcBef>
                <a:spcPts val="1000"/>
              </a:spcBef>
              <a:spcAft>
                <a:spcPts val="0"/>
              </a:spcAft>
              <a:buClr>
                <a:srgbClr val="C00000"/>
              </a:buClr>
              <a:buSzPts val="2800"/>
              <a:buChar char="•"/>
            </a:pPr>
            <a:r>
              <a:rPr b="1" lang="en-US">
                <a:solidFill>
                  <a:srgbClr val="C00000"/>
                </a:solidFill>
              </a:rPr>
              <a:t>Solution: </a:t>
            </a:r>
            <a:r>
              <a:rPr lang="en-US"/>
              <a:t>Let P: “The automated reply </a:t>
            </a:r>
            <a:r>
              <a:rPr b="1" lang="en-US">
                <a:solidFill>
                  <a:srgbClr val="0070C0"/>
                </a:solidFill>
              </a:rPr>
              <a:t>can be </a:t>
            </a:r>
            <a:r>
              <a:rPr lang="en-US"/>
              <a:t>sent”</a:t>
            </a:r>
            <a:endParaRPr b="1"/>
          </a:p>
          <a:p>
            <a:pPr indent="0" lvl="0" marL="0" rtl="0" algn="l">
              <a:lnSpc>
                <a:spcPct val="90000"/>
              </a:lnSpc>
              <a:spcBef>
                <a:spcPts val="1000"/>
              </a:spcBef>
              <a:spcAft>
                <a:spcPts val="0"/>
              </a:spcAft>
              <a:buClr>
                <a:schemeClr val="dk1"/>
              </a:buClr>
              <a:buSzPts val="2800"/>
              <a:buNone/>
            </a:pPr>
            <a:r>
              <a:rPr b="1" lang="en-US"/>
              <a:t>                           </a:t>
            </a:r>
            <a:r>
              <a:rPr lang="en-US"/>
              <a:t>q: “The file system is full”</a:t>
            </a:r>
            <a:endParaRPr/>
          </a:p>
          <a:p>
            <a:pPr indent="0" lvl="0" marL="0" rtl="0" algn="l">
              <a:lnSpc>
                <a:spcPct val="90000"/>
              </a:lnSpc>
              <a:spcBef>
                <a:spcPts val="1000"/>
              </a:spcBef>
              <a:spcAft>
                <a:spcPts val="0"/>
              </a:spcAft>
              <a:buClr>
                <a:schemeClr val="dk1"/>
              </a:buClr>
              <a:buSzPts val="2800"/>
              <a:buNone/>
            </a:pPr>
            <a:r>
              <a:rPr lang="en-US"/>
              <a:t>   			specification: </a:t>
            </a:r>
            <a:r>
              <a:rPr b="1" lang="en-US">
                <a:solidFill>
                  <a:srgbClr val="0070C0"/>
                </a:solidFill>
              </a:rPr>
              <a:t>q → ¬p.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7083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000"/>
              <a:buFont typeface="Calibri"/>
              <a:buNone/>
            </a:pPr>
            <a:r>
              <a:rPr b="1" lang="en-US" sz="4000">
                <a:solidFill>
                  <a:srgbClr val="0070C0"/>
                </a:solidFill>
              </a:rPr>
              <a:t>Consistency: </a:t>
            </a:r>
            <a:endParaRPr/>
          </a:p>
        </p:txBody>
      </p:sp>
      <p:sp>
        <p:nvSpPr>
          <p:cNvPr id="103" name="Google Shape;103;p16"/>
          <p:cNvSpPr txBox="1"/>
          <p:nvPr>
            <p:ph idx="1" type="body"/>
          </p:nvPr>
        </p:nvSpPr>
        <p:spPr>
          <a:xfrm>
            <a:off x="838200" y="1073426"/>
            <a:ext cx="10515600" cy="541944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400"/>
              <a:t>System specifications should be </a:t>
            </a:r>
            <a:r>
              <a:rPr b="1" lang="en-US" sz="2400">
                <a:solidFill>
                  <a:srgbClr val="0070C0"/>
                </a:solidFill>
              </a:rPr>
              <a:t>consistent</a:t>
            </a:r>
            <a:r>
              <a:rPr lang="en-US" sz="2400"/>
              <a:t>, that is, they should not contain conflicting requirements that could be used to derive a contradiction. </a:t>
            </a:r>
            <a:endParaRPr/>
          </a:p>
          <a:p>
            <a:pPr indent="-228600" lvl="0" marL="228600" rtl="0" algn="l">
              <a:lnSpc>
                <a:spcPct val="90000"/>
              </a:lnSpc>
              <a:spcBef>
                <a:spcPts val="1000"/>
              </a:spcBef>
              <a:spcAft>
                <a:spcPts val="0"/>
              </a:spcAft>
              <a:buClr>
                <a:srgbClr val="C00000"/>
              </a:buClr>
              <a:buSzPct val="100000"/>
              <a:buChar char="•"/>
            </a:pPr>
            <a:r>
              <a:rPr b="1" lang="en-US">
                <a:solidFill>
                  <a:srgbClr val="C00000"/>
                </a:solidFill>
              </a:rPr>
              <a:t>Example:</a:t>
            </a:r>
            <a:r>
              <a:rPr lang="en-US"/>
              <a:t> </a:t>
            </a:r>
            <a:endParaRPr/>
          </a:p>
          <a:p>
            <a:pPr indent="0" lvl="0" marL="0" rtl="0" algn="l">
              <a:lnSpc>
                <a:spcPct val="90000"/>
              </a:lnSpc>
              <a:spcBef>
                <a:spcPts val="1000"/>
              </a:spcBef>
              <a:spcAft>
                <a:spcPts val="0"/>
              </a:spcAft>
              <a:buClr>
                <a:schemeClr val="dk1"/>
              </a:buClr>
              <a:buSzPct val="100000"/>
              <a:buNone/>
            </a:pPr>
            <a:r>
              <a:rPr lang="en-US" sz="2000"/>
              <a:t>Determine whether these system specifications are consistent: </a:t>
            </a:r>
            <a:endParaRPr/>
          </a:p>
          <a:p>
            <a:pPr indent="0" lvl="0" marL="0" rtl="0" algn="l">
              <a:lnSpc>
                <a:spcPct val="90000"/>
              </a:lnSpc>
              <a:spcBef>
                <a:spcPts val="1000"/>
              </a:spcBef>
              <a:spcAft>
                <a:spcPts val="0"/>
              </a:spcAft>
              <a:buClr>
                <a:schemeClr val="dk1"/>
              </a:buClr>
              <a:buSzPct val="100000"/>
              <a:buNone/>
            </a:pPr>
            <a:r>
              <a:rPr lang="en-US" sz="2000"/>
              <a:t>“The diagnostic message is stored in the buffer or it is retransmitted.” </a:t>
            </a:r>
            <a:endParaRPr/>
          </a:p>
          <a:p>
            <a:pPr indent="0" lvl="0" marL="0" rtl="0" algn="l">
              <a:lnSpc>
                <a:spcPct val="90000"/>
              </a:lnSpc>
              <a:spcBef>
                <a:spcPts val="1000"/>
              </a:spcBef>
              <a:spcAft>
                <a:spcPts val="0"/>
              </a:spcAft>
              <a:buClr>
                <a:schemeClr val="dk1"/>
              </a:buClr>
              <a:buSzPct val="100000"/>
              <a:buNone/>
            </a:pPr>
            <a:r>
              <a:rPr lang="en-US" sz="2000"/>
              <a:t>“The diagnostic message is not stored in the buffer.” </a:t>
            </a:r>
            <a:endParaRPr/>
          </a:p>
          <a:p>
            <a:pPr indent="0" lvl="0" marL="0" rtl="0" algn="l">
              <a:lnSpc>
                <a:spcPct val="90000"/>
              </a:lnSpc>
              <a:spcBef>
                <a:spcPts val="1000"/>
              </a:spcBef>
              <a:spcAft>
                <a:spcPts val="0"/>
              </a:spcAft>
              <a:buClr>
                <a:schemeClr val="dk1"/>
              </a:buClr>
              <a:buSzPct val="100000"/>
              <a:buNone/>
            </a:pPr>
            <a:r>
              <a:rPr lang="en-US" sz="2000"/>
              <a:t>“If the diagnostic message is stored in the buffer, then it is retransmitted.”</a:t>
            </a:r>
            <a:endParaRPr/>
          </a:p>
          <a:p>
            <a:pPr indent="0" lvl="0" marL="0" rtl="0" algn="l">
              <a:lnSpc>
                <a:spcPct val="90000"/>
              </a:lnSpc>
              <a:spcBef>
                <a:spcPts val="1000"/>
              </a:spcBef>
              <a:spcAft>
                <a:spcPts val="0"/>
              </a:spcAft>
              <a:buClr>
                <a:srgbClr val="C00000"/>
              </a:buClr>
              <a:buSzPct val="100000"/>
              <a:buNone/>
            </a:pPr>
            <a:r>
              <a:rPr b="1" lang="en-US" sz="2400">
                <a:solidFill>
                  <a:srgbClr val="C00000"/>
                </a:solidFill>
              </a:rPr>
              <a:t>Solution: </a:t>
            </a:r>
            <a:endParaRPr/>
          </a:p>
          <a:p>
            <a:pPr indent="0" lvl="0" marL="0" rtl="0" algn="l">
              <a:lnSpc>
                <a:spcPct val="90000"/>
              </a:lnSpc>
              <a:spcBef>
                <a:spcPts val="1000"/>
              </a:spcBef>
              <a:spcAft>
                <a:spcPts val="0"/>
              </a:spcAft>
              <a:buClr>
                <a:schemeClr val="dk1"/>
              </a:buClr>
              <a:buSzPct val="100000"/>
              <a:buNone/>
            </a:pPr>
            <a:r>
              <a:rPr lang="en-US" sz="2000"/>
              <a:t>Let p: “The diagnostic message is stored in the buffer” and q: “The diagnostic message is retransmitted.” </a:t>
            </a:r>
            <a:endParaRPr/>
          </a:p>
          <a:p>
            <a:pPr indent="0" lvl="0" marL="0" rtl="0" algn="l">
              <a:lnSpc>
                <a:spcPct val="90000"/>
              </a:lnSpc>
              <a:spcBef>
                <a:spcPts val="1000"/>
              </a:spcBef>
              <a:spcAft>
                <a:spcPts val="0"/>
              </a:spcAft>
              <a:buClr>
                <a:schemeClr val="dk1"/>
              </a:buClr>
              <a:buSzPct val="100000"/>
              <a:buNone/>
            </a:pPr>
            <a:r>
              <a:rPr lang="en-US" sz="2000"/>
              <a:t>The specifications can then be written as </a:t>
            </a:r>
            <a:r>
              <a:rPr b="1" lang="en-US" sz="2000">
                <a:solidFill>
                  <a:schemeClr val="accent1"/>
                </a:solidFill>
              </a:rPr>
              <a:t>p ∨ q, ¬p, and p → q</a:t>
            </a:r>
            <a:r>
              <a:rPr lang="en-US" sz="2000"/>
              <a:t>.</a:t>
            </a:r>
            <a:endParaRPr/>
          </a:p>
          <a:p>
            <a:pPr indent="0" lvl="0" marL="0" rtl="0" algn="l">
              <a:lnSpc>
                <a:spcPct val="90000"/>
              </a:lnSpc>
              <a:spcBef>
                <a:spcPts val="1000"/>
              </a:spcBef>
              <a:spcAft>
                <a:spcPts val="0"/>
              </a:spcAft>
              <a:buClr>
                <a:schemeClr val="dk1"/>
              </a:buClr>
              <a:buSzPct val="100000"/>
              <a:buNone/>
            </a:pPr>
            <a:r>
              <a:rPr b="1" lang="en-US" sz="2200"/>
              <a:t>An assignment of truth values that makes all three specifications true must have p false to make ¬p true. Because, we want p ∨ q to be true but p must be false, q must be true. Because p → q is true when p is false and q is true, </a:t>
            </a:r>
            <a:endParaRPr/>
          </a:p>
          <a:p>
            <a:pPr indent="0" lvl="0" marL="0" rtl="0" algn="l">
              <a:lnSpc>
                <a:spcPct val="90000"/>
              </a:lnSpc>
              <a:spcBef>
                <a:spcPts val="1000"/>
              </a:spcBef>
              <a:spcAft>
                <a:spcPts val="0"/>
              </a:spcAft>
              <a:buClr>
                <a:schemeClr val="accent1"/>
              </a:buClr>
              <a:buSzPct val="100000"/>
              <a:buNone/>
            </a:pPr>
            <a:r>
              <a:rPr b="1" lang="en-US" sz="2000">
                <a:solidFill>
                  <a:schemeClr val="accent1"/>
                </a:solidFill>
              </a:rPr>
              <a:t>we conclude that these specifications are consistent, because they are all true when p is false and q is true</a:t>
            </a:r>
            <a:endParaRPr b="1" sz="20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007164" y="365125"/>
            <a:ext cx="10346635" cy="66854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Cont..</a:t>
            </a:r>
            <a:endParaRPr/>
          </a:p>
        </p:txBody>
      </p:sp>
      <p:sp>
        <p:nvSpPr>
          <p:cNvPr id="109" name="Google Shape;109;p17"/>
          <p:cNvSpPr txBox="1"/>
          <p:nvPr>
            <p:ph idx="1" type="body"/>
          </p:nvPr>
        </p:nvSpPr>
        <p:spPr>
          <a:xfrm>
            <a:off x="781878" y="1126435"/>
            <a:ext cx="10571922" cy="50505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00000"/>
              </a:buClr>
              <a:buSzPts val="2800"/>
              <a:buChar char="•"/>
            </a:pPr>
            <a:r>
              <a:rPr b="1" lang="en-US">
                <a:solidFill>
                  <a:srgbClr val="C00000"/>
                </a:solidFill>
              </a:rPr>
              <a:t>Example:</a:t>
            </a:r>
            <a:r>
              <a:rPr lang="en-US"/>
              <a:t> </a:t>
            </a:r>
            <a:endParaRPr/>
          </a:p>
          <a:p>
            <a:pPr indent="0" lvl="0" marL="0" rtl="0" algn="l">
              <a:lnSpc>
                <a:spcPct val="90000"/>
              </a:lnSpc>
              <a:spcBef>
                <a:spcPts val="1000"/>
              </a:spcBef>
              <a:spcAft>
                <a:spcPts val="0"/>
              </a:spcAft>
              <a:buClr>
                <a:schemeClr val="dk1"/>
              </a:buClr>
              <a:buSzPts val="2000"/>
              <a:buNone/>
            </a:pPr>
            <a:r>
              <a:rPr lang="en-US" sz="2000"/>
              <a:t>Determine whether these system specifications are consistent: </a:t>
            </a:r>
            <a:endParaRPr/>
          </a:p>
          <a:p>
            <a:pPr indent="0" lvl="0" marL="0" rtl="0" algn="l">
              <a:lnSpc>
                <a:spcPct val="90000"/>
              </a:lnSpc>
              <a:spcBef>
                <a:spcPts val="1000"/>
              </a:spcBef>
              <a:spcAft>
                <a:spcPts val="0"/>
              </a:spcAft>
              <a:buClr>
                <a:schemeClr val="dk1"/>
              </a:buClr>
              <a:buSzPts val="2000"/>
              <a:buNone/>
            </a:pPr>
            <a:r>
              <a:rPr lang="en-US" sz="2000"/>
              <a:t>“The diagnostic message is stored in the buffer or it is retransmitted.” </a:t>
            </a:r>
            <a:endParaRPr/>
          </a:p>
          <a:p>
            <a:pPr indent="0" lvl="0" marL="0" rtl="0" algn="l">
              <a:lnSpc>
                <a:spcPct val="90000"/>
              </a:lnSpc>
              <a:spcBef>
                <a:spcPts val="1000"/>
              </a:spcBef>
              <a:spcAft>
                <a:spcPts val="0"/>
              </a:spcAft>
              <a:buClr>
                <a:schemeClr val="dk1"/>
              </a:buClr>
              <a:buSzPts val="2000"/>
              <a:buNone/>
            </a:pPr>
            <a:r>
              <a:rPr lang="en-US" sz="2000"/>
              <a:t>“The diagnostic message is not stored in the buffer.” </a:t>
            </a:r>
            <a:endParaRPr/>
          </a:p>
          <a:p>
            <a:pPr indent="0" lvl="0" marL="0" rtl="0" algn="l">
              <a:lnSpc>
                <a:spcPct val="90000"/>
              </a:lnSpc>
              <a:spcBef>
                <a:spcPts val="1000"/>
              </a:spcBef>
              <a:spcAft>
                <a:spcPts val="0"/>
              </a:spcAft>
              <a:buClr>
                <a:schemeClr val="dk1"/>
              </a:buClr>
              <a:buSzPts val="2000"/>
              <a:buNone/>
            </a:pPr>
            <a:r>
              <a:rPr lang="en-US" sz="2000"/>
              <a:t>“If the diagnostic message is stored in the buffer, then it is retransmitted.”</a:t>
            </a:r>
            <a:endParaRPr/>
          </a:p>
          <a:p>
            <a:pPr indent="0" lvl="0" marL="0" rtl="0" algn="l">
              <a:lnSpc>
                <a:spcPct val="90000"/>
              </a:lnSpc>
              <a:spcBef>
                <a:spcPts val="1000"/>
              </a:spcBef>
              <a:spcAft>
                <a:spcPts val="0"/>
              </a:spcAft>
              <a:buClr>
                <a:schemeClr val="accent1"/>
              </a:buClr>
              <a:buSzPts val="2000"/>
              <a:buNone/>
            </a:pPr>
            <a:r>
              <a:rPr lang="en-US" sz="2000">
                <a:solidFill>
                  <a:schemeClr val="accent1"/>
                </a:solidFill>
              </a:rPr>
              <a:t>“The diagnostic message is not retransmitted.” </a:t>
            </a:r>
            <a:endParaRPr/>
          </a:p>
          <a:p>
            <a:pPr indent="0" lvl="0" marL="0" rtl="0" algn="l">
              <a:lnSpc>
                <a:spcPct val="90000"/>
              </a:lnSpc>
              <a:spcBef>
                <a:spcPts val="1000"/>
              </a:spcBef>
              <a:spcAft>
                <a:spcPts val="0"/>
              </a:spcAft>
              <a:buClr>
                <a:srgbClr val="C00000"/>
              </a:buClr>
              <a:buSzPts val="2400"/>
              <a:buNone/>
            </a:pPr>
            <a:r>
              <a:rPr b="1" lang="en-US" sz="2400">
                <a:solidFill>
                  <a:srgbClr val="C00000"/>
                </a:solidFill>
              </a:rPr>
              <a:t>Solution: </a:t>
            </a:r>
            <a:endParaRPr/>
          </a:p>
          <a:p>
            <a:pPr indent="0" lvl="0" marL="0" rtl="0" algn="l">
              <a:lnSpc>
                <a:spcPct val="90000"/>
              </a:lnSpc>
              <a:spcBef>
                <a:spcPts val="1000"/>
              </a:spcBef>
              <a:spcAft>
                <a:spcPts val="0"/>
              </a:spcAft>
              <a:buClr>
                <a:schemeClr val="dk1"/>
              </a:buClr>
              <a:buSzPts val="2000"/>
              <a:buNone/>
            </a:pPr>
            <a:r>
              <a:rPr lang="en-US" sz="2000"/>
              <a:t>Let p: “The diagnostic message is stored in the buffer” and </a:t>
            </a:r>
            <a:endParaRPr/>
          </a:p>
          <a:p>
            <a:pPr indent="0" lvl="0" marL="0" rtl="0" algn="l">
              <a:lnSpc>
                <a:spcPct val="90000"/>
              </a:lnSpc>
              <a:spcBef>
                <a:spcPts val="1000"/>
              </a:spcBef>
              <a:spcAft>
                <a:spcPts val="0"/>
              </a:spcAft>
              <a:buClr>
                <a:schemeClr val="dk1"/>
              </a:buClr>
              <a:buSzPts val="2000"/>
              <a:buNone/>
            </a:pPr>
            <a:r>
              <a:rPr lang="en-US" sz="2000"/>
              <a:t>q: “The diagnostic message is retransmitted.” </a:t>
            </a:r>
            <a:endParaRPr/>
          </a:p>
          <a:p>
            <a:pPr indent="0" lvl="0" marL="0" rtl="0" algn="l">
              <a:lnSpc>
                <a:spcPct val="90000"/>
              </a:lnSpc>
              <a:spcBef>
                <a:spcPts val="1000"/>
              </a:spcBef>
              <a:spcAft>
                <a:spcPts val="0"/>
              </a:spcAft>
              <a:buClr>
                <a:schemeClr val="accent1"/>
              </a:buClr>
              <a:buSzPts val="2000"/>
              <a:buNone/>
            </a:pPr>
            <a:r>
              <a:rPr b="1" lang="en-US" sz="2000">
                <a:solidFill>
                  <a:schemeClr val="accent1"/>
                </a:solidFill>
              </a:rPr>
              <a:t>p ∨ q, ¬p, p → q and ¬q</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rgbClr val="C00000"/>
              </a:buClr>
              <a:buSzPts val="2000"/>
              <a:buNone/>
            </a:pPr>
            <a:r>
              <a:rPr b="1" lang="en-US" sz="2000">
                <a:solidFill>
                  <a:srgbClr val="C00000"/>
                </a:solidFill>
              </a:rPr>
              <a:t>Not Consistent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1011382" y="365125"/>
            <a:ext cx="10342418"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alibri"/>
              <a:buNone/>
            </a:pPr>
            <a:r>
              <a:rPr b="1" lang="en-US" sz="4000">
                <a:solidFill>
                  <a:schemeClr val="accent1"/>
                </a:solidFill>
              </a:rPr>
              <a:t>Logic Circuits</a:t>
            </a:r>
            <a:endParaRPr/>
          </a:p>
        </p:txBody>
      </p:sp>
      <p:sp>
        <p:nvSpPr>
          <p:cNvPr id="115" name="Google Shape;115;p18"/>
          <p:cNvSpPr txBox="1"/>
          <p:nvPr>
            <p:ph idx="1" type="body"/>
          </p:nvPr>
        </p:nvSpPr>
        <p:spPr>
          <a:xfrm>
            <a:off x="838200" y="1066800"/>
            <a:ext cx="10515600" cy="51101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Propositional logic can be applied to the design of computer hardware</a:t>
            </a:r>
            <a:endParaRPr/>
          </a:p>
          <a:p>
            <a:pPr indent="-228600" lvl="0" marL="228600" rtl="0" algn="just">
              <a:lnSpc>
                <a:spcPct val="90000"/>
              </a:lnSpc>
              <a:spcBef>
                <a:spcPts val="1000"/>
              </a:spcBef>
              <a:spcAft>
                <a:spcPts val="0"/>
              </a:spcAft>
              <a:buClr>
                <a:schemeClr val="dk1"/>
              </a:buClr>
              <a:buSzPts val="2400"/>
              <a:buChar char="•"/>
            </a:pPr>
            <a:r>
              <a:rPr lang="en-US" sz="2400"/>
              <a:t>A logic circuit (or digital circuit) receives input signals p1, p2, … , pn, each a bit [either 0 (off) or 1 (on)], and produces output signals s1, s2, … , sn, each a bit. </a:t>
            </a:r>
            <a:endParaRPr/>
          </a:p>
          <a:p>
            <a:pPr indent="-228600" lvl="0" marL="228600" rtl="0" algn="just">
              <a:lnSpc>
                <a:spcPct val="90000"/>
              </a:lnSpc>
              <a:spcBef>
                <a:spcPts val="1000"/>
              </a:spcBef>
              <a:spcAft>
                <a:spcPts val="0"/>
              </a:spcAft>
              <a:buClr>
                <a:schemeClr val="dk1"/>
              </a:buClr>
              <a:buSzPts val="2400"/>
              <a:buChar char="•"/>
            </a:pPr>
            <a:r>
              <a:rPr lang="en-US" sz="2400"/>
              <a:t>The inverter, or </a:t>
            </a:r>
            <a:r>
              <a:rPr b="1" lang="en-US" sz="2400">
                <a:solidFill>
                  <a:schemeClr val="accent1"/>
                </a:solidFill>
              </a:rPr>
              <a:t>NOT gate</a:t>
            </a:r>
            <a:r>
              <a:rPr lang="en-US" sz="2400"/>
              <a:t>, takes an input bit p, and produces as output ¬p. </a:t>
            </a:r>
            <a:endParaRPr/>
          </a:p>
          <a:p>
            <a:pPr indent="-228600" lvl="0" marL="228600" rtl="0" algn="just">
              <a:lnSpc>
                <a:spcPct val="90000"/>
              </a:lnSpc>
              <a:spcBef>
                <a:spcPts val="1000"/>
              </a:spcBef>
              <a:spcAft>
                <a:spcPts val="0"/>
              </a:spcAft>
              <a:buClr>
                <a:schemeClr val="dk1"/>
              </a:buClr>
              <a:buSzPts val="2400"/>
              <a:buChar char="•"/>
            </a:pPr>
            <a:r>
              <a:rPr lang="en-US" sz="2400"/>
              <a:t>The </a:t>
            </a:r>
            <a:r>
              <a:rPr b="1" lang="en-US" sz="2400">
                <a:solidFill>
                  <a:schemeClr val="accent1"/>
                </a:solidFill>
              </a:rPr>
              <a:t>OR gate </a:t>
            </a:r>
            <a:r>
              <a:rPr lang="en-US" sz="2400"/>
              <a:t>takes two input signals p and q, each a bit, and produces as output the signal p ∨ q.</a:t>
            </a:r>
            <a:endParaRPr/>
          </a:p>
          <a:p>
            <a:pPr indent="-228600" lvl="0" marL="228600" rtl="0" algn="just">
              <a:lnSpc>
                <a:spcPct val="90000"/>
              </a:lnSpc>
              <a:spcBef>
                <a:spcPts val="1000"/>
              </a:spcBef>
              <a:spcAft>
                <a:spcPts val="0"/>
              </a:spcAft>
              <a:buClr>
                <a:schemeClr val="dk1"/>
              </a:buClr>
              <a:buSzPts val="2400"/>
              <a:buChar char="•"/>
            </a:pPr>
            <a:r>
              <a:rPr lang="en-US" sz="2400"/>
              <a:t>Finally, the </a:t>
            </a:r>
            <a:r>
              <a:rPr b="1" lang="en-US" sz="2400">
                <a:solidFill>
                  <a:schemeClr val="accent1"/>
                </a:solidFill>
              </a:rPr>
              <a:t>AND gate </a:t>
            </a:r>
            <a:r>
              <a:rPr lang="en-US" sz="2400"/>
              <a:t>takes two input signals p and q, each a bit, and produces as output the signal p ∧ q. </a:t>
            </a:r>
            <a:r>
              <a:rPr i="1" lang="en-US" sz="2400">
                <a:solidFill>
                  <a:srgbClr val="0070C0"/>
                </a:solidFill>
              </a:rPr>
              <a:t>We use combinations of these three basic gates to build more complicated circuits</a:t>
            </a:r>
            <a:endParaRPr sz="2400"/>
          </a:p>
        </p:txBody>
      </p:sp>
      <p:pic>
        <p:nvPicPr>
          <p:cNvPr id="116" name="Google Shape;116;p18"/>
          <p:cNvPicPr preferRelativeResize="0"/>
          <p:nvPr/>
        </p:nvPicPr>
        <p:blipFill rotWithShape="1">
          <a:blip r:embed="rId3">
            <a:alphaModFix/>
          </a:blip>
          <a:srcRect b="0" l="0" r="0" t="0"/>
          <a:stretch/>
        </p:blipFill>
        <p:spPr>
          <a:xfrm>
            <a:off x="1212313" y="4557268"/>
            <a:ext cx="9767374" cy="16196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9"/>
          <p:cNvSpPr txBox="1"/>
          <p:nvPr>
            <p:ph type="title"/>
          </p:nvPr>
        </p:nvSpPr>
        <p:spPr>
          <a:xfrm>
            <a:off x="914402" y="489508"/>
            <a:ext cx="5181597" cy="165548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alibri"/>
              <a:buNone/>
            </a:pPr>
            <a:r>
              <a:rPr b="1" lang="en-US" sz="4000"/>
              <a:t>Webpage Searching </a:t>
            </a:r>
            <a:endParaRPr/>
          </a:p>
        </p:txBody>
      </p:sp>
      <p:sp>
        <p:nvSpPr>
          <p:cNvPr id="123" name="Google Shape;123;p19"/>
          <p:cNvSpPr txBox="1"/>
          <p:nvPr>
            <p:ph idx="1" type="body"/>
          </p:nvPr>
        </p:nvSpPr>
        <p:spPr>
          <a:xfrm>
            <a:off x="914402" y="2418408"/>
            <a:ext cx="5181598" cy="3409898"/>
          </a:xfrm>
          <a:prstGeom prst="rect">
            <a:avLst/>
          </a:prstGeom>
          <a:noFill/>
          <a:ln>
            <a:noFill/>
          </a:ln>
        </p:spPr>
        <p:txBody>
          <a:bodyPr anchorCtr="0" anchor="t" bIns="45700" lIns="91425" spcFirstLastPara="1" rIns="91425" wrap="square" tIns="45700">
            <a:normAutofit/>
          </a:bodyPr>
          <a:lstStyle/>
          <a:p>
            <a:pPr indent="-228600" lvl="0" marL="228600" rtl="0" algn="r">
              <a:lnSpc>
                <a:spcPct val="90000"/>
              </a:lnSpc>
              <a:spcBef>
                <a:spcPts val="0"/>
              </a:spcBef>
              <a:spcAft>
                <a:spcPts val="0"/>
              </a:spcAft>
              <a:buClr>
                <a:schemeClr val="dk1"/>
              </a:buClr>
              <a:buSzPts val="2000"/>
              <a:buChar char="•"/>
            </a:pPr>
            <a:r>
              <a:rPr b="1" lang="en-US" sz="2000"/>
              <a:t>Boolean searching </a:t>
            </a:r>
            <a:r>
              <a:rPr lang="en-US" sz="2000"/>
              <a:t>is used to find Web pages </a:t>
            </a:r>
            <a:endParaRPr/>
          </a:p>
          <a:p>
            <a:pPr indent="-228600" lvl="0" marL="228600" rtl="0" algn="r">
              <a:lnSpc>
                <a:spcPct val="90000"/>
              </a:lnSpc>
              <a:spcBef>
                <a:spcPts val="1000"/>
              </a:spcBef>
              <a:spcAft>
                <a:spcPts val="0"/>
              </a:spcAft>
              <a:buClr>
                <a:schemeClr val="dk1"/>
              </a:buClr>
              <a:buSzPts val="2000"/>
              <a:buChar char="•"/>
            </a:pPr>
            <a:r>
              <a:rPr lang="en-US" sz="2000"/>
              <a:t>Example: Universities in New Mexico, looking for pages </a:t>
            </a:r>
            <a:r>
              <a:rPr lang="en-US" sz="2000">
                <a:solidFill>
                  <a:srgbClr val="0070C0"/>
                </a:solidFill>
              </a:rPr>
              <a:t>matching NEW AND MEXICO AND UNIVERSITIES</a:t>
            </a:r>
            <a:r>
              <a:rPr lang="en-US" sz="2000"/>
              <a:t>. The results of this search will include those pages that contain the three words NEW, MEXICO, and UNIVERSITIES. </a:t>
            </a:r>
            <a:endParaRPr/>
          </a:p>
          <a:p>
            <a:pPr indent="-263524" lvl="0" marL="623888" rtl="0" algn="r">
              <a:lnSpc>
                <a:spcPct val="90000"/>
              </a:lnSpc>
              <a:spcBef>
                <a:spcPts val="1000"/>
              </a:spcBef>
              <a:spcAft>
                <a:spcPts val="0"/>
              </a:spcAft>
              <a:buClr>
                <a:srgbClr val="FF0000"/>
              </a:buClr>
              <a:buSzPts val="2000"/>
              <a:buNone/>
            </a:pPr>
            <a:r>
              <a:rPr lang="en-US" sz="2000">
                <a:solidFill>
                  <a:srgbClr val="FF0000"/>
                </a:solidFill>
              </a:rPr>
              <a:t> ( </a:t>
            </a:r>
            <a:r>
              <a:rPr i="1" lang="en-US" sz="2000">
                <a:solidFill>
                  <a:srgbClr val="FF0000"/>
                </a:solidFill>
              </a:rPr>
              <a:t>This will include all of the pages of interest, together with others such as a page about new universities in Mexico)</a:t>
            </a:r>
            <a:endParaRPr/>
          </a:p>
        </p:txBody>
      </p:sp>
      <p:pic>
        <p:nvPicPr>
          <p:cNvPr id="124" name="Google Shape;124;p19"/>
          <p:cNvPicPr preferRelativeResize="0"/>
          <p:nvPr/>
        </p:nvPicPr>
        <p:blipFill rotWithShape="1">
          <a:blip r:embed="rId3">
            <a:alphaModFix/>
          </a:blip>
          <a:srcRect b="0" l="0" r="0" t="0"/>
          <a:stretch/>
        </p:blipFill>
        <p:spPr>
          <a:xfrm>
            <a:off x="6151853" y="203199"/>
            <a:ext cx="5391239" cy="5849257"/>
          </a:xfrm>
          <a:prstGeom prst="rect">
            <a:avLst/>
          </a:prstGeom>
          <a:noFill/>
          <a:ln>
            <a:noFill/>
          </a:ln>
        </p:spPr>
      </p:pic>
      <p:sp>
        <p:nvSpPr>
          <p:cNvPr id="125" name="Google Shape;125;p19"/>
          <p:cNvSpPr/>
          <p:nvPr/>
        </p:nvSpPr>
        <p:spPr>
          <a:xfrm flipH="1" rot="10800000">
            <a:off x="0" y="6400799"/>
            <a:ext cx="12192000" cy="456773"/>
          </a:xfrm>
          <a:prstGeom prst="rect">
            <a:avLst/>
          </a:prstGeom>
          <a:gradFill>
            <a:gsLst>
              <a:gs pos="0">
                <a:schemeClr val="accent1"/>
              </a:gs>
              <a:gs pos="85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9"/>
          <p:cNvSpPr/>
          <p:nvPr/>
        </p:nvSpPr>
        <p:spPr>
          <a:xfrm flipH="1">
            <a:off x="4038599" y="6400799"/>
            <a:ext cx="8153398" cy="456772"/>
          </a:xfrm>
          <a:prstGeom prst="rect">
            <a:avLst/>
          </a:prstGeom>
          <a:gradFill>
            <a:gsLst>
              <a:gs pos="0">
                <a:srgbClr val="000000">
                  <a:alpha val="25882"/>
                </a:srgbClr>
              </a:gs>
              <a:gs pos="100000">
                <a:srgbClr val="2F5496"/>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20"/>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b="1" lang="en-US" sz="5000"/>
              <a:t>Webpage Searching </a:t>
            </a:r>
            <a:endParaRPr sz="5000"/>
          </a:p>
        </p:txBody>
      </p:sp>
      <p:sp>
        <p:nvSpPr>
          <p:cNvPr id="133" name="Google Shape;133;p20"/>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20"/>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900"/>
              <a:buChar char="•"/>
            </a:pPr>
            <a:r>
              <a:rPr lang="en-US" sz="1900"/>
              <a:t>To find pages that deal with universities in New Mexico or Arizona,</a:t>
            </a:r>
            <a:endParaRPr/>
          </a:p>
          <a:p>
            <a:pPr indent="-228600" lvl="0" marL="228600" rtl="0" algn="l">
              <a:lnSpc>
                <a:spcPct val="90000"/>
              </a:lnSpc>
              <a:spcBef>
                <a:spcPts val="1000"/>
              </a:spcBef>
              <a:spcAft>
                <a:spcPts val="0"/>
              </a:spcAft>
              <a:buClr>
                <a:schemeClr val="dk1"/>
              </a:buClr>
              <a:buSzPts val="1900"/>
              <a:buChar char="•"/>
            </a:pPr>
            <a:r>
              <a:rPr lang="en-US" sz="1900"/>
              <a:t>we can search for pages matching </a:t>
            </a:r>
            <a:r>
              <a:rPr b="1" lang="en-US" sz="1900"/>
              <a:t>(NEW AND MEXICO OR ARIZONA) AND UNIVERSITIES</a:t>
            </a:r>
            <a:r>
              <a:rPr lang="en-US" sz="1900"/>
              <a:t>. </a:t>
            </a:r>
            <a:endParaRPr/>
          </a:p>
          <a:p>
            <a:pPr indent="-228600" lvl="1" marL="685800" rtl="0" algn="l">
              <a:lnSpc>
                <a:spcPct val="90000"/>
              </a:lnSpc>
              <a:spcBef>
                <a:spcPts val="500"/>
              </a:spcBef>
              <a:spcAft>
                <a:spcPts val="0"/>
              </a:spcAft>
              <a:buClr>
                <a:schemeClr val="dk1"/>
              </a:buClr>
              <a:buSzPts val="1900"/>
              <a:buFont typeface="Noto Sans Symbols"/>
              <a:buChar char="✔"/>
            </a:pPr>
            <a:r>
              <a:rPr lang="en-US" sz="1900"/>
              <a:t>Note: Here the AND operator takes precedence over the OR operator. The results of this search will include all pages that contain the word UNIVERSITIES and either both the words NEW and MEXICO or the word ARIZONA</a:t>
            </a:r>
            <a:endParaRPr sz="1900"/>
          </a:p>
          <a:p>
            <a:pPr indent="-107950" lvl="0" marL="228600" rtl="0" algn="l">
              <a:lnSpc>
                <a:spcPct val="90000"/>
              </a:lnSpc>
              <a:spcBef>
                <a:spcPts val="1000"/>
              </a:spcBef>
              <a:spcAft>
                <a:spcPts val="0"/>
              </a:spcAft>
              <a:buClr>
                <a:schemeClr val="dk1"/>
              </a:buClr>
              <a:buSzPts val="1900"/>
              <a:buNone/>
            </a:pPr>
            <a:r>
              <a:t/>
            </a:r>
            <a:endParaRPr sz="1900"/>
          </a:p>
        </p:txBody>
      </p:sp>
      <p:pic>
        <p:nvPicPr>
          <p:cNvPr id="135" name="Google Shape;135;p20"/>
          <p:cNvPicPr preferRelativeResize="0"/>
          <p:nvPr/>
        </p:nvPicPr>
        <p:blipFill rotWithShape="1">
          <a:blip r:embed="rId3">
            <a:alphaModFix/>
          </a:blip>
          <a:srcRect b="0" l="0" r="0" t="0"/>
          <a:stretch/>
        </p:blipFill>
        <p:spPr>
          <a:xfrm>
            <a:off x="6099048" y="651207"/>
            <a:ext cx="5458968" cy="55555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Web Search</a:t>
            </a:r>
            <a:endParaRPr/>
          </a:p>
        </p:txBody>
      </p:sp>
      <p:pic>
        <p:nvPicPr>
          <p:cNvPr id="141" name="Google Shape;141;p21"/>
          <p:cNvPicPr preferRelativeResize="0"/>
          <p:nvPr>
            <p:ph idx="1" type="body"/>
          </p:nvPr>
        </p:nvPicPr>
        <p:blipFill rotWithShape="1">
          <a:blip r:embed="rId3">
            <a:alphaModFix/>
          </a:blip>
          <a:srcRect b="0" l="0" r="0" t="0"/>
          <a:stretch/>
        </p:blipFill>
        <p:spPr>
          <a:xfrm>
            <a:off x="6934199" y="1030514"/>
            <a:ext cx="5101809" cy="5011512"/>
          </a:xfrm>
          <a:prstGeom prst="rect">
            <a:avLst/>
          </a:prstGeom>
          <a:noFill/>
          <a:ln>
            <a:noFill/>
          </a:ln>
        </p:spPr>
      </p:pic>
      <p:sp>
        <p:nvSpPr>
          <p:cNvPr id="142" name="Google Shape;142;p21"/>
          <p:cNvSpPr txBox="1"/>
          <p:nvPr/>
        </p:nvSpPr>
        <p:spPr>
          <a:xfrm>
            <a:off x="304800" y="1320801"/>
            <a:ext cx="6629400" cy="3785652"/>
          </a:xfrm>
          <a:prstGeom prst="rect">
            <a:avLst/>
          </a:prstGeom>
          <a:noFill/>
          <a:ln>
            <a:noFill/>
          </a:ln>
        </p:spPr>
        <p:txBody>
          <a:bodyPr anchorCtr="0" anchor="t" bIns="45700" lIns="91425" spcFirstLastPara="1" rIns="91425" wrap="square" tIns="45700">
            <a:spAutoFit/>
          </a:bodyPr>
          <a:lstStyle/>
          <a:p>
            <a:pPr indent="-285750" lvl="1" marL="28575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Web pages that deal with </a:t>
            </a:r>
            <a:r>
              <a:rPr b="0" i="0" lang="en-US" sz="2000" u="none" cap="none" strike="noStrike">
                <a:solidFill>
                  <a:srgbClr val="0070C0"/>
                </a:solidFill>
                <a:latin typeface="Calibri"/>
                <a:ea typeface="Calibri"/>
                <a:cs typeface="Calibri"/>
                <a:sym typeface="Calibri"/>
              </a:rPr>
              <a:t>universities in Mexico </a:t>
            </a:r>
            <a:r>
              <a:rPr b="0" i="0" lang="en-US" sz="2000" u="none" cap="none" strike="noStrike">
                <a:solidFill>
                  <a:schemeClr val="dk1"/>
                </a:solidFill>
                <a:latin typeface="Calibri"/>
                <a:ea typeface="Calibri"/>
                <a:cs typeface="Calibri"/>
                <a:sym typeface="Calibri"/>
              </a:rPr>
              <a:t>(and </a:t>
            </a:r>
            <a:r>
              <a:rPr b="1" i="0" lang="en-US" sz="2000" u="none" cap="none" strike="noStrike">
                <a:solidFill>
                  <a:srgbClr val="FF0000"/>
                </a:solidFill>
                <a:latin typeface="Calibri"/>
                <a:ea typeface="Calibri"/>
                <a:cs typeface="Calibri"/>
                <a:sym typeface="Calibri"/>
              </a:rPr>
              <a:t>not New Mexico</a:t>
            </a:r>
            <a:r>
              <a:rPr b="0" i="0" lang="en-US" sz="2000" u="none" cap="none" strike="noStrike">
                <a:solidFill>
                  <a:schemeClr val="dk1"/>
                </a:solidFill>
                <a:latin typeface="Calibri"/>
                <a:ea typeface="Calibri"/>
                <a:cs typeface="Calibri"/>
                <a:sym typeface="Calibri"/>
              </a:rPr>
              <a:t>),  first look for pages matching </a:t>
            </a:r>
            <a:r>
              <a:rPr b="0" i="0" lang="en-US" sz="2000" u="none" cap="none" strike="noStrike">
                <a:solidFill>
                  <a:srgbClr val="0070C0"/>
                </a:solidFill>
                <a:latin typeface="Calibri"/>
                <a:ea typeface="Calibri"/>
                <a:cs typeface="Calibri"/>
                <a:sym typeface="Calibri"/>
              </a:rPr>
              <a:t>MEXICO AND UNIVERSITIES</a:t>
            </a:r>
            <a:r>
              <a:rPr b="0" i="0" lang="en-US" sz="2000" u="none" cap="none" strike="noStrike">
                <a:solidFill>
                  <a:schemeClr val="dk1"/>
                </a:solidFill>
                <a:latin typeface="Calibri"/>
                <a:ea typeface="Calibri"/>
                <a:cs typeface="Calibri"/>
                <a:sym typeface="Calibri"/>
              </a:rPr>
              <a:t>, but the results of this search will include pages about universities in New Mexico, as well as universities in Mexico,</a:t>
            </a:r>
            <a:endParaRPr/>
          </a:p>
          <a:p>
            <a:pPr indent="-285750" lvl="1" marL="28575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It might be better to search for pages matching </a:t>
            </a:r>
            <a:r>
              <a:rPr b="1" i="0" lang="en-US" sz="2000" u="none" cap="none" strike="noStrike">
                <a:solidFill>
                  <a:srgbClr val="0070C0"/>
                </a:solidFill>
                <a:latin typeface="Calibri"/>
                <a:ea typeface="Calibri"/>
                <a:cs typeface="Calibri"/>
                <a:sym typeface="Calibri"/>
              </a:rPr>
              <a:t>(MEXICO AND UNIVERSITIES) NOT NEW</a:t>
            </a:r>
            <a:r>
              <a:rPr b="0" i="0" lang="en-US" sz="2000" u="none" cap="none" strike="noStrike">
                <a:solidFill>
                  <a:schemeClr val="dk1"/>
                </a:solidFill>
                <a:latin typeface="Calibri"/>
                <a:ea typeface="Calibri"/>
                <a:cs typeface="Calibri"/>
                <a:sym typeface="Calibri"/>
              </a:rPr>
              <a:t>. The results of this search include pages that contain both the words MEXICO and UNIVERSITIES but do not contain the word NEW.</a:t>
            </a:r>
            <a:endParaRPr/>
          </a:p>
          <a:p>
            <a:pPr indent="0" lvl="1" marL="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(In Google, and many other search engines, the word “NOT” is replaced by the symbol “-”. In Google, the terms used for this last search would be </a:t>
            </a:r>
            <a:r>
              <a:rPr b="0" i="0" lang="en-US" sz="2000" u="none" cap="none" strike="noStrike">
                <a:solidFill>
                  <a:srgbClr val="FF0000"/>
                </a:solidFill>
                <a:latin typeface="Calibri"/>
                <a:ea typeface="Calibri"/>
                <a:cs typeface="Calibri"/>
                <a:sym typeface="Calibri"/>
              </a:rPr>
              <a:t>MEXICO UNIVERSITIES -NEW</a:t>
            </a:r>
            <a:r>
              <a:rPr b="0" i="0" lang="en-US" sz="2000" u="none" cap="none" strike="noStrike">
                <a:solidFill>
                  <a:schemeClr val="dk1"/>
                </a:solidFill>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