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30.png"/><Relationship Id="rId9" Type="http://schemas.openxmlformats.org/officeDocument/2006/relationships/image" Target="../media/image23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17.png"/><Relationship Id="rId8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45.png"/><Relationship Id="rId5" Type="http://schemas.openxmlformats.org/officeDocument/2006/relationships/image" Target="../media/image28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Relationship Id="rId11" Type="http://schemas.openxmlformats.org/officeDocument/2006/relationships/image" Target="../media/image47.png"/><Relationship Id="rId10" Type="http://schemas.openxmlformats.org/officeDocument/2006/relationships/image" Target="../media/image34.png"/><Relationship Id="rId12" Type="http://schemas.openxmlformats.org/officeDocument/2006/relationships/image" Target="../media/image37.png"/><Relationship Id="rId9" Type="http://schemas.openxmlformats.org/officeDocument/2006/relationships/image" Target="../media/image41.png"/><Relationship Id="rId5" Type="http://schemas.openxmlformats.org/officeDocument/2006/relationships/image" Target="../media/image40.png"/><Relationship Id="rId6" Type="http://schemas.openxmlformats.org/officeDocument/2006/relationships/image" Target="../media/image39.png"/><Relationship Id="rId7" Type="http://schemas.openxmlformats.org/officeDocument/2006/relationships/image" Target="../media/image33.png"/><Relationship Id="rId8" Type="http://schemas.openxmlformats.org/officeDocument/2006/relationships/image" Target="../media/image4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6.png"/><Relationship Id="rId4" Type="http://schemas.openxmlformats.org/officeDocument/2006/relationships/image" Target="../media/image44.png"/><Relationship Id="rId9" Type="http://schemas.openxmlformats.org/officeDocument/2006/relationships/image" Target="../media/image43.png"/><Relationship Id="rId5" Type="http://schemas.openxmlformats.org/officeDocument/2006/relationships/image" Target="../media/image51.png"/><Relationship Id="rId6" Type="http://schemas.openxmlformats.org/officeDocument/2006/relationships/image" Target="../media/image50.png"/><Relationship Id="rId7" Type="http://schemas.openxmlformats.org/officeDocument/2006/relationships/image" Target="../media/image52.png"/><Relationship Id="rId8" Type="http://schemas.openxmlformats.org/officeDocument/2006/relationships/image" Target="../media/image4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9.jpg"/><Relationship Id="rId4" Type="http://schemas.openxmlformats.org/officeDocument/2006/relationships/image" Target="../media/image5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9.jpg"/><Relationship Id="rId4" Type="http://schemas.openxmlformats.org/officeDocument/2006/relationships/image" Target="../media/image5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5.png"/><Relationship Id="rId4" Type="http://schemas.openxmlformats.org/officeDocument/2006/relationships/image" Target="../media/image4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9.jpg"/><Relationship Id="rId4" Type="http://schemas.openxmlformats.org/officeDocument/2006/relationships/image" Target="../media/image5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600200" y="609600"/>
            <a:ext cx="5943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omic Sans MS"/>
                <a:ea typeface="Comic Sans MS"/>
                <a:cs typeface="Comic Sans MS"/>
                <a:sym typeface="Comic Sans MS"/>
              </a:rPr>
              <a:t>Induction</a:t>
            </a:r>
            <a:endParaRPr/>
          </a:p>
        </p:txBody>
      </p:sp>
      <p:pic>
        <p:nvPicPr>
          <p:cNvPr descr="Dom_Row"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667000"/>
            <a:ext cx="731520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3048000" y="457200"/>
            <a:ext cx="2952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Proof by Induction</a:t>
            </a:r>
            <a:endParaRPr/>
          </a:p>
        </p:txBody>
      </p:sp>
      <p:pic>
        <p:nvPicPr>
          <p:cNvPr id="181" name="Google Shape;18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0575" y="1752600"/>
            <a:ext cx="4949825" cy="145573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/>
        </p:nvSpPr>
        <p:spPr>
          <a:xfrm>
            <a:off x="3140075" y="1295400"/>
            <a:ext cx="287972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adding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 </a:t>
            </a:r>
            <a:r>
              <a:rPr baseline="30000" i="1" lang="en-US" sz="18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aseline="30000" lang="en-US" sz="18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+1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both sides,</a:t>
            </a:r>
            <a:endParaRPr/>
          </a:p>
        </p:txBody>
      </p:sp>
      <p:pic>
        <p:nvPicPr>
          <p:cNvPr id="183" name="Google Shape;18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2743200"/>
            <a:ext cx="2933700" cy="18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2"/>
          <p:cNvSpPr txBox="1"/>
          <p:nvPr/>
        </p:nvSpPr>
        <p:spPr>
          <a:xfrm>
            <a:off x="1063625" y="4876800"/>
            <a:ext cx="70897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But since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 </a:t>
            </a: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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1 was arbitrary, we conclude (by UG), that</a:t>
            </a:r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2600" y="5226050"/>
            <a:ext cx="5562600" cy="94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/>
          <p:nvPr/>
        </p:nvSpPr>
        <p:spPr>
          <a:xfrm>
            <a:off x="1638300" y="6261100"/>
            <a:ext cx="58293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which is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i="1" lang="en-US" sz="18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+1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).  </a:t>
            </a:r>
            <a:r>
              <a:rPr lang="en-US" sz="18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completes the induction proof.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/>
        </p:nvSpPr>
        <p:spPr>
          <a:xfrm>
            <a:off x="3059113" y="457200"/>
            <a:ext cx="29606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Proving an Equality</a:t>
            </a:r>
            <a:endParaRPr/>
          </a:p>
        </p:txBody>
      </p:sp>
      <p:pic>
        <p:nvPicPr>
          <p:cNvPr descr="txp_fig" id="192" name="Google Shape;19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1219200"/>
            <a:ext cx="4881563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93" name="Google Shape;19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1447800"/>
            <a:ext cx="1066800" cy="30003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/>
        </p:nvSpPr>
        <p:spPr>
          <a:xfrm>
            <a:off x="762000" y="2057400"/>
            <a:ext cx="7602538" cy="376238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 P(n) be the induction hypothesis that the statement is true for n.</a:t>
            </a:r>
            <a:endParaRPr/>
          </a:p>
        </p:txBody>
      </p:sp>
      <p:sp>
        <p:nvSpPr>
          <p:cNvPr id="195" name="Google Shape;195;p23"/>
          <p:cNvSpPr txBox="1"/>
          <p:nvPr/>
        </p:nvSpPr>
        <p:spPr>
          <a:xfrm>
            <a:off x="762000" y="2743200"/>
            <a:ext cx="2532063" cy="3762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Base case: P(1) is true</a:t>
            </a:r>
            <a:endParaRPr/>
          </a:p>
        </p:txBody>
      </p:sp>
      <p:sp>
        <p:nvSpPr>
          <p:cNvPr id="196" name="Google Shape;196;p23"/>
          <p:cNvSpPr txBox="1"/>
          <p:nvPr/>
        </p:nvSpPr>
        <p:spPr>
          <a:xfrm>
            <a:off x="762000" y="3429000"/>
            <a:ext cx="6140450" cy="3762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Induction step: assume P(n) is true, prove P(n+1) is true.</a:t>
            </a:r>
            <a:endParaRPr/>
          </a:p>
        </p:txBody>
      </p:sp>
      <p:pic>
        <p:nvPicPr>
          <p:cNvPr descr="txp_fig" id="197" name="Google Shape;19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0200" y="3984625"/>
            <a:ext cx="4343400" cy="358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98" name="Google Shape;198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3000" y="4419600"/>
            <a:ext cx="379095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3"/>
          <p:cNvSpPr txBox="1"/>
          <p:nvPr/>
        </p:nvSpPr>
        <p:spPr>
          <a:xfrm>
            <a:off x="5486400" y="4495800"/>
            <a:ext cx="1481138" cy="3762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induction</a:t>
            </a:r>
            <a:endParaRPr/>
          </a:p>
        </p:txBody>
      </p:sp>
      <p:pic>
        <p:nvPicPr>
          <p:cNvPr descr="txp_fig" id="200" name="Google Shape;200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3000" y="5181600"/>
            <a:ext cx="3805238" cy="387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01" name="Google Shape;201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43000" y="5715000"/>
            <a:ext cx="3686175" cy="7159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02" name="Google Shape;202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53000" y="5791200"/>
            <a:ext cx="3014663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/>
        </p:nvSpPr>
        <p:spPr>
          <a:xfrm>
            <a:off x="3119438" y="457200"/>
            <a:ext cx="29003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Proving a Property</a:t>
            </a:r>
            <a:endParaRPr/>
          </a:p>
        </p:txBody>
      </p:sp>
      <p:pic>
        <p:nvPicPr>
          <p:cNvPr descr="txp_fig" id="208" name="Google Shape;20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238250"/>
            <a:ext cx="5943600" cy="43815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09" name="Google Shape;209;p24"/>
          <p:cNvSpPr/>
          <p:nvPr/>
        </p:nvSpPr>
        <p:spPr>
          <a:xfrm>
            <a:off x="685800" y="2009775"/>
            <a:ext cx="2239963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Base Case (</a:t>
            </a:r>
            <a:r>
              <a:rPr i="1" lang="en-US" sz="18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1):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685800" y="2590800"/>
            <a:ext cx="7100888" cy="4318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Induction Step: Assume </a:t>
            </a:r>
            <a:r>
              <a:rPr i="1"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i="1"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for some </a:t>
            </a:r>
            <a:r>
              <a:rPr i="1"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</a:t>
            </a:r>
            <a:r>
              <a:rPr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≥ 1  and prove </a:t>
            </a:r>
            <a:r>
              <a:rPr i="1"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i="1"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+ 1):</a:t>
            </a:r>
            <a:endParaRPr/>
          </a:p>
        </p:txBody>
      </p:sp>
      <p:pic>
        <p:nvPicPr>
          <p:cNvPr descr="txp_fig" id="211" name="Google Shape;21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3200" y="1981200"/>
            <a:ext cx="3433763" cy="35083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 txBox="1"/>
          <p:nvPr/>
        </p:nvSpPr>
        <p:spPr>
          <a:xfrm>
            <a:off x="685800" y="3241675"/>
            <a:ext cx="99536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Assume</a:t>
            </a:r>
            <a:endParaRPr/>
          </a:p>
        </p:txBody>
      </p:sp>
      <p:pic>
        <p:nvPicPr>
          <p:cNvPr descr="txp_fig" id="213" name="Google Shape;21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6400" y="3200400"/>
            <a:ext cx="990600" cy="3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4"/>
          <p:cNvSpPr txBox="1"/>
          <p:nvPr/>
        </p:nvSpPr>
        <p:spPr>
          <a:xfrm>
            <a:off x="2743200" y="3276600"/>
            <a:ext cx="2616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divisible by 3, prove </a:t>
            </a:r>
            <a:endParaRPr/>
          </a:p>
        </p:txBody>
      </p:sp>
      <p:pic>
        <p:nvPicPr>
          <p:cNvPr descr="txp_fig" id="215" name="Google Shape;215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57800" y="3200400"/>
            <a:ext cx="1630363" cy="334963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4"/>
          <p:cNvSpPr txBox="1"/>
          <p:nvPr/>
        </p:nvSpPr>
        <p:spPr>
          <a:xfrm>
            <a:off x="7010400" y="3241675"/>
            <a:ext cx="19462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divisible by 3.</a:t>
            </a:r>
            <a:endParaRPr/>
          </a:p>
        </p:txBody>
      </p:sp>
      <p:pic>
        <p:nvPicPr>
          <p:cNvPr descr="txp_fig" id="217" name="Google Shape;217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05000" y="3886200"/>
            <a:ext cx="1630363" cy="3349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18" name="Google Shape;218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10000" y="3886200"/>
            <a:ext cx="1782763" cy="32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19" name="Google Shape;219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10000" y="4343400"/>
            <a:ext cx="1798638" cy="32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20" name="Google Shape;220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10000" y="4876800"/>
            <a:ext cx="2667000" cy="35083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4"/>
          <p:cNvSpPr/>
          <p:nvPr/>
        </p:nvSpPr>
        <p:spPr>
          <a:xfrm rot="5400000">
            <a:off x="4343400" y="5029200"/>
            <a:ext cx="304800" cy="914400"/>
          </a:xfrm>
          <a:prstGeom prst="rightBrace">
            <a:avLst>
              <a:gd fmla="val 25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2" name="Google Shape;222;p24"/>
          <p:cNvSpPr/>
          <p:nvPr/>
        </p:nvSpPr>
        <p:spPr>
          <a:xfrm rot="5400000">
            <a:off x="5867400" y="5029200"/>
            <a:ext cx="304800" cy="914400"/>
          </a:xfrm>
          <a:prstGeom prst="rightBrace">
            <a:avLst>
              <a:gd fmla="val 25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5638800" y="5791200"/>
            <a:ext cx="2979738" cy="3762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Divisible by 3 by induction</a:t>
            </a:r>
            <a:endParaRPr/>
          </a:p>
        </p:txBody>
      </p:sp>
      <p:sp>
        <p:nvSpPr>
          <p:cNvPr id="224" name="Google Shape;224;p24"/>
          <p:cNvSpPr txBox="1"/>
          <p:nvPr/>
        </p:nvSpPr>
        <p:spPr>
          <a:xfrm>
            <a:off x="3633788" y="5791200"/>
            <a:ext cx="1624012" cy="3762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Divisible by 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/>
        </p:nvSpPr>
        <p:spPr>
          <a:xfrm>
            <a:off x="3119438" y="457200"/>
            <a:ext cx="29003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Proving a Property</a:t>
            </a:r>
            <a:endParaRPr/>
          </a:p>
        </p:txBody>
      </p:sp>
      <p:sp>
        <p:nvSpPr>
          <p:cNvPr id="230" name="Google Shape;230;p25"/>
          <p:cNvSpPr/>
          <p:nvPr/>
        </p:nvSpPr>
        <p:spPr>
          <a:xfrm>
            <a:off x="685800" y="2009775"/>
            <a:ext cx="2239963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Base Case (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2):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685800" y="2590800"/>
            <a:ext cx="7100888" cy="4318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Induction Step: Assume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for some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≥ 2  and prove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+ 1):</a:t>
            </a:r>
            <a:endParaRPr/>
          </a:p>
        </p:txBody>
      </p:sp>
      <p:sp>
        <p:nvSpPr>
          <p:cNvPr id="232" name="Google Shape;232;p25"/>
          <p:cNvSpPr txBox="1"/>
          <p:nvPr/>
        </p:nvSpPr>
        <p:spPr>
          <a:xfrm>
            <a:off x="685800" y="3241675"/>
            <a:ext cx="99536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Assume</a:t>
            </a:r>
            <a:endParaRPr/>
          </a:p>
        </p:txBody>
      </p:sp>
      <p:sp>
        <p:nvSpPr>
          <p:cNvPr id="233" name="Google Shape;233;p25"/>
          <p:cNvSpPr txBox="1"/>
          <p:nvPr/>
        </p:nvSpPr>
        <p:spPr>
          <a:xfrm>
            <a:off x="2743200" y="3200400"/>
            <a:ext cx="18954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divisible by 6 </a:t>
            </a:r>
            <a:endParaRPr/>
          </a:p>
        </p:txBody>
      </p:sp>
      <p:sp>
        <p:nvSpPr>
          <p:cNvPr id="234" name="Google Shape;234;p25"/>
          <p:cNvSpPr txBox="1"/>
          <p:nvPr/>
        </p:nvSpPr>
        <p:spPr>
          <a:xfrm>
            <a:off x="3830638" y="3748088"/>
            <a:ext cx="18843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divisible by 6.</a:t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 rot="5400000">
            <a:off x="4572000" y="5029200"/>
            <a:ext cx="304800" cy="914400"/>
          </a:xfrm>
          <a:prstGeom prst="rightBrace">
            <a:avLst>
              <a:gd fmla="val 25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6" name="Google Shape;236;p25"/>
          <p:cNvSpPr/>
          <p:nvPr/>
        </p:nvSpPr>
        <p:spPr>
          <a:xfrm rot="5400000">
            <a:off x="6248400" y="5029200"/>
            <a:ext cx="304800" cy="914400"/>
          </a:xfrm>
          <a:prstGeom prst="rightBrace">
            <a:avLst>
              <a:gd fmla="val 25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5943600" y="5749925"/>
            <a:ext cx="1876425" cy="6508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Divisible by 2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case analysis</a:t>
            </a:r>
            <a:endParaRPr/>
          </a:p>
        </p:txBody>
      </p:sp>
      <p:sp>
        <p:nvSpPr>
          <p:cNvPr id="238" name="Google Shape;238;p25"/>
          <p:cNvSpPr txBox="1"/>
          <p:nvPr/>
        </p:nvSpPr>
        <p:spPr>
          <a:xfrm>
            <a:off x="3759200" y="5749925"/>
            <a:ext cx="1624013" cy="6508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Divisible by 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induction</a:t>
            </a:r>
            <a:endParaRPr/>
          </a:p>
        </p:txBody>
      </p:sp>
      <p:pic>
        <p:nvPicPr>
          <p:cNvPr descr="txp_fig" id="239" name="Google Shape;23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2275" y="1235075"/>
            <a:ext cx="5761038" cy="43815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descr="txp_fig" id="240" name="Google Shape;24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5600" y="1978025"/>
            <a:ext cx="1538288" cy="311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41" name="Google Shape;24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0213" y="3192463"/>
            <a:ext cx="944562" cy="32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42" name="Google Shape;242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4000" y="3768725"/>
            <a:ext cx="2209800" cy="293688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5"/>
          <p:cNvSpPr txBox="1"/>
          <p:nvPr/>
        </p:nvSpPr>
        <p:spPr>
          <a:xfrm>
            <a:off x="746125" y="3733800"/>
            <a:ext cx="7699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Prove</a:t>
            </a:r>
            <a:endParaRPr/>
          </a:p>
        </p:txBody>
      </p:sp>
      <p:pic>
        <p:nvPicPr>
          <p:cNvPr descr="txp_fig" id="244" name="Google Shape;244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95400" y="4454525"/>
            <a:ext cx="22860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45" name="Google Shape;245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10000" y="4454525"/>
            <a:ext cx="4246563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46" name="Google Shape;246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10000" y="4911725"/>
            <a:ext cx="3124200" cy="3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/>
        </p:nvSpPr>
        <p:spPr>
          <a:xfrm>
            <a:off x="2905125" y="457200"/>
            <a:ext cx="3267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Proving an Inequality</a:t>
            </a:r>
            <a:endParaRPr/>
          </a:p>
        </p:txBody>
      </p:sp>
      <p:sp>
        <p:nvSpPr>
          <p:cNvPr id="252" name="Google Shape;252;p26"/>
          <p:cNvSpPr/>
          <p:nvPr/>
        </p:nvSpPr>
        <p:spPr>
          <a:xfrm>
            <a:off x="609600" y="2133600"/>
            <a:ext cx="2239963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Base Case (</a:t>
            </a:r>
            <a:r>
              <a:rPr i="1" lang="en-US" sz="18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3):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685800" y="2743200"/>
            <a:ext cx="7100888" cy="4318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Induction Step: Assume </a:t>
            </a:r>
            <a:r>
              <a:rPr i="1"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i="1"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for some </a:t>
            </a:r>
            <a:r>
              <a:rPr i="1"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</a:t>
            </a:r>
            <a:r>
              <a:rPr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≥ 3  and prove </a:t>
            </a:r>
            <a:r>
              <a:rPr i="1"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i="1"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+ 1):</a:t>
            </a:r>
            <a:endParaRPr/>
          </a:p>
        </p:txBody>
      </p:sp>
      <p:pic>
        <p:nvPicPr>
          <p:cNvPr descr="txp_fig" id="254" name="Google Shape;2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1371600"/>
            <a:ext cx="4038600" cy="38735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descr="txp_fig" id="255" name="Google Shape;25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1800" y="2209800"/>
            <a:ext cx="1646238" cy="2587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56" name="Google Shape;25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00600" y="2133600"/>
            <a:ext cx="2149475" cy="3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6"/>
          <p:cNvSpPr txBox="1"/>
          <p:nvPr/>
        </p:nvSpPr>
        <p:spPr>
          <a:xfrm>
            <a:off x="685800" y="3505200"/>
            <a:ext cx="99536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Assume</a:t>
            </a:r>
            <a:endParaRPr/>
          </a:p>
        </p:txBody>
      </p:sp>
      <p:pic>
        <p:nvPicPr>
          <p:cNvPr descr="txp_fig" id="258" name="Google Shape;258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28800" y="3505200"/>
            <a:ext cx="1616075" cy="350838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6"/>
          <p:cNvSpPr txBox="1"/>
          <p:nvPr/>
        </p:nvSpPr>
        <p:spPr>
          <a:xfrm>
            <a:off x="3429000" y="3519488"/>
            <a:ext cx="9048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prove</a:t>
            </a:r>
            <a:endParaRPr/>
          </a:p>
        </p:txBody>
      </p:sp>
      <p:pic>
        <p:nvPicPr>
          <p:cNvPr descr="txp_fig" id="260" name="Google Shape;260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71975" y="3489325"/>
            <a:ext cx="3171825" cy="396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61" name="Google Shape;261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33600" y="4267200"/>
            <a:ext cx="1814513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62" name="Google Shape;262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114800" y="4267200"/>
            <a:ext cx="1920875" cy="2587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63" name="Google Shape;263;p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114800" y="4724400"/>
            <a:ext cx="1219200" cy="350838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6"/>
          <p:cNvSpPr txBox="1"/>
          <p:nvPr/>
        </p:nvSpPr>
        <p:spPr>
          <a:xfrm>
            <a:off x="5715000" y="4724400"/>
            <a:ext cx="1481138" cy="3762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induction</a:t>
            </a:r>
            <a:endParaRPr/>
          </a:p>
        </p:txBody>
      </p:sp>
      <p:pic>
        <p:nvPicPr>
          <p:cNvPr descr="txp_fig" id="265" name="Google Shape;265;p2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114800" y="5257800"/>
            <a:ext cx="1325563" cy="350838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 txBox="1"/>
          <p:nvPr/>
        </p:nvSpPr>
        <p:spPr>
          <a:xfrm>
            <a:off x="5715000" y="5257800"/>
            <a:ext cx="1341438" cy="3762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since i &gt;= 3</a:t>
            </a:r>
            <a:endParaRPr/>
          </a:p>
        </p:txBody>
      </p:sp>
      <p:pic>
        <p:nvPicPr>
          <p:cNvPr descr="txp_fig" id="267" name="Google Shape;26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1800" y="2209800"/>
            <a:ext cx="1646238" cy="2587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68" name="Google Shape;26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00600" y="2133600"/>
            <a:ext cx="2149475" cy="32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69" name="Google Shape;269;p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114800" y="5791200"/>
            <a:ext cx="1263650" cy="334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"/>
          <p:cNvSpPr txBox="1"/>
          <p:nvPr/>
        </p:nvSpPr>
        <p:spPr>
          <a:xfrm>
            <a:off x="2905125" y="457200"/>
            <a:ext cx="3267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Proving an Inequality</a:t>
            </a:r>
            <a:endParaRPr/>
          </a:p>
        </p:txBody>
      </p:sp>
      <p:sp>
        <p:nvSpPr>
          <p:cNvPr id="275" name="Google Shape;275;p27"/>
          <p:cNvSpPr/>
          <p:nvPr/>
        </p:nvSpPr>
        <p:spPr>
          <a:xfrm>
            <a:off x="609600" y="2133600"/>
            <a:ext cx="289560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Base Case (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2): is true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6" name="Google Shape;276;p27"/>
          <p:cNvSpPr/>
          <p:nvPr/>
        </p:nvSpPr>
        <p:spPr>
          <a:xfrm>
            <a:off x="685800" y="2743200"/>
            <a:ext cx="7100888" cy="4318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Induction Step: Assume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for some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≥ 2  and prove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+ 1):</a:t>
            </a:r>
            <a:endParaRPr/>
          </a:p>
        </p:txBody>
      </p:sp>
      <p:sp>
        <p:nvSpPr>
          <p:cNvPr id="277" name="Google Shape;277;p27"/>
          <p:cNvSpPr txBox="1"/>
          <p:nvPr/>
        </p:nvSpPr>
        <p:spPr>
          <a:xfrm>
            <a:off x="4572000" y="4114800"/>
            <a:ext cx="1481138" cy="3762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induction</a:t>
            </a:r>
            <a:endParaRPr/>
          </a:p>
        </p:txBody>
      </p:sp>
      <p:pic>
        <p:nvPicPr>
          <p:cNvPr descr="txp_fig" id="278" name="Google Shape;2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9463" y="1130300"/>
            <a:ext cx="5019675" cy="673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descr="txp_fig" id="279" name="Google Shape;27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3352800"/>
            <a:ext cx="3657600" cy="566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80" name="Google Shape;280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2613" y="3962400"/>
            <a:ext cx="1804987" cy="554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81" name="Google Shape;281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28800" y="4679950"/>
            <a:ext cx="1981200" cy="577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82" name="Google Shape;282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78013" y="5419725"/>
            <a:ext cx="1474787" cy="566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83" name="Google Shape;283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81400" y="5413375"/>
            <a:ext cx="1155700" cy="554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84" name="Google Shape;284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828800" y="6248400"/>
            <a:ext cx="1131888" cy="258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/>
          <p:nvPr/>
        </p:nvSpPr>
        <p:spPr>
          <a:xfrm>
            <a:off x="3505200" y="457200"/>
            <a:ext cx="2051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Lecture</a:t>
            </a:r>
            <a:endParaRPr/>
          </a:p>
        </p:txBody>
      </p:sp>
      <p:sp>
        <p:nvSpPr>
          <p:cNvPr id="290" name="Google Shape;290;p28"/>
          <p:cNvSpPr txBox="1"/>
          <p:nvPr/>
        </p:nvSpPr>
        <p:spPr>
          <a:xfrm>
            <a:off x="1143000" y="2209800"/>
            <a:ext cx="6826250" cy="2014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idea of mathematical induction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Basic induction proofs (e.g. equality, inequality, property,etc)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 interesting example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paradox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/>
          <p:nvPr/>
        </p:nvSpPr>
        <p:spPr>
          <a:xfrm>
            <a:off x="1524000" y="1614488"/>
            <a:ext cx="6148388" cy="376237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Goal: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tile the squares, except one in the middle for Bill. </a:t>
            </a:r>
            <a:endParaRPr/>
          </a:p>
        </p:txBody>
      </p:sp>
      <p:sp>
        <p:nvSpPr>
          <p:cNvPr id="296" name="Google Shape;296;p29"/>
          <p:cNvSpPr/>
          <p:nvPr/>
        </p:nvSpPr>
        <p:spPr>
          <a:xfrm>
            <a:off x="2667000" y="2514600"/>
            <a:ext cx="3810000" cy="3505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7" name="Google Shape;297;p29"/>
          <p:cNvSpPr/>
          <p:nvPr/>
        </p:nvSpPr>
        <p:spPr>
          <a:xfrm>
            <a:off x="4114800" y="3886200"/>
            <a:ext cx="952500" cy="914400"/>
          </a:xfrm>
          <a:prstGeom prst="rect">
            <a:avLst/>
          </a:prstGeom>
          <a:solidFill>
            <a:srgbClr val="C0C0C0"/>
          </a:solidFill>
          <a:ln cap="rnd" cmpd="sng" w="9525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billsquare" id="298" name="Google Shape;2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3886200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29"/>
          <p:cNvCxnSpPr/>
          <p:nvPr/>
        </p:nvCxnSpPr>
        <p:spPr>
          <a:xfrm>
            <a:off x="4114800" y="4343400"/>
            <a:ext cx="990600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dot"/>
            <a:round/>
            <a:headEnd len="med" w="med" type="none"/>
            <a:tailEnd len="sm" w="sm" type="none"/>
          </a:ln>
        </p:spPr>
      </p:cxnSp>
      <p:cxnSp>
        <p:nvCxnSpPr>
          <p:cNvPr id="300" name="Google Shape;300;p29"/>
          <p:cNvCxnSpPr/>
          <p:nvPr/>
        </p:nvCxnSpPr>
        <p:spPr>
          <a:xfrm>
            <a:off x="4572000" y="3886200"/>
            <a:ext cx="0" cy="9144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dot"/>
            <a:round/>
            <a:headEnd len="med" w="med" type="none"/>
            <a:tailEnd len="sm" w="sm" type="none"/>
          </a:ln>
        </p:spPr>
      </p:cxnSp>
      <p:pic>
        <p:nvPicPr>
          <p:cNvPr id="301" name="Google Shape;30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0" y="3657600"/>
            <a:ext cx="49847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2763" y="6096000"/>
            <a:ext cx="498475" cy="533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29"/>
          <p:cNvCxnSpPr/>
          <p:nvPr/>
        </p:nvCxnSpPr>
        <p:spPr>
          <a:xfrm rot="10800000">
            <a:off x="2133600" y="25146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304" name="Google Shape;304;p29"/>
          <p:cNvCxnSpPr/>
          <p:nvPr/>
        </p:nvCxnSpPr>
        <p:spPr>
          <a:xfrm>
            <a:off x="2133600" y="4191000"/>
            <a:ext cx="0" cy="182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305" name="Google Shape;305;p29"/>
          <p:cNvCxnSpPr/>
          <p:nvPr/>
        </p:nvCxnSpPr>
        <p:spPr>
          <a:xfrm>
            <a:off x="2667000" y="6400800"/>
            <a:ext cx="160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306" name="Google Shape;306;p29"/>
          <p:cNvCxnSpPr/>
          <p:nvPr/>
        </p:nvCxnSpPr>
        <p:spPr>
          <a:xfrm>
            <a:off x="4800600" y="6400800"/>
            <a:ext cx="167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307" name="Google Shape;307;p29"/>
          <p:cNvCxnSpPr/>
          <p:nvPr/>
        </p:nvCxnSpPr>
        <p:spPr>
          <a:xfrm>
            <a:off x="2057400" y="25146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308" name="Google Shape;308;p29"/>
          <p:cNvCxnSpPr/>
          <p:nvPr/>
        </p:nvCxnSpPr>
        <p:spPr>
          <a:xfrm>
            <a:off x="2057400" y="60198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309" name="Google Shape;309;p29"/>
          <p:cNvCxnSpPr/>
          <p:nvPr/>
        </p:nvCxnSpPr>
        <p:spPr>
          <a:xfrm>
            <a:off x="2667000" y="6324600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310" name="Google Shape;310;p29"/>
          <p:cNvCxnSpPr/>
          <p:nvPr/>
        </p:nvCxnSpPr>
        <p:spPr>
          <a:xfrm>
            <a:off x="6477000" y="6324600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sp>
        <p:nvSpPr>
          <p:cNvPr id="311" name="Google Shape;311;p29"/>
          <p:cNvSpPr txBox="1"/>
          <p:nvPr/>
        </p:nvSpPr>
        <p:spPr>
          <a:xfrm>
            <a:off x="4019550" y="457200"/>
            <a:ext cx="10858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Puzzle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"/>
          <p:cNvSpPr txBox="1"/>
          <p:nvPr/>
        </p:nvSpPr>
        <p:spPr>
          <a:xfrm>
            <a:off x="1600200" y="1393825"/>
            <a:ext cx="588486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are only L-shaped tiles covering three squares:</a:t>
            </a:r>
            <a:endParaRPr/>
          </a:p>
        </p:txBody>
      </p:sp>
      <p:sp>
        <p:nvSpPr>
          <p:cNvPr id="317" name="Google Shape;317;p30"/>
          <p:cNvSpPr/>
          <p:nvPr/>
        </p:nvSpPr>
        <p:spPr>
          <a:xfrm>
            <a:off x="4572000" y="1963738"/>
            <a:ext cx="304800" cy="304800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8" name="Google Shape;318;p30"/>
          <p:cNvSpPr/>
          <p:nvPr/>
        </p:nvSpPr>
        <p:spPr>
          <a:xfrm>
            <a:off x="4267200" y="2268538"/>
            <a:ext cx="304800" cy="304800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9" name="Google Shape;319;p30"/>
          <p:cNvSpPr/>
          <p:nvPr/>
        </p:nvSpPr>
        <p:spPr>
          <a:xfrm>
            <a:off x="4572000" y="2268538"/>
            <a:ext cx="304800" cy="304800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20" name="Google Shape;320;p30"/>
          <p:cNvCxnSpPr/>
          <p:nvPr/>
        </p:nvCxnSpPr>
        <p:spPr>
          <a:xfrm rot="5400000">
            <a:off x="4886325" y="2589213"/>
            <a:ext cx="1587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30"/>
          <p:cNvSpPr txBox="1"/>
          <p:nvPr/>
        </p:nvSpPr>
        <p:spPr>
          <a:xfrm>
            <a:off x="1447800" y="2917825"/>
            <a:ext cx="6248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example, for 8 x 8 puzzle might tile for Bill this way:</a:t>
            </a:r>
            <a:endParaRPr/>
          </a:p>
        </p:txBody>
      </p:sp>
      <p:grpSp>
        <p:nvGrpSpPr>
          <p:cNvPr id="322" name="Google Shape;322;p30"/>
          <p:cNvGrpSpPr/>
          <p:nvPr/>
        </p:nvGrpSpPr>
        <p:grpSpPr>
          <a:xfrm>
            <a:off x="3352800" y="5562600"/>
            <a:ext cx="609600" cy="609600"/>
            <a:chOff x="1824" y="2448"/>
            <a:chExt cx="384" cy="384"/>
          </a:xfrm>
        </p:grpSpPr>
        <p:sp>
          <p:nvSpPr>
            <p:cNvPr id="323" name="Google Shape;323;p30"/>
            <p:cNvSpPr/>
            <p:nvPr/>
          </p:nvSpPr>
          <p:spPr>
            <a:xfrm>
              <a:off x="1824" y="2448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1824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2016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326" name="Google Shape;326;p30"/>
          <p:cNvGrpSpPr/>
          <p:nvPr/>
        </p:nvGrpSpPr>
        <p:grpSpPr>
          <a:xfrm rot="-5400000">
            <a:off x="3962400" y="5562600"/>
            <a:ext cx="609600" cy="609600"/>
            <a:chOff x="1824" y="2448"/>
            <a:chExt cx="384" cy="384"/>
          </a:xfrm>
        </p:grpSpPr>
        <p:sp>
          <p:nvSpPr>
            <p:cNvPr id="327" name="Google Shape;327;p30"/>
            <p:cNvSpPr/>
            <p:nvPr/>
          </p:nvSpPr>
          <p:spPr>
            <a:xfrm>
              <a:off x="1824" y="2448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1824" y="2640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2016" y="2640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330" name="Google Shape;330;p30"/>
          <p:cNvGrpSpPr/>
          <p:nvPr/>
        </p:nvGrpSpPr>
        <p:grpSpPr>
          <a:xfrm>
            <a:off x="3657600" y="5257800"/>
            <a:ext cx="609600" cy="609600"/>
            <a:chOff x="1824" y="2448"/>
            <a:chExt cx="384" cy="384"/>
          </a:xfrm>
        </p:grpSpPr>
        <p:sp>
          <p:nvSpPr>
            <p:cNvPr id="331" name="Google Shape;331;p30"/>
            <p:cNvSpPr/>
            <p:nvPr/>
          </p:nvSpPr>
          <p:spPr>
            <a:xfrm>
              <a:off x="1824" y="2448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1824" y="2640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2016" y="2640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334" name="Google Shape;334;p30"/>
          <p:cNvGrpSpPr/>
          <p:nvPr/>
        </p:nvGrpSpPr>
        <p:grpSpPr>
          <a:xfrm>
            <a:off x="4572000" y="5562600"/>
            <a:ext cx="609600" cy="609600"/>
            <a:chOff x="1824" y="2448"/>
            <a:chExt cx="384" cy="384"/>
          </a:xfrm>
        </p:grpSpPr>
        <p:sp>
          <p:nvSpPr>
            <p:cNvPr id="335" name="Google Shape;335;p30"/>
            <p:cNvSpPr/>
            <p:nvPr/>
          </p:nvSpPr>
          <p:spPr>
            <a:xfrm>
              <a:off x="1824" y="2448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1824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2016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338" name="Google Shape;338;p30"/>
          <p:cNvGrpSpPr/>
          <p:nvPr/>
        </p:nvGrpSpPr>
        <p:grpSpPr>
          <a:xfrm rot="-5400000">
            <a:off x="4876800" y="5257800"/>
            <a:ext cx="609600" cy="609600"/>
            <a:chOff x="1824" y="2448"/>
            <a:chExt cx="384" cy="384"/>
          </a:xfrm>
        </p:grpSpPr>
        <p:sp>
          <p:nvSpPr>
            <p:cNvPr id="339" name="Google Shape;339;p30"/>
            <p:cNvSpPr/>
            <p:nvPr/>
          </p:nvSpPr>
          <p:spPr>
            <a:xfrm>
              <a:off x="1824" y="2448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1824" y="2640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2016" y="2640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342" name="Google Shape;342;p30"/>
          <p:cNvGrpSpPr/>
          <p:nvPr/>
        </p:nvGrpSpPr>
        <p:grpSpPr>
          <a:xfrm rot="-26949">
            <a:off x="3352800" y="4343400"/>
            <a:ext cx="609600" cy="609600"/>
            <a:chOff x="1824" y="2448"/>
            <a:chExt cx="384" cy="384"/>
          </a:xfrm>
        </p:grpSpPr>
        <p:sp>
          <p:nvSpPr>
            <p:cNvPr id="343" name="Google Shape;343;p30"/>
            <p:cNvSpPr/>
            <p:nvPr/>
          </p:nvSpPr>
          <p:spPr>
            <a:xfrm>
              <a:off x="1824" y="2448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1824" y="2640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2016" y="2640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346" name="Google Shape;346;p30"/>
          <p:cNvGrpSpPr/>
          <p:nvPr/>
        </p:nvGrpSpPr>
        <p:grpSpPr>
          <a:xfrm rot="5400000">
            <a:off x="3657600" y="4038600"/>
            <a:ext cx="609600" cy="609600"/>
            <a:chOff x="1824" y="2448"/>
            <a:chExt cx="384" cy="384"/>
          </a:xfrm>
        </p:grpSpPr>
        <p:sp>
          <p:nvSpPr>
            <p:cNvPr id="347" name="Google Shape;347;p30"/>
            <p:cNvSpPr/>
            <p:nvPr/>
          </p:nvSpPr>
          <p:spPr>
            <a:xfrm>
              <a:off x="1824" y="2448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1824" y="2640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2016" y="2640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350" name="Google Shape;350;p30"/>
          <p:cNvGrpSpPr/>
          <p:nvPr/>
        </p:nvGrpSpPr>
        <p:grpSpPr>
          <a:xfrm rot="5337023">
            <a:off x="3352800" y="3733800"/>
            <a:ext cx="609600" cy="609600"/>
            <a:chOff x="1824" y="2448"/>
            <a:chExt cx="384" cy="384"/>
          </a:xfrm>
        </p:grpSpPr>
        <p:sp>
          <p:nvSpPr>
            <p:cNvPr id="351" name="Google Shape;351;p30"/>
            <p:cNvSpPr/>
            <p:nvPr/>
          </p:nvSpPr>
          <p:spPr>
            <a:xfrm>
              <a:off x="1824" y="2448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1824" y="2640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2016" y="2640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354" name="Google Shape;354;p30"/>
          <p:cNvGrpSpPr/>
          <p:nvPr/>
        </p:nvGrpSpPr>
        <p:grpSpPr>
          <a:xfrm rot="10800000">
            <a:off x="5181600" y="3733800"/>
            <a:ext cx="609600" cy="609600"/>
            <a:chOff x="1824" y="2448"/>
            <a:chExt cx="384" cy="384"/>
          </a:xfrm>
        </p:grpSpPr>
        <p:sp>
          <p:nvSpPr>
            <p:cNvPr id="355" name="Google Shape;355;p30"/>
            <p:cNvSpPr/>
            <p:nvPr/>
          </p:nvSpPr>
          <p:spPr>
            <a:xfrm>
              <a:off x="1824" y="2448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1824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2016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358" name="Google Shape;358;p30"/>
          <p:cNvGrpSpPr/>
          <p:nvPr/>
        </p:nvGrpSpPr>
        <p:grpSpPr>
          <a:xfrm rot="5400000">
            <a:off x="4572000" y="3733800"/>
            <a:ext cx="609600" cy="609600"/>
            <a:chOff x="1824" y="2448"/>
            <a:chExt cx="384" cy="384"/>
          </a:xfrm>
        </p:grpSpPr>
        <p:sp>
          <p:nvSpPr>
            <p:cNvPr id="359" name="Google Shape;359;p30"/>
            <p:cNvSpPr/>
            <p:nvPr/>
          </p:nvSpPr>
          <p:spPr>
            <a:xfrm>
              <a:off x="1824" y="2448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1824" y="2640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2016" y="2640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362" name="Google Shape;362;p30"/>
          <p:cNvGrpSpPr/>
          <p:nvPr/>
        </p:nvGrpSpPr>
        <p:grpSpPr>
          <a:xfrm rot="10800000">
            <a:off x="4876800" y="4038600"/>
            <a:ext cx="609600" cy="609600"/>
            <a:chOff x="1824" y="2448"/>
            <a:chExt cx="384" cy="384"/>
          </a:xfrm>
        </p:grpSpPr>
        <p:sp>
          <p:nvSpPr>
            <p:cNvPr id="363" name="Google Shape;363;p30"/>
            <p:cNvSpPr/>
            <p:nvPr/>
          </p:nvSpPr>
          <p:spPr>
            <a:xfrm>
              <a:off x="1824" y="2448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1824" y="2640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2016" y="2640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pic>
        <p:nvPicPr>
          <p:cNvPr descr="billsquare" id="366" name="Google Shape;36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0" y="4648200"/>
            <a:ext cx="304800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grpSp>
        <p:nvGrpSpPr>
          <p:cNvPr id="367" name="Google Shape;367;p30"/>
          <p:cNvGrpSpPr/>
          <p:nvPr/>
        </p:nvGrpSpPr>
        <p:grpSpPr>
          <a:xfrm rot="10800000">
            <a:off x="5181600" y="4953000"/>
            <a:ext cx="609600" cy="609600"/>
            <a:chOff x="1824" y="2448"/>
            <a:chExt cx="384" cy="384"/>
          </a:xfrm>
        </p:grpSpPr>
        <p:sp>
          <p:nvSpPr>
            <p:cNvPr id="368" name="Google Shape;368;p30"/>
            <p:cNvSpPr/>
            <p:nvPr/>
          </p:nvSpPr>
          <p:spPr>
            <a:xfrm>
              <a:off x="1824" y="2448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1824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2016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371" name="Google Shape;371;p30"/>
          <p:cNvGrpSpPr/>
          <p:nvPr/>
        </p:nvGrpSpPr>
        <p:grpSpPr>
          <a:xfrm rot="-5391368">
            <a:off x="5181600" y="4343400"/>
            <a:ext cx="609600" cy="609600"/>
            <a:chOff x="1824" y="2448"/>
            <a:chExt cx="384" cy="384"/>
          </a:xfrm>
        </p:grpSpPr>
        <p:sp>
          <p:nvSpPr>
            <p:cNvPr id="372" name="Google Shape;372;p30"/>
            <p:cNvSpPr/>
            <p:nvPr/>
          </p:nvSpPr>
          <p:spPr>
            <a:xfrm>
              <a:off x="1824" y="2448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1824" y="2640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2016" y="2640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375" name="Google Shape;375;p30"/>
          <p:cNvGrpSpPr/>
          <p:nvPr/>
        </p:nvGrpSpPr>
        <p:grpSpPr>
          <a:xfrm rot="-5418080">
            <a:off x="5181600" y="5562600"/>
            <a:ext cx="609600" cy="609600"/>
            <a:chOff x="1824" y="2448"/>
            <a:chExt cx="384" cy="384"/>
          </a:xfrm>
        </p:grpSpPr>
        <p:sp>
          <p:nvSpPr>
            <p:cNvPr id="376" name="Google Shape;376;p30"/>
            <p:cNvSpPr/>
            <p:nvPr/>
          </p:nvSpPr>
          <p:spPr>
            <a:xfrm>
              <a:off x="1824" y="2448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1824" y="2640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2016" y="2640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379" name="Google Shape;379;p30"/>
          <p:cNvGrpSpPr/>
          <p:nvPr/>
        </p:nvGrpSpPr>
        <p:grpSpPr>
          <a:xfrm rot="10800000">
            <a:off x="4572000" y="4343400"/>
            <a:ext cx="609600" cy="609600"/>
            <a:chOff x="1824" y="2448"/>
            <a:chExt cx="384" cy="384"/>
          </a:xfrm>
        </p:grpSpPr>
        <p:sp>
          <p:nvSpPr>
            <p:cNvPr id="380" name="Google Shape;380;p30"/>
            <p:cNvSpPr/>
            <p:nvPr/>
          </p:nvSpPr>
          <p:spPr>
            <a:xfrm>
              <a:off x="1824" y="2448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1824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2016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383" name="Google Shape;383;p30"/>
          <p:cNvGrpSpPr/>
          <p:nvPr/>
        </p:nvGrpSpPr>
        <p:grpSpPr>
          <a:xfrm rot="-5400048">
            <a:off x="4572000" y="4953000"/>
            <a:ext cx="609600" cy="609600"/>
            <a:chOff x="1824" y="2448"/>
            <a:chExt cx="384" cy="384"/>
          </a:xfrm>
        </p:grpSpPr>
        <p:sp>
          <p:nvSpPr>
            <p:cNvPr id="384" name="Google Shape;384;p30"/>
            <p:cNvSpPr/>
            <p:nvPr/>
          </p:nvSpPr>
          <p:spPr>
            <a:xfrm>
              <a:off x="1824" y="2448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1824" y="2640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2016" y="2640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387" name="Google Shape;387;p30"/>
          <p:cNvGrpSpPr/>
          <p:nvPr/>
        </p:nvGrpSpPr>
        <p:grpSpPr>
          <a:xfrm>
            <a:off x="3962400" y="4953000"/>
            <a:ext cx="609600" cy="609600"/>
            <a:chOff x="1824" y="2448"/>
            <a:chExt cx="384" cy="384"/>
          </a:xfrm>
        </p:grpSpPr>
        <p:sp>
          <p:nvSpPr>
            <p:cNvPr id="388" name="Google Shape;388;p30"/>
            <p:cNvSpPr/>
            <p:nvPr/>
          </p:nvSpPr>
          <p:spPr>
            <a:xfrm>
              <a:off x="1824" y="2448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1824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2016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391" name="Google Shape;391;p30"/>
          <p:cNvGrpSpPr/>
          <p:nvPr/>
        </p:nvGrpSpPr>
        <p:grpSpPr>
          <a:xfrm rot="5337023">
            <a:off x="3352800" y="4953000"/>
            <a:ext cx="609600" cy="609600"/>
            <a:chOff x="1824" y="2448"/>
            <a:chExt cx="384" cy="384"/>
          </a:xfrm>
        </p:grpSpPr>
        <p:sp>
          <p:nvSpPr>
            <p:cNvPr id="392" name="Google Shape;392;p30"/>
            <p:cNvSpPr/>
            <p:nvPr/>
          </p:nvSpPr>
          <p:spPr>
            <a:xfrm>
              <a:off x="1824" y="2448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1824" y="2640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2016" y="2640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395" name="Google Shape;395;p30"/>
          <p:cNvGrpSpPr/>
          <p:nvPr/>
        </p:nvGrpSpPr>
        <p:grpSpPr>
          <a:xfrm rot="5390544">
            <a:off x="3962400" y="4343400"/>
            <a:ext cx="609600" cy="609600"/>
            <a:chOff x="1824" y="2448"/>
            <a:chExt cx="384" cy="384"/>
          </a:xfrm>
        </p:grpSpPr>
        <p:sp>
          <p:nvSpPr>
            <p:cNvPr id="396" name="Google Shape;396;p30"/>
            <p:cNvSpPr/>
            <p:nvPr/>
          </p:nvSpPr>
          <p:spPr>
            <a:xfrm>
              <a:off x="1824" y="2448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1824" y="2640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2016" y="2640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399" name="Google Shape;399;p30"/>
          <p:cNvGrpSpPr/>
          <p:nvPr/>
        </p:nvGrpSpPr>
        <p:grpSpPr>
          <a:xfrm rot="10800000">
            <a:off x="3962400" y="3733800"/>
            <a:ext cx="609600" cy="609600"/>
            <a:chOff x="1824" y="2448"/>
            <a:chExt cx="384" cy="384"/>
          </a:xfrm>
        </p:grpSpPr>
        <p:sp>
          <p:nvSpPr>
            <p:cNvPr id="400" name="Google Shape;400;p30"/>
            <p:cNvSpPr/>
            <p:nvPr/>
          </p:nvSpPr>
          <p:spPr>
            <a:xfrm>
              <a:off x="1824" y="2448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1824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2016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403" name="Google Shape;403;p30"/>
          <p:cNvGrpSpPr/>
          <p:nvPr/>
        </p:nvGrpSpPr>
        <p:grpSpPr>
          <a:xfrm rot="-5400000">
            <a:off x="4267200" y="4648200"/>
            <a:ext cx="609600" cy="609600"/>
            <a:chOff x="1824" y="2448"/>
            <a:chExt cx="384" cy="384"/>
          </a:xfrm>
        </p:grpSpPr>
        <p:sp>
          <p:nvSpPr>
            <p:cNvPr id="404" name="Google Shape;404;p30"/>
            <p:cNvSpPr/>
            <p:nvPr/>
          </p:nvSpPr>
          <p:spPr>
            <a:xfrm>
              <a:off x="1824" y="2448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1824" y="2640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2016" y="2640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407" name="Google Shape;407;p30"/>
          <p:cNvSpPr txBox="1"/>
          <p:nvPr/>
        </p:nvSpPr>
        <p:spPr>
          <a:xfrm>
            <a:off x="4019550" y="457200"/>
            <a:ext cx="10858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Puzzle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"/>
          <p:cNvSpPr txBox="1"/>
          <p:nvPr/>
        </p:nvSpPr>
        <p:spPr>
          <a:xfrm>
            <a:off x="700088" y="1473200"/>
            <a:ext cx="7813675" cy="376238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Theorem: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 any 2</a:t>
            </a:r>
            <a:r>
              <a:rPr baseline="30000"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 2</a:t>
            </a:r>
            <a:r>
              <a:rPr baseline="30000"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</a:t>
            </a:r>
            <a:r>
              <a:rPr baseline="30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puzzle, there is a tiling with Bill in the middle.</a:t>
            </a:r>
            <a:endParaRPr/>
          </a:p>
        </p:txBody>
      </p:sp>
      <p:sp>
        <p:nvSpPr>
          <p:cNvPr id="413" name="Google Shape;413;p31"/>
          <p:cNvSpPr txBox="1"/>
          <p:nvPr/>
        </p:nvSpPr>
        <p:spPr>
          <a:xfrm>
            <a:off x="533400" y="2971006"/>
            <a:ext cx="82296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Proof: (</a:t>
            </a:r>
            <a:r>
              <a:rPr lang="en-US" sz="1800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induction on </a:t>
            </a:r>
            <a:r>
              <a:rPr i="1" lang="en-US" sz="1800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i="1"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 ::= can tile 2</a:t>
            </a:r>
            <a:r>
              <a:rPr baseline="30000" i="1"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i="1"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 2</a:t>
            </a:r>
            <a:r>
              <a:rPr baseline="30000" i="1"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with Bill in middle.</a:t>
            </a:r>
            <a:endParaRPr/>
          </a:p>
        </p:txBody>
      </p:sp>
      <p:sp>
        <p:nvSpPr>
          <p:cNvPr id="414" name="Google Shape;414;p31"/>
          <p:cNvSpPr txBox="1"/>
          <p:nvPr/>
        </p:nvSpPr>
        <p:spPr>
          <a:xfrm>
            <a:off x="533400" y="4495800"/>
            <a:ext cx="19700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Base case:  (</a:t>
            </a:r>
            <a:r>
              <a:rPr i="1"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=0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sp>
        <p:nvSpPr>
          <p:cNvPr id="415" name="Google Shape;415;p31"/>
          <p:cNvSpPr txBox="1"/>
          <p:nvPr/>
        </p:nvSpPr>
        <p:spPr>
          <a:xfrm>
            <a:off x="3810000" y="5254625"/>
            <a:ext cx="19637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(no tiles needed)</a:t>
            </a:r>
            <a:endParaRPr/>
          </a:p>
        </p:txBody>
      </p:sp>
      <p:pic>
        <p:nvPicPr>
          <p:cNvPr descr="billsquare" id="416" name="Google Shape;41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51562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1"/>
          <p:cNvSpPr txBox="1"/>
          <p:nvPr/>
        </p:nvSpPr>
        <p:spPr>
          <a:xfrm>
            <a:off x="4019550" y="457200"/>
            <a:ext cx="10858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Puzzle</a:t>
            </a:r>
            <a:endParaRPr/>
          </a:p>
        </p:txBody>
      </p:sp>
      <p:sp>
        <p:nvSpPr>
          <p:cNvPr id="418" name="Google Shape;418;p31"/>
          <p:cNvSpPr txBox="1"/>
          <p:nvPr/>
        </p:nvSpPr>
        <p:spPr>
          <a:xfrm>
            <a:off x="762000" y="2286000"/>
            <a:ext cx="38735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Did you remember that we proved </a:t>
            </a:r>
            <a:endParaRPr/>
          </a:p>
        </p:txBody>
      </p:sp>
      <p:pic>
        <p:nvPicPr>
          <p:cNvPr descr="txp_fig" id="419" name="Google Shape;41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2286000"/>
            <a:ext cx="1066800" cy="3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1"/>
          <p:cNvSpPr txBox="1"/>
          <p:nvPr/>
        </p:nvSpPr>
        <p:spPr>
          <a:xfrm>
            <a:off x="5791200" y="2300288"/>
            <a:ext cx="18827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divisble by 3?</a:t>
            </a:r>
            <a:endParaRPr/>
          </a:p>
        </p:txBody>
      </p:sp>
      <p:sp>
        <p:nvSpPr>
          <p:cNvPr id="421" name="Google Shape;421;p31"/>
          <p:cNvSpPr/>
          <p:nvPr/>
        </p:nvSpPr>
        <p:spPr>
          <a:xfrm>
            <a:off x="762000" y="2209800"/>
            <a:ext cx="7010400" cy="457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3505200" y="457200"/>
            <a:ext cx="2051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Lecture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1303338" y="1295400"/>
            <a:ext cx="6469062" cy="2014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Last time we have discussed different proof techniques.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time we will focus on probably the most important one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 – mathematical induction.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355725" y="3165475"/>
            <a:ext cx="53927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lecture’s plan is to go through the following: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1484313" y="3810000"/>
            <a:ext cx="6826250" cy="2014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The idea of mathematical induction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Basic induction proofs (e.g. equality, inequality, property,etc)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 interesting example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paradox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32"/>
          <p:cNvGrpSpPr/>
          <p:nvPr/>
        </p:nvGrpSpPr>
        <p:grpSpPr>
          <a:xfrm>
            <a:off x="2133600" y="2552700"/>
            <a:ext cx="498475" cy="1752600"/>
            <a:chOff x="1344" y="1608"/>
            <a:chExt cx="314" cy="1104"/>
          </a:xfrm>
        </p:grpSpPr>
        <p:pic>
          <p:nvPicPr>
            <p:cNvPr id="427" name="Google Shape;427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44" y="1872"/>
              <a:ext cx="314" cy="33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28" name="Google Shape;428;p32"/>
            <p:cNvGrpSpPr/>
            <p:nvPr/>
          </p:nvGrpSpPr>
          <p:grpSpPr>
            <a:xfrm>
              <a:off x="1392" y="1608"/>
              <a:ext cx="96" cy="1104"/>
              <a:chOff x="1392" y="1584"/>
              <a:chExt cx="96" cy="1104"/>
            </a:xfrm>
          </p:grpSpPr>
          <p:cxnSp>
            <p:nvCxnSpPr>
              <p:cNvPr id="429" name="Google Shape;429;p32"/>
              <p:cNvCxnSpPr/>
              <p:nvPr/>
            </p:nvCxnSpPr>
            <p:spPr>
              <a:xfrm rot="10800000">
                <a:off x="1440" y="1584"/>
                <a:ext cx="0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  <p:cxnSp>
            <p:nvCxnSpPr>
              <p:cNvPr id="430" name="Google Shape;430;p32"/>
              <p:cNvCxnSpPr/>
              <p:nvPr/>
            </p:nvCxnSpPr>
            <p:spPr>
              <a:xfrm rot="10800000">
                <a:off x="1440" y="2208"/>
                <a:ext cx="0" cy="4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  <p:cxnSp>
            <p:nvCxnSpPr>
              <p:cNvPr id="431" name="Google Shape;431;p32"/>
              <p:cNvCxnSpPr/>
              <p:nvPr/>
            </p:nvCxnSpPr>
            <p:spPr>
              <a:xfrm>
                <a:off x="1392" y="2688"/>
                <a:ext cx="9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  <p:cxnSp>
            <p:nvCxnSpPr>
              <p:cNvPr id="432" name="Google Shape;432;p32"/>
              <p:cNvCxnSpPr/>
              <p:nvPr/>
            </p:nvCxnSpPr>
            <p:spPr>
              <a:xfrm>
                <a:off x="1392" y="1584"/>
                <a:ext cx="9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</p:grpSp>
      </p:grpSp>
      <p:grpSp>
        <p:nvGrpSpPr>
          <p:cNvPr id="433" name="Google Shape;433;p32"/>
          <p:cNvGrpSpPr/>
          <p:nvPr/>
        </p:nvGrpSpPr>
        <p:grpSpPr>
          <a:xfrm>
            <a:off x="2743200" y="2514600"/>
            <a:ext cx="1828800" cy="1752600"/>
            <a:chOff x="1728" y="1584"/>
            <a:chExt cx="1152" cy="1104"/>
          </a:xfrm>
        </p:grpSpPr>
        <p:sp>
          <p:nvSpPr>
            <p:cNvPr id="434" name="Google Shape;434;p32"/>
            <p:cNvSpPr/>
            <p:nvPr/>
          </p:nvSpPr>
          <p:spPr>
            <a:xfrm>
              <a:off x="1728" y="1584"/>
              <a:ext cx="1152" cy="1104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pic>
          <p:nvPicPr>
            <p:cNvPr descr="billsquare" id="435" name="Google Shape;435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16" y="1872"/>
              <a:ext cx="292" cy="29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6" name="Google Shape;436;p32"/>
          <p:cNvGrpSpPr/>
          <p:nvPr/>
        </p:nvGrpSpPr>
        <p:grpSpPr>
          <a:xfrm>
            <a:off x="2743200" y="2514600"/>
            <a:ext cx="3657600" cy="3505200"/>
            <a:chOff x="1728" y="1584"/>
            <a:chExt cx="2304" cy="2208"/>
          </a:xfrm>
        </p:grpSpPr>
        <p:grpSp>
          <p:nvGrpSpPr>
            <p:cNvPr id="437" name="Google Shape;437;p32"/>
            <p:cNvGrpSpPr/>
            <p:nvPr/>
          </p:nvGrpSpPr>
          <p:grpSpPr>
            <a:xfrm>
              <a:off x="2880" y="1584"/>
              <a:ext cx="1152" cy="1104"/>
              <a:chOff x="2880" y="1584"/>
              <a:chExt cx="1152" cy="1104"/>
            </a:xfrm>
          </p:grpSpPr>
          <p:sp>
            <p:nvSpPr>
              <p:cNvPr id="438" name="Google Shape;438;p32"/>
              <p:cNvSpPr/>
              <p:nvPr/>
            </p:nvSpPr>
            <p:spPr>
              <a:xfrm>
                <a:off x="2880" y="1584"/>
                <a:ext cx="1152" cy="1104"/>
              </a:xfrm>
              <a:prstGeom prst="rect">
                <a:avLst/>
              </a:prstGeom>
              <a:solidFill>
                <a:srgbClr val="CC99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pic>
            <p:nvPicPr>
              <p:cNvPr descr="billsquare" id="439" name="Google Shape;439;p3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168" y="1872"/>
                <a:ext cx="292" cy="2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40" name="Google Shape;440;p32"/>
            <p:cNvGrpSpPr/>
            <p:nvPr/>
          </p:nvGrpSpPr>
          <p:grpSpPr>
            <a:xfrm>
              <a:off x="2880" y="2688"/>
              <a:ext cx="1152" cy="1104"/>
              <a:chOff x="2880" y="2688"/>
              <a:chExt cx="1152" cy="1104"/>
            </a:xfrm>
          </p:grpSpPr>
          <p:sp>
            <p:nvSpPr>
              <p:cNvPr id="441" name="Google Shape;441;p32"/>
              <p:cNvSpPr/>
              <p:nvPr/>
            </p:nvSpPr>
            <p:spPr>
              <a:xfrm>
                <a:off x="2880" y="2688"/>
                <a:ext cx="1152" cy="1104"/>
              </a:xfrm>
              <a:prstGeom prst="rect">
                <a:avLst/>
              </a:prstGeom>
              <a:solidFill>
                <a:srgbClr val="99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pic>
            <p:nvPicPr>
              <p:cNvPr descr="billsquare" id="442" name="Google Shape;442;p3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168" y="2976"/>
                <a:ext cx="292" cy="2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43" name="Google Shape;443;p32"/>
            <p:cNvGrpSpPr/>
            <p:nvPr/>
          </p:nvGrpSpPr>
          <p:grpSpPr>
            <a:xfrm>
              <a:off x="1728" y="2688"/>
              <a:ext cx="1152" cy="1104"/>
              <a:chOff x="1728" y="2688"/>
              <a:chExt cx="1152" cy="1104"/>
            </a:xfrm>
          </p:grpSpPr>
          <p:sp>
            <p:nvSpPr>
              <p:cNvPr id="444" name="Google Shape;444;p32"/>
              <p:cNvSpPr/>
              <p:nvPr/>
            </p:nvSpPr>
            <p:spPr>
              <a:xfrm>
                <a:off x="1728" y="2688"/>
                <a:ext cx="1152" cy="1104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pic>
            <p:nvPicPr>
              <p:cNvPr descr="billsquare" id="445" name="Google Shape;445;p3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016" y="2976"/>
                <a:ext cx="292" cy="2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46" name="Google Shape;446;p32"/>
          <p:cNvSpPr txBox="1"/>
          <p:nvPr/>
        </p:nvSpPr>
        <p:spPr>
          <a:xfrm>
            <a:off x="2155825" y="1338263"/>
            <a:ext cx="4787900" cy="788987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66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Induction step: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assume can tile </a:t>
            </a:r>
            <a:r>
              <a:rPr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aseline="30000" i="1"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 </a:t>
            </a:r>
            <a:r>
              <a:rPr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 2</a:t>
            </a:r>
            <a:r>
              <a:rPr baseline="30000" i="1"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      prove can handle </a:t>
            </a:r>
            <a:r>
              <a:rPr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aseline="30000" i="1"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n+</a:t>
            </a:r>
            <a:r>
              <a:rPr baseline="30000"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i="1"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 2</a:t>
            </a:r>
            <a:r>
              <a:rPr baseline="30000" i="1"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n+</a:t>
            </a:r>
            <a:r>
              <a:rPr baseline="30000"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</p:txBody>
      </p:sp>
      <p:grpSp>
        <p:nvGrpSpPr>
          <p:cNvPr id="447" name="Google Shape;447;p32"/>
          <p:cNvGrpSpPr/>
          <p:nvPr/>
        </p:nvGrpSpPr>
        <p:grpSpPr>
          <a:xfrm>
            <a:off x="1066800" y="2441575"/>
            <a:ext cx="747713" cy="3505200"/>
            <a:chOff x="672" y="1538"/>
            <a:chExt cx="471" cy="2208"/>
          </a:xfrm>
        </p:grpSpPr>
        <p:cxnSp>
          <p:nvCxnSpPr>
            <p:cNvPr id="448" name="Google Shape;448;p32"/>
            <p:cNvCxnSpPr/>
            <p:nvPr/>
          </p:nvCxnSpPr>
          <p:spPr>
            <a:xfrm>
              <a:off x="881" y="3746"/>
              <a:ext cx="9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grpSp>
          <p:nvGrpSpPr>
            <p:cNvPr id="449" name="Google Shape;449;p32"/>
            <p:cNvGrpSpPr/>
            <p:nvPr/>
          </p:nvGrpSpPr>
          <p:grpSpPr>
            <a:xfrm>
              <a:off x="672" y="1538"/>
              <a:ext cx="471" cy="2208"/>
              <a:chOff x="672" y="1538"/>
              <a:chExt cx="471" cy="2208"/>
            </a:xfrm>
          </p:grpSpPr>
          <p:grpSp>
            <p:nvGrpSpPr>
              <p:cNvPr id="450" name="Google Shape;450;p32"/>
              <p:cNvGrpSpPr/>
              <p:nvPr/>
            </p:nvGrpSpPr>
            <p:grpSpPr>
              <a:xfrm>
                <a:off x="881" y="1538"/>
                <a:ext cx="96" cy="2208"/>
                <a:chOff x="881" y="1538"/>
                <a:chExt cx="96" cy="2208"/>
              </a:xfrm>
            </p:grpSpPr>
            <p:cxnSp>
              <p:nvCxnSpPr>
                <p:cNvPr id="451" name="Google Shape;451;p32"/>
                <p:cNvCxnSpPr/>
                <p:nvPr/>
              </p:nvCxnSpPr>
              <p:spPr>
                <a:xfrm rot="10800000">
                  <a:off x="929" y="1538"/>
                  <a:ext cx="0" cy="76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sm" w="sm" type="none"/>
                </a:ln>
              </p:spPr>
            </p:cxnSp>
            <p:cxnSp>
              <p:nvCxnSpPr>
                <p:cNvPr id="452" name="Google Shape;452;p32"/>
                <p:cNvCxnSpPr/>
                <p:nvPr/>
              </p:nvCxnSpPr>
              <p:spPr>
                <a:xfrm>
                  <a:off x="929" y="2594"/>
                  <a:ext cx="0" cy="115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sm" w="sm" type="none"/>
                </a:ln>
              </p:spPr>
            </p:cxnSp>
            <p:cxnSp>
              <p:nvCxnSpPr>
                <p:cNvPr id="453" name="Google Shape;453;p32"/>
                <p:cNvCxnSpPr/>
                <p:nvPr/>
              </p:nvCxnSpPr>
              <p:spPr>
                <a:xfrm>
                  <a:off x="881" y="1538"/>
                  <a:ext cx="9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sm" w="sm" type="none"/>
                </a:ln>
              </p:spPr>
            </p:cxnSp>
          </p:grpSp>
          <p:grpSp>
            <p:nvGrpSpPr>
              <p:cNvPr id="454" name="Google Shape;454;p32"/>
              <p:cNvGrpSpPr/>
              <p:nvPr/>
            </p:nvGrpSpPr>
            <p:grpSpPr>
              <a:xfrm>
                <a:off x="672" y="2256"/>
                <a:ext cx="471" cy="336"/>
                <a:chOff x="768" y="2304"/>
                <a:chExt cx="471" cy="336"/>
              </a:xfrm>
            </p:grpSpPr>
            <p:sp>
              <p:nvSpPr>
                <p:cNvPr id="455" name="Google Shape;455;p32"/>
                <p:cNvSpPr/>
                <p:nvPr/>
              </p:nvSpPr>
              <p:spPr>
                <a:xfrm>
                  <a:off x="768" y="2304"/>
                  <a:ext cx="471" cy="3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56" name="Google Shape;456;p32"/>
                <p:cNvSpPr/>
                <p:nvPr/>
              </p:nvSpPr>
              <p:spPr>
                <a:xfrm>
                  <a:off x="1123" y="2334"/>
                  <a:ext cx="65" cy="1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1</a:t>
                  </a:r>
                  <a:endParaRPr sz="18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57" name="Google Shape;457;p32"/>
                <p:cNvSpPr/>
                <p:nvPr/>
              </p:nvSpPr>
              <p:spPr>
                <a:xfrm>
                  <a:off x="809" y="2356"/>
                  <a:ext cx="88" cy="1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2</a:t>
                  </a:r>
                  <a:endParaRPr sz="18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58" name="Google Shape;458;p32"/>
                <p:cNvSpPr/>
                <p:nvPr/>
              </p:nvSpPr>
              <p:spPr>
                <a:xfrm>
                  <a:off x="1042" y="2317"/>
                  <a:ext cx="69" cy="1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+</a:t>
                  </a:r>
                  <a:endParaRPr sz="18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459" name="Google Shape;459;p32"/>
                <p:cNvSpPr/>
                <p:nvPr/>
              </p:nvSpPr>
              <p:spPr>
                <a:xfrm>
                  <a:off x="954" y="2335"/>
                  <a:ext cx="75" cy="1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i="1" lang="en-US" sz="1800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n</a:t>
                  </a:r>
                  <a:endParaRPr sz="18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</p:grpSp>
      </p:grpSp>
      <p:sp>
        <p:nvSpPr>
          <p:cNvPr id="460" name="Google Shape;460;p32"/>
          <p:cNvSpPr txBox="1"/>
          <p:nvPr/>
        </p:nvSpPr>
        <p:spPr>
          <a:xfrm>
            <a:off x="4019550" y="457200"/>
            <a:ext cx="10858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Puzzle</a:t>
            </a:r>
            <a:endParaRPr/>
          </a:p>
        </p:txBody>
      </p:sp>
      <p:sp>
        <p:nvSpPr>
          <p:cNvPr id="461" name="Google Shape;461;p32"/>
          <p:cNvSpPr/>
          <p:nvPr/>
        </p:nvSpPr>
        <p:spPr>
          <a:xfrm>
            <a:off x="6781800" y="3200400"/>
            <a:ext cx="1600200" cy="990600"/>
          </a:xfrm>
          <a:prstGeom prst="cloudCallout">
            <a:avLst>
              <a:gd fmla="val -59028" name="adj1"/>
              <a:gd fmla="val 25801" name="adj2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Now what??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3"/>
          <p:cNvSpPr txBox="1"/>
          <p:nvPr/>
        </p:nvSpPr>
        <p:spPr>
          <a:xfrm>
            <a:off x="762000" y="1816100"/>
            <a:ext cx="175736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new idea:</a:t>
            </a:r>
            <a:endParaRPr/>
          </a:p>
        </p:txBody>
      </p:sp>
      <p:sp>
        <p:nvSpPr>
          <p:cNvPr id="467" name="Google Shape;467;p33"/>
          <p:cNvSpPr txBox="1"/>
          <p:nvPr/>
        </p:nvSpPr>
        <p:spPr>
          <a:xfrm>
            <a:off x="1066800" y="2376488"/>
            <a:ext cx="7010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Prove that we can always find a tiling with Bill </a:t>
            </a:r>
            <a:r>
              <a:rPr lang="en-US" sz="1800">
                <a:solidFill>
                  <a:srgbClr val="3366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anywhere.</a:t>
            </a:r>
            <a:endParaRPr/>
          </a:p>
        </p:txBody>
      </p:sp>
      <p:sp>
        <p:nvSpPr>
          <p:cNvPr id="468" name="Google Shape;468;p33"/>
          <p:cNvSpPr txBox="1"/>
          <p:nvPr/>
        </p:nvSpPr>
        <p:spPr>
          <a:xfrm>
            <a:off x="4019550" y="457200"/>
            <a:ext cx="10858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Puzzle</a:t>
            </a:r>
            <a:endParaRPr/>
          </a:p>
        </p:txBody>
      </p:sp>
      <p:sp>
        <p:nvSpPr>
          <p:cNvPr id="469" name="Google Shape;469;p33"/>
          <p:cNvSpPr txBox="1"/>
          <p:nvPr/>
        </p:nvSpPr>
        <p:spPr>
          <a:xfrm>
            <a:off x="712788" y="3429000"/>
            <a:ext cx="7712368" cy="369332"/>
          </a:xfrm>
          <a:prstGeom prst="rect">
            <a:avLst/>
          </a:prstGeom>
          <a:solidFill>
            <a:srgbClr val="CCFF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Theorem B: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 any 2</a:t>
            </a:r>
            <a:r>
              <a:rPr baseline="30000"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 2</a:t>
            </a:r>
            <a:r>
              <a:rPr baseline="30000"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</a:t>
            </a:r>
            <a:r>
              <a:rPr baseline="30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puzzle, there is a tiling with Bill </a:t>
            </a:r>
            <a:r>
              <a:rPr lang="en-US" sz="1800">
                <a:solidFill>
                  <a:srgbClr val="3366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anywhere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</p:txBody>
      </p:sp>
      <p:sp>
        <p:nvSpPr>
          <p:cNvPr id="470" name="Google Shape;470;p33"/>
          <p:cNvSpPr txBox="1"/>
          <p:nvPr/>
        </p:nvSpPr>
        <p:spPr>
          <a:xfrm>
            <a:off x="700088" y="5338763"/>
            <a:ext cx="7879080" cy="369332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Theorem: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 any 2</a:t>
            </a:r>
            <a:r>
              <a:rPr baseline="30000"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 2</a:t>
            </a:r>
            <a:r>
              <a:rPr baseline="30000"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</a:t>
            </a:r>
            <a:r>
              <a:rPr baseline="30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puzzle, there is a tiling with Bill in the middle.</a:t>
            </a:r>
            <a:endParaRPr/>
          </a:p>
        </p:txBody>
      </p:sp>
      <p:sp>
        <p:nvSpPr>
          <p:cNvPr id="471" name="Google Shape;471;p33"/>
          <p:cNvSpPr txBox="1"/>
          <p:nvPr/>
        </p:nvSpPr>
        <p:spPr>
          <a:xfrm>
            <a:off x="2543175" y="4495800"/>
            <a:ext cx="401002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Clearly Theorem B implies Theorem.</a:t>
            </a:r>
            <a:endParaRPr/>
          </a:p>
        </p:txBody>
      </p:sp>
      <p:sp>
        <p:nvSpPr>
          <p:cNvPr id="472" name="Google Shape;472;p33"/>
          <p:cNvSpPr txBox="1"/>
          <p:nvPr/>
        </p:nvSpPr>
        <p:spPr>
          <a:xfrm>
            <a:off x="5791200" y="1752600"/>
            <a:ext cx="2357438" cy="376238"/>
          </a:xfrm>
          <a:prstGeom prst="rect">
            <a:avLst/>
          </a:prstGeom>
          <a:noFill/>
          <a:ln cap="flat" cmpd="sng" w="9525">
            <a:solidFill>
              <a:srgbClr val="A500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stronger property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4"/>
          <p:cNvSpPr txBox="1"/>
          <p:nvPr/>
        </p:nvSpPr>
        <p:spPr>
          <a:xfrm>
            <a:off x="700088" y="1473200"/>
            <a:ext cx="7712368" cy="369332"/>
          </a:xfrm>
          <a:prstGeom prst="rect">
            <a:avLst/>
          </a:prstGeom>
          <a:solidFill>
            <a:srgbClr val="CCFF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Theorem B: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 any 2</a:t>
            </a:r>
            <a:r>
              <a:rPr baseline="30000"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 2</a:t>
            </a:r>
            <a:r>
              <a:rPr baseline="30000"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</a:t>
            </a:r>
            <a:r>
              <a:rPr baseline="30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puzzle, there is a tiling with Bill anywhere.</a:t>
            </a:r>
            <a:endParaRPr/>
          </a:p>
        </p:txBody>
      </p:sp>
      <p:sp>
        <p:nvSpPr>
          <p:cNvPr id="478" name="Google Shape;478;p34"/>
          <p:cNvSpPr txBox="1"/>
          <p:nvPr/>
        </p:nvSpPr>
        <p:spPr>
          <a:xfrm>
            <a:off x="533400" y="2514600"/>
            <a:ext cx="822960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Proof: (</a:t>
            </a:r>
            <a:r>
              <a:rPr lang="en-US" sz="1800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induction on </a:t>
            </a:r>
            <a:r>
              <a:rPr i="1" lang="en-US" sz="1800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i="1"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 ::= can tile 2</a:t>
            </a:r>
            <a:r>
              <a:rPr baseline="30000" i="1"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i="1"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x 2</a:t>
            </a:r>
            <a:r>
              <a:rPr baseline="30000" i="1"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with Bill anywhere.</a:t>
            </a:r>
            <a:endParaRPr/>
          </a:p>
        </p:txBody>
      </p:sp>
      <p:sp>
        <p:nvSpPr>
          <p:cNvPr id="479" name="Google Shape;479;p34"/>
          <p:cNvSpPr txBox="1"/>
          <p:nvPr/>
        </p:nvSpPr>
        <p:spPr>
          <a:xfrm>
            <a:off x="533400" y="4159250"/>
            <a:ext cx="19700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Base case:  (</a:t>
            </a:r>
            <a:r>
              <a:rPr i="1"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=0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sp>
        <p:nvSpPr>
          <p:cNvPr id="480" name="Google Shape;480;p34"/>
          <p:cNvSpPr txBox="1"/>
          <p:nvPr/>
        </p:nvSpPr>
        <p:spPr>
          <a:xfrm>
            <a:off x="3810000" y="5254625"/>
            <a:ext cx="19637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(no tiles needed)</a:t>
            </a:r>
            <a:endParaRPr/>
          </a:p>
        </p:txBody>
      </p:sp>
      <p:pic>
        <p:nvPicPr>
          <p:cNvPr descr="billsquare" id="481" name="Google Shape;48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51562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34"/>
          <p:cNvSpPr txBox="1"/>
          <p:nvPr/>
        </p:nvSpPr>
        <p:spPr>
          <a:xfrm>
            <a:off x="4019550" y="457200"/>
            <a:ext cx="10858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Puzzle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5"/>
          <p:cNvSpPr/>
          <p:nvPr/>
        </p:nvSpPr>
        <p:spPr>
          <a:xfrm>
            <a:off x="4572000" y="4419600"/>
            <a:ext cx="1828800" cy="17526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8" name="Google Shape;488;p35"/>
          <p:cNvSpPr/>
          <p:nvPr/>
        </p:nvSpPr>
        <p:spPr>
          <a:xfrm>
            <a:off x="4572000" y="2667000"/>
            <a:ext cx="1828800" cy="1752600"/>
          </a:xfrm>
          <a:prstGeom prst="rect">
            <a:avLst/>
          </a:prstGeom>
          <a:solidFill>
            <a:srgbClr val="CC99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9" name="Google Shape;489;p35"/>
          <p:cNvSpPr/>
          <p:nvPr/>
        </p:nvSpPr>
        <p:spPr>
          <a:xfrm>
            <a:off x="2743200" y="2667000"/>
            <a:ext cx="1828800" cy="17526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0" name="Google Shape;490;p35"/>
          <p:cNvSpPr/>
          <p:nvPr/>
        </p:nvSpPr>
        <p:spPr>
          <a:xfrm>
            <a:off x="2743200" y="4419600"/>
            <a:ext cx="1828800" cy="17526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billsquare" id="491" name="Google Shape;49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1450" y="3346450"/>
            <a:ext cx="463550" cy="46355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35"/>
          <p:cNvSpPr txBox="1"/>
          <p:nvPr/>
        </p:nvSpPr>
        <p:spPr>
          <a:xfrm>
            <a:off x="2133600" y="1219200"/>
            <a:ext cx="4806950" cy="119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Induction step: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Assume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can get Bill </a:t>
            </a:r>
            <a:r>
              <a:rPr lang="en-US" sz="1800">
                <a:solidFill>
                  <a:srgbClr val="3366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anywhere in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aseline="30000"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x 2</a:t>
            </a:r>
            <a:r>
              <a:rPr baseline="30000"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Prove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we can get Bill anywhere in 2</a:t>
            </a:r>
            <a:r>
              <a:rPr baseline="30000"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aseline="30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+1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x 2</a:t>
            </a:r>
            <a:r>
              <a:rPr baseline="30000"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aseline="30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+1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</p:txBody>
      </p:sp>
      <p:sp>
        <p:nvSpPr>
          <p:cNvPr id="493" name="Google Shape;493;p35"/>
          <p:cNvSpPr txBox="1"/>
          <p:nvPr/>
        </p:nvSpPr>
        <p:spPr>
          <a:xfrm>
            <a:off x="4019550" y="457200"/>
            <a:ext cx="10858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Puzzle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6"/>
          <p:cNvSpPr txBox="1"/>
          <p:nvPr/>
        </p:nvSpPr>
        <p:spPr>
          <a:xfrm>
            <a:off x="4019550" y="457200"/>
            <a:ext cx="10858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Puzzle</a:t>
            </a:r>
            <a:endParaRPr/>
          </a:p>
        </p:txBody>
      </p:sp>
      <p:sp>
        <p:nvSpPr>
          <p:cNvPr id="499" name="Google Shape;499;p36"/>
          <p:cNvSpPr txBox="1"/>
          <p:nvPr/>
        </p:nvSpPr>
        <p:spPr>
          <a:xfrm>
            <a:off x="2133600" y="1219200"/>
            <a:ext cx="4806950" cy="119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Induction step: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Assume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can get Bill </a:t>
            </a:r>
            <a:r>
              <a:rPr lang="en-US" sz="1800">
                <a:solidFill>
                  <a:srgbClr val="3366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anywhere in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aseline="30000"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x 2</a:t>
            </a:r>
            <a:r>
              <a:rPr baseline="30000"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Prove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we can get Bill anywhere in 2</a:t>
            </a:r>
            <a:r>
              <a:rPr baseline="30000"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aseline="30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+1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x 2</a:t>
            </a:r>
            <a:r>
              <a:rPr baseline="30000"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aseline="30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+1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</p:txBody>
      </p:sp>
      <p:sp>
        <p:nvSpPr>
          <p:cNvPr id="500" name="Google Shape;500;p36"/>
          <p:cNvSpPr/>
          <p:nvPr/>
        </p:nvSpPr>
        <p:spPr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01" name="Google Shape;501;p36"/>
          <p:cNvSpPr/>
          <p:nvPr/>
        </p:nvSpPr>
        <p:spPr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02" name="Google Shape;502;p36"/>
          <p:cNvSpPr/>
          <p:nvPr/>
        </p:nvSpPr>
        <p:spPr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billsquare" id="503" name="Google Shape;50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4038600"/>
            <a:ext cx="463550" cy="463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lsquare" id="504" name="Google Shape;50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00" y="3429000"/>
            <a:ext cx="463550" cy="463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lsquare" id="505" name="Google Shape;50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4648200"/>
            <a:ext cx="463550" cy="46355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36"/>
          <p:cNvSpPr/>
          <p:nvPr/>
        </p:nvSpPr>
        <p:spPr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billsquare" id="507" name="Google Shape;50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4648200"/>
            <a:ext cx="463550" cy="46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800" y="3162300"/>
            <a:ext cx="498475" cy="533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9" name="Google Shape;509;p36"/>
          <p:cNvCxnSpPr/>
          <p:nvPr/>
        </p:nvCxnSpPr>
        <p:spPr>
          <a:xfrm rot="10800000">
            <a:off x="1981200" y="27051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510" name="Google Shape;510;p36"/>
          <p:cNvCxnSpPr/>
          <p:nvPr/>
        </p:nvCxnSpPr>
        <p:spPr>
          <a:xfrm rot="10800000">
            <a:off x="1981200" y="36957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511" name="Google Shape;511;p36"/>
          <p:cNvCxnSpPr/>
          <p:nvPr/>
        </p:nvCxnSpPr>
        <p:spPr>
          <a:xfrm>
            <a:off x="1905000" y="44577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512" name="Google Shape;512;p36"/>
          <p:cNvCxnSpPr/>
          <p:nvPr/>
        </p:nvCxnSpPr>
        <p:spPr>
          <a:xfrm>
            <a:off x="1905000" y="27051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pic>
        <p:nvPicPr>
          <p:cNvPr id="513" name="Google Shape;51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800" y="5105400"/>
            <a:ext cx="498475" cy="533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4" name="Google Shape;514;p36"/>
          <p:cNvCxnSpPr/>
          <p:nvPr/>
        </p:nvCxnSpPr>
        <p:spPr>
          <a:xfrm rot="10800000">
            <a:off x="1981200" y="4648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515" name="Google Shape;515;p36"/>
          <p:cNvCxnSpPr/>
          <p:nvPr/>
        </p:nvCxnSpPr>
        <p:spPr>
          <a:xfrm rot="10800000">
            <a:off x="1981200" y="56388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516" name="Google Shape;516;p36"/>
          <p:cNvCxnSpPr/>
          <p:nvPr/>
        </p:nvCxnSpPr>
        <p:spPr>
          <a:xfrm>
            <a:off x="1905000" y="64008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517" name="Google Shape;517;p36"/>
          <p:cNvCxnSpPr/>
          <p:nvPr/>
        </p:nvCxnSpPr>
        <p:spPr>
          <a:xfrm>
            <a:off x="1905000" y="46482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7"/>
          <p:cNvSpPr txBox="1"/>
          <p:nvPr/>
        </p:nvSpPr>
        <p:spPr>
          <a:xfrm>
            <a:off x="2198688" y="1370013"/>
            <a:ext cx="4659312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Method: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Now group the squares together,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and fill the center with a tile.</a:t>
            </a:r>
            <a:endParaRPr/>
          </a:p>
        </p:txBody>
      </p:sp>
      <p:sp>
        <p:nvSpPr>
          <p:cNvPr id="523" name="Google Shape;523;p37"/>
          <p:cNvSpPr/>
          <p:nvPr/>
        </p:nvSpPr>
        <p:spPr>
          <a:xfrm>
            <a:off x="4572000" y="4495800"/>
            <a:ext cx="1828800" cy="17526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24" name="Google Shape;524;p37"/>
          <p:cNvSpPr/>
          <p:nvPr/>
        </p:nvSpPr>
        <p:spPr>
          <a:xfrm>
            <a:off x="4572000" y="2743200"/>
            <a:ext cx="1828800" cy="1752600"/>
          </a:xfrm>
          <a:prstGeom prst="rect">
            <a:avLst/>
          </a:prstGeom>
          <a:solidFill>
            <a:srgbClr val="CC99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25" name="Google Shape;525;p37"/>
          <p:cNvSpPr/>
          <p:nvPr/>
        </p:nvSpPr>
        <p:spPr>
          <a:xfrm>
            <a:off x="2743200" y="2743200"/>
            <a:ext cx="1828800" cy="17526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billsquare" id="526" name="Google Shape;52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3422650"/>
            <a:ext cx="463550" cy="46355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37"/>
          <p:cNvSpPr/>
          <p:nvPr/>
        </p:nvSpPr>
        <p:spPr>
          <a:xfrm>
            <a:off x="2743200" y="4495800"/>
            <a:ext cx="1828800" cy="17526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billsquare" id="528" name="Google Shape;52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8450" y="4495800"/>
            <a:ext cx="463550" cy="46355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37"/>
          <p:cNvSpPr txBox="1"/>
          <p:nvPr/>
        </p:nvSpPr>
        <p:spPr>
          <a:xfrm>
            <a:off x="6858000" y="41910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Done!</a:t>
            </a:r>
            <a:endParaRPr/>
          </a:p>
        </p:txBody>
      </p:sp>
      <p:sp>
        <p:nvSpPr>
          <p:cNvPr id="530" name="Google Shape;530;p37"/>
          <p:cNvSpPr txBox="1"/>
          <p:nvPr/>
        </p:nvSpPr>
        <p:spPr>
          <a:xfrm>
            <a:off x="4019550" y="457200"/>
            <a:ext cx="10858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Puzzle</a:t>
            </a:r>
            <a:endParaRPr/>
          </a:p>
        </p:txBody>
      </p:sp>
      <p:pic>
        <p:nvPicPr>
          <p:cNvPr descr="billsquare" id="531" name="Google Shape;53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4038600"/>
            <a:ext cx="463550" cy="463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llsquare" id="532" name="Google Shape;53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4495800"/>
            <a:ext cx="463550" cy="463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3" name="Google Shape;533;p37"/>
          <p:cNvGrpSpPr/>
          <p:nvPr/>
        </p:nvGrpSpPr>
        <p:grpSpPr>
          <a:xfrm>
            <a:off x="4114800" y="4038600"/>
            <a:ext cx="914400" cy="914400"/>
            <a:chOff x="2592" y="2544"/>
            <a:chExt cx="576" cy="576"/>
          </a:xfrm>
        </p:grpSpPr>
        <p:sp>
          <p:nvSpPr>
            <p:cNvPr id="534" name="Google Shape;534;p37"/>
            <p:cNvSpPr/>
            <p:nvPr/>
          </p:nvSpPr>
          <p:spPr>
            <a:xfrm>
              <a:off x="2592" y="2832"/>
              <a:ext cx="288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2592" y="2544"/>
              <a:ext cx="288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2880" y="2832"/>
              <a:ext cx="288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8"/>
          <p:cNvSpPr txBox="1"/>
          <p:nvPr/>
        </p:nvSpPr>
        <p:spPr>
          <a:xfrm>
            <a:off x="3390900" y="457200"/>
            <a:ext cx="2324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 Remarks</a:t>
            </a:r>
            <a:endParaRPr/>
          </a:p>
        </p:txBody>
      </p:sp>
      <p:sp>
        <p:nvSpPr>
          <p:cNvPr id="542" name="Google Shape;542;p38"/>
          <p:cNvSpPr/>
          <p:nvPr/>
        </p:nvSpPr>
        <p:spPr>
          <a:xfrm>
            <a:off x="1358900" y="1981200"/>
            <a:ext cx="632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Note 1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It may help to </a:t>
            </a:r>
            <a:r>
              <a:rPr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choose a </a:t>
            </a:r>
            <a:r>
              <a:rPr i="1"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stronger hypothesis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 the desired result (e.g. “Bill in anywhere”).</a:t>
            </a:r>
            <a:endParaRPr/>
          </a:p>
        </p:txBody>
      </p:sp>
      <p:sp>
        <p:nvSpPr>
          <p:cNvPr id="543" name="Google Shape;543;p38"/>
          <p:cNvSpPr/>
          <p:nvPr/>
        </p:nvSpPr>
        <p:spPr>
          <a:xfrm>
            <a:off x="1358900" y="3505200"/>
            <a:ext cx="6337300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Note 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The induction proof of “Bill in corner” implicitly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defines a </a:t>
            </a:r>
            <a:r>
              <a:rPr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recursive procedure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finding corner tilings.</a:t>
            </a: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1358900" y="5029200"/>
            <a:ext cx="6642100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Note 3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Induction and recursion are very similar in spirit,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always tries to reduce the problem into a smaller problem.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9"/>
          <p:cNvSpPr txBox="1"/>
          <p:nvPr/>
        </p:nvSpPr>
        <p:spPr>
          <a:xfrm>
            <a:off x="3687763" y="457200"/>
            <a:ext cx="1722437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Gray Code</a:t>
            </a:r>
            <a:endParaRPr/>
          </a:p>
        </p:txBody>
      </p:sp>
      <p:sp>
        <p:nvSpPr>
          <p:cNvPr id="550" name="Google Shape;550;p39"/>
          <p:cNvSpPr txBox="1"/>
          <p:nvPr/>
        </p:nvSpPr>
        <p:spPr>
          <a:xfrm>
            <a:off x="914400" y="1349375"/>
            <a:ext cx="7329488" cy="78422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Can you find an ordering of all the n-bit strings in such a way that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two consecutive n-bit strings differed by only one bit?</a:t>
            </a:r>
            <a:endParaRPr/>
          </a:p>
        </p:txBody>
      </p:sp>
      <p:sp>
        <p:nvSpPr>
          <p:cNvPr id="551" name="Google Shape;551;p39"/>
          <p:cNvSpPr txBox="1"/>
          <p:nvPr/>
        </p:nvSpPr>
        <p:spPr>
          <a:xfrm>
            <a:off x="914400" y="2438400"/>
            <a:ext cx="5986463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is called the Gray code and has many applications.</a:t>
            </a:r>
            <a:endParaRPr/>
          </a:p>
        </p:txBody>
      </p:sp>
      <p:sp>
        <p:nvSpPr>
          <p:cNvPr id="552" name="Google Shape;552;p39"/>
          <p:cNvSpPr txBox="1"/>
          <p:nvPr/>
        </p:nvSpPr>
        <p:spPr>
          <a:xfrm>
            <a:off x="944563" y="3048000"/>
            <a:ext cx="2789237" cy="36988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to construct them?</a:t>
            </a:r>
            <a:endParaRPr/>
          </a:p>
        </p:txBody>
      </p:sp>
      <p:sp>
        <p:nvSpPr>
          <p:cNvPr id="553" name="Google Shape;553;p39"/>
          <p:cNvSpPr txBox="1"/>
          <p:nvPr/>
        </p:nvSpPr>
        <p:spPr>
          <a:xfrm>
            <a:off x="4191000" y="3048000"/>
            <a:ext cx="3910013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Think inductively!  (or recursively!)</a:t>
            </a:r>
            <a:endParaRPr/>
          </a:p>
        </p:txBody>
      </p:sp>
      <p:sp>
        <p:nvSpPr>
          <p:cNvPr id="554" name="Google Shape;554;p39"/>
          <p:cNvSpPr txBox="1"/>
          <p:nvPr/>
        </p:nvSpPr>
        <p:spPr>
          <a:xfrm>
            <a:off x="1335088" y="3843338"/>
            <a:ext cx="70485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 bit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</a:t>
            </a:r>
            <a:endParaRPr/>
          </a:p>
        </p:txBody>
      </p:sp>
      <p:sp>
        <p:nvSpPr>
          <p:cNvPr id="555" name="Google Shape;555;p39"/>
          <p:cNvSpPr txBox="1"/>
          <p:nvPr/>
        </p:nvSpPr>
        <p:spPr>
          <a:xfrm>
            <a:off x="2649538" y="3843338"/>
            <a:ext cx="703262" cy="286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 bit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000</a:t>
            </a:r>
            <a:b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001</a:t>
            </a:r>
            <a:b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011</a:t>
            </a:r>
            <a:b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010</a:t>
            </a:r>
            <a:b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110</a:t>
            </a:r>
            <a:b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111</a:t>
            </a:r>
            <a:b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101</a:t>
            </a:r>
            <a:b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100</a:t>
            </a:r>
            <a:endParaRPr/>
          </a:p>
        </p:txBody>
      </p:sp>
      <p:sp>
        <p:nvSpPr>
          <p:cNvPr id="556" name="Google Shape;556;p39"/>
          <p:cNvSpPr txBox="1"/>
          <p:nvPr/>
        </p:nvSpPr>
        <p:spPr>
          <a:xfrm>
            <a:off x="4329113" y="4419600"/>
            <a:ext cx="3900487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Can you see the pattern?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to construct 4-bit gray code?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0"/>
          <p:cNvSpPr txBox="1"/>
          <p:nvPr/>
        </p:nvSpPr>
        <p:spPr>
          <a:xfrm>
            <a:off x="3687763" y="457200"/>
            <a:ext cx="1722437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Gray Code</a:t>
            </a:r>
            <a:endParaRPr/>
          </a:p>
        </p:txBody>
      </p:sp>
      <p:sp>
        <p:nvSpPr>
          <p:cNvPr id="562" name="Google Shape;562;p40"/>
          <p:cNvSpPr txBox="1"/>
          <p:nvPr/>
        </p:nvSpPr>
        <p:spPr>
          <a:xfrm>
            <a:off x="914400" y="1600200"/>
            <a:ext cx="703263" cy="2862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 bit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000</a:t>
            </a:r>
            <a:b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001</a:t>
            </a:r>
            <a:b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011</a:t>
            </a:r>
            <a:b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010</a:t>
            </a:r>
            <a:b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110</a:t>
            </a:r>
            <a:b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111</a:t>
            </a:r>
            <a:b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101</a:t>
            </a:r>
            <a:b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100</a:t>
            </a:r>
            <a:endParaRPr/>
          </a:p>
        </p:txBody>
      </p:sp>
      <p:sp>
        <p:nvSpPr>
          <p:cNvPr id="563" name="Google Shape;563;p40"/>
          <p:cNvSpPr txBox="1"/>
          <p:nvPr/>
        </p:nvSpPr>
        <p:spPr>
          <a:xfrm>
            <a:off x="2362200" y="1600200"/>
            <a:ext cx="1905000" cy="2862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 bit (reversed)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000</a:t>
            </a:r>
            <a:endParaRPr/>
          </a:p>
        </p:txBody>
      </p:sp>
      <p:sp>
        <p:nvSpPr>
          <p:cNvPr id="564" name="Google Shape;564;p40"/>
          <p:cNvSpPr/>
          <p:nvPr/>
        </p:nvSpPr>
        <p:spPr>
          <a:xfrm>
            <a:off x="5638800" y="1800225"/>
            <a:ext cx="762000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000</a:t>
            </a:r>
            <a:b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001</a:t>
            </a:r>
            <a:b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011</a:t>
            </a:r>
            <a:b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010</a:t>
            </a:r>
            <a:b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110</a:t>
            </a:r>
            <a:b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111</a:t>
            </a:r>
            <a:b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101</a:t>
            </a:r>
            <a:b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100</a:t>
            </a:r>
            <a:endParaRPr/>
          </a:p>
        </p:txBody>
      </p:sp>
      <p:sp>
        <p:nvSpPr>
          <p:cNvPr id="565" name="Google Shape;565;p40"/>
          <p:cNvSpPr/>
          <p:nvPr/>
        </p:nvSpPr>
        <p:spPr>
          <a:xfrm>
            <a:off x="5638800" y="3987800"/>
            <a:ext cx="838200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000</a:t>
            </a:r>
            <a:endParaRPr/>
          </a:p>
        </p:txBody>
      </p:sp>
      <p:sp>
        <p:nvSpPr>
          <p:cNvPr id="566" name="Google Shape;566;p40"/>
          <p:cNvSpPr txBox="1"/>
          <p:nvPr/>
        </p:nvSpPr>
        <p:spPr>
          <a:xfrm>
            <a:off x="5486400" y="1800225"/>
            <a:ext cx="325438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567" name="Google Shape;567;p40"/>
          <p:cNvSpPr txBox="1"/>
          <p:nvPr/>
        </p:nvSpPr>
        <p:spPr>
          <a:xfrm>
            <a:off x="5486400" y="1295400"/>
            <a:ext cx="703263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 bit</a:t>
            </a:r>
            <a:endParaRPr/>
          </a:p>
        </p:txBody>
      </p:sp>
      <p:sp>
        <p:nvSpPr>
          <p:cNvPr id="568" name="Google Shape;568;p40"/>
          <p:cNvSpPr txBox="1"/>
          <p:nvPr/>
        </p:nvSpPr>
        <p:spPr>
          <a:xfrm>
            <a:off x="6781800" y="2362200"/>
            <a:ext cx="1995488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differed by 1 bit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induction</a:t>
            </a:r>
            <a:endParaRPr/>
          </a:p>
        </p:txBody>
      </p:sp>
      <p:cxnSp>
        <p:nvCxnSpPr>
          <p:cNvPr id="569" name="Google Shape;569;p40"/>
          <p:cNvCxnSpPr>
            <a:stCxn id="568" idx="1"/>
          </p:cNvCxnSpPr>
          <p:nvPr/>
        </p:nvCxnSpPr>
        <p:spPr>
          <a:xfrm rot="10800000">
            <a:off x="6172200" y="2513956"/>
            <a:ext cx="609600" cy="17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0" name="Google Shape;570;p40"/>
          <p:cNvCxnSpPr>
            <a:stCxn id="568" idx="1"/>
          </p:cNvCxnSpPr>
          <p:nvPr/>
        </p:nvCxnSpPr>
        <p:spPr>
          <a:xfrm flipH="1">
            <a:off x="6172200" y="2685256"/>
            <a:ext cx="609600" cy="13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71" name="Google Shape;571;p40"/>
          <p:cNvSpPr txBox="1"/>
          <p:nvPr/>
        </p:nvSpPr>
        <p:spPr>
          <a:xfrm>
            <a:off x="6781800" y="5105400"/>
            <a:ext cx="1995488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differed by 1 bit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induction</a:t>
            </a:r>
            <a:endParaRPr/>
          </a:p>
        </p:txBody>
      </p:sp>
      <p:cxnSp>
        <p:nvCxnSpPr>
          <p:cNvPr id="572" name="Google Shape;572;p40"/>
          <p:cNvCxnSpPr>
            <a:stCxn id="571" idx="1"/>
          </p:cNvCxnSpPr>
          <p:nvPr/>
        </p:nvCxnSpPr>
        <p:spPr>
          <a:xfrm rot="10800000">
            <a:off x="6172200" y="5257156"/>
            <a:ext cx="609600" cy="17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3" name="Google Shape;573;p40"/>
          <p:cNvCxnSpPr>
            <a:stCxn id="571" idx="1"/>
          </p:cNvCxnSpPr>
          <p:nvPr/>
        </p:nvCxnSpPr>
        <p:spPr>
          <a:xfrm flipH="1">
            <a:off x="6172200" y="5428456"/>
            <a:ext cx="609600" cy="13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74" name="Google Shape;574;p40"/>
          <p:cNvSpPr txBox="1"/>
          <p:nvPr/>
        </p:nvSpPr>
        <p:spPr>
          <a:xfrm>
            <a:off x="6843713" y="3733800"/>
            <a:ext cx="1995487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differed by 1 bit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construction</a:t>
            </a:r>
            <a:endParaRPr/>
          </a:p>
        </p:txBody>
      </p:sp>
      <p:cxnSp>
        <p:nvCxnSpPr>
          <p:cNvPr id="575" name="Google Shape;575;p40"/>
          <p:cNvCxnSpPr>
            <a:stCxn id="574" idx="1"/>
          </p:cNvCxnSpPr>
          <p:nvPr/>
        </p:nvCxnSpPr>
        <p:spPr>
          <a:xfrm rot="10800000">
            <a:off x="6234113" y="3885556"/>
            <a:ext cx="609600" cy="17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6" name="Google Shape;576;p40"/>
          <p:cNvCxnSpPr>
            <a:stCxn id="574" idx="1"/>
          </p:cNvCxnSpPr>
          <p:nvPr/>
        </p:nvCxnSpPr>
        <p:spPr>
          <a:xfrm flipH="1">
            <a:off x="6234113" y="4056856"/>
            <a:ext cx="609600" cy="13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77" name="Google Shape;577;p40"/>
          <p:cNvSpPr txBox="1"/>
          <p:nvPr/>
        </p:nvSpPr>
        <p:spPr>
          <a:xfrm>
            <a:off x="457200" y="5105400"/>
            <a:ext cx="449897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Every 4-bit string appears exactly once.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1"/>
          <p:cNvSpPr txBox="1"/>
          <p:nvPr/>
        </p:nvSpPr>
        <p:spPr>
          <a:xfrm>
            <a:off x="3687763" y="457200"/>
            <a:ext cx="1722437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Gray Code</a:t>
            </a:r>
            <a:endParaRPr/>
          </a:p>
        </p:txBody>
      </p:sp>
      <p:sp>
        <p:nvSpPr>
          <p:cNvPr id="583" name="Google Shape;583;p41"/>
          <p:cNvSpPr txBox="1"/>
          <p:nvPr/>
        </p:nvSpPr>
        <p:spPr>
          <a:xfrm>
            <a:off x="914400" y="1600200"/>
            <a:ext cx="922338" cy="2862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bit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000…0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100…0</a:t>
            </a:r>
            <a:endParaRPr/>
          </a:p>
        </p:txBody>
      </p:sp>
      <p:sp>
        <p:nvSpPr>
          <p:cNvPr id="584" name="Google Shape;584;p41"/>
          <p:cNvSpPr txBox="1"/>
          <p:nvPr/>
        </p:nvSpPr>
        <p:spPr>
          <a:xfrm>
            <a:off x="2362200" y="1600200"/>
            <a:ext cx="1884363" cy="2862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bit (reversed)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100…0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000…0</a:t>
            </a:r>
            <a:endParaRPr/>
          </a:p>
        </p:txBody>
      </p:sp>
      <p:sp>
        <p:nvSpPr>
          <p:cNvPr id="585" name="Google Shape;585;p41"/>
          <p:cNvSpPr/>
          <p:nvPr/>
        </p:nvSpPr>
        <p:spPr>
          <a:xfrm>
            <a:off x="5334000" y="1800225"/>
            <a:ext cx="1447800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000…0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100…0</a:t>
            </a:r>
            <a:endParaRPr/>
          </a:p>
        </p:txBody>
      </p:sp>
      <p:sp>
        <p:nvSpPr>
          <p:cNvPr id="586" name="Google Shape;586;p41"/>
          <p:cNvSpPr/>
          <p:nvPr/>
        </p:nvSpPr>
        <p:spPr>
          <a:xfrm>
            <a:off x="5638800" y="3987800"/>
            <a:ext cx="8382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87" name="Google Shape;587;p41"/>
          <p:cNvSpPr txBox="1"/>
          <p:nvPr/>
        </p:nvSpPr>
        <p:spPr>
          <a:xfrm>
            <a:off x="5181600" y="1800225"/>
            <a:ext cx="325438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588" name="Google Shape;588;p41"/>
          <p:cNvSpPr txBox="1"/>
          <p:nvPr/>
        </p:nvSpPr>
        <p:spPr>
          <a:xfrm>
            <a:off x="5181600" y="1295400"/>
            <a:ext cx="8985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n+1 bit</a:t>
            </a:r>
            <a:endParaRPr/>
          </a:p>
        </p:txBody>
      </p:sp>
      <p:sp>
        <p:nvSpPr>
          <p:cNvPr id="589" name="Google Shape;589;p41"/>
          <p:cNvSpPr txBox="1"/>
          <p:nvPr/>
        </p:nvSpPr>
        <p:spPr>
          <a:xfrm>
            <a:off x="6781800" y="2362200"/>
            <a:ext cx="1995488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differed by 1 bit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induction</a:t>
            </a:r>
            <a:endParaRPr/>
          </a:p>
        </p:txBody>
      </p:sp>
      <p:cxnSp>
        <p:nvCxnSpPr>
          <p:cNvPr id="590" name="Google Shape;590;p41"/>
          <p:cNvCxnSpPr>
            <a:stCxn id="589" idx="1"/>
          </p:cNvCxnSpPr>
          <p:nvPr/>
        </p:nvCxnSpPr>
        <p:spPr>
          <a:xfrm rot="10800000">
            <a:off x="6172200" y="2513956"/>
            <a:ext cx="609600" cy="17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91" name="Google Shape;591;p41"/>
          <p:cNvCxnSpPr>
            <a:stCxn id="589" idx="1"/>
          </p:cNvCxnSpPr>
          <p:nvPr/>
        </p:nvCxnSpPr>
        <p:spPr>
          <a:xfrm flipH="1">
            <a:off x="6172200" y="2685256"/>
            <a:ext cx="609600" cy="13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92" name="Google Shape;592;p41"/>
          <p:cNvSpPr txBox="1"/>
          <p:nvPr/>
        </p:nvSpPr>
        <p:spPr>
          <a:xfrm>
            <a:off x="6781800" y="5105400"/>
            <a:ext cx="1995488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differed by 1 bit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induction</a:t>
            </a:r>
            <a:endParaRPr/>
          </a:p>
        </p:txBody>
      </p:sp>
      <p:cxnSp>
        <p:nvCxnSpPr>
          <p:cNvPr id="593" name="Google Shape;593;p41"/>
          <p:cNvCxnSpPr>
            <a:stCxn id="592" idx="1"/>
          </p:cNvCxnSpPr>
          <p:nvPr/>
        </p:nvCxnSpPr>
        <p:spPr>
          <a:xfrm rot="10800000">
            <a:off x="6172200" y="5257156"/>
            <a:ext cx="609600" cy="17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94" name="Google Shape;594;p41"/>
          <p:cNvCxnSpPr>
            <a:stCxn id="592" idx="1"/>
          </p:cNvCxnSpPr>
          <p:nvPr/>
        </p:nvCxnSpPr>
        <p:spPr>
          <a:xfrm flipH="1">
            <a:off x="6172200" y="5428456"/>
            <a:ext cx="609600" cy="13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95" name="Google Shape;595;p41"/>
          <p:cNvSpPr txBox="1"/>
          <p:nvPr/>
        </p:nvSpPr>
        <p:spPr>
          <a:xfrm>
            <a:off x="6843713" y="3733800"/>
            <a:ext cx="1995487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differed by 1 bit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construction</a:t>
            </a:r>
            <a:endParaRPr/>
          </a:p>
        </p:txBody>
      </p:sp>
      <p:cxnSp>
        <p:nvCxnSpPr>
          <p:cNvPr id="596" name="Google Shape;596;p41"/>
          <p:cNvCxnSpPr>
            <a:stCxn id="595" idx="1"/>
          </p:cNvCxnSpPr>
          <p:nvPr/>
        </p:nvCxnSpPr>
        <p:spPr>
          <a:xfrm rot="10800000">
            <a:off x="6234113" y="3885556"/>
            <a:ext cx="609600" cy="17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97" name="Google Shape;597;p41"/>
          <p:cNvCxnSpPr>
            <a:stCxn id="595" idx="1"/>
          </p:cNvCxnSpPr>
          <p:nvPr/>
        </p:nvCxnSpPr>
        <p:spPr>
          <a:xfrm flipH="1">
            <a:off x="6234113" y="4056856"/>
            <a:ext cx="609600" cy="13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98" name="Google Shape;598;p41"/>
          <p:cNvSpPr/>
          <p:nvPr/>
        </p:nvSpPr>
        <p:spPr>
          <a:xfrm>
            <a:off x="5334000" y="4016375"/>
            <a:ext cx="1143000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100…0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000…0</a:t>
            </a:r>
            <a:endParaRPr/>
          </a:p>
        </p:txBody>
      </p:sp>
      <p:sp>
        <p:nvSpPr>
          <p:cNvPr id="599" name="Google Shape;599;p41"/>
          <p:cNvSpPr txBox="1"/>
          <p:nvPr/>
        </p:nvSpPr>
        <p:spPr>
          <a:xfrm>
            <a:off x="952500" y="5562600"/>
            <a:ext cx="3086100" cy="784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So, by induction,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Gray code exists for any n.</a:t>
            </a:r>
            <a:endParaRPr/>
          </a:p>
        </p:txBody>
      </p:sp>
      <p:sp>
        <p:nvSpPr>
          <p:cNvPr id="600" name="Google Shape;600;p41"/>
          <p:cNvSpPr txBox="1"/>
          <p:nvPr/>
        </p:nvSpPr>
        <p:spPr>
          <a:xfrm>
            <a:off x="228600" y="4876800"/>
            <a:ext cx="4862513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Every (n+1)-bit string appears exactly once.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2895600" y="457200"/>
            <a:ext cx="3314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Odd Powers Are Odd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661988" y="1219200"/>
            <a:ext cx="5205412" cy="376238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Fact: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If m is odd and n is odd, then nm is odd.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685800" y="1981200"/>
            <a:ext cx="8056563" cy="3762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Proposition: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 an odd number m, m</a:t>
            </a:r>
            <a:r>
              <a:rPr baseline="30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odd for all non-negative integer k.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679450" y="3276600"/>
            <a:ext cx="4578350" cy="376238"/>
          </a:xfrm>
          <a:prstGeom prst="rect">
            <a:avLst/>
          </a:prstGeom>
          <a:solidFill>
            <a:srgbClr val="CCFF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 P(i) be the proposition that m</a:t>
            </a:r>
            <a:r>
              <a:rPr baseline="30000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odd.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3200400" y="4572000"/>
            <a:ext cx="3876675" cy="2017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P(1) is true by definition.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P(2) is true by P(1) and the fact.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P(3) is true by P(2) and the fact.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P(i+1) is true by P(i) and the fact.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So P(i) is true for all i.</a:t>
            </a:r>
            <a:endParaRPr/>
          </a:p>
        </p:txBody>
      </p:sp>
      <p:pic>
        <p:nvPicPr>
          <p:cNvPr descr="txp_fig"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4863" y="2516188"/>
            <a:ext cx="2479675" cy="40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762000" y="4572000"/>
            <a:ext cx="2092325" cy="3762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Idea of induction.</a:t>
            </a:r>
            <a:endParaRPr/>
          </a:p>
        </p:txBody>
      </p:sp>
      <p:pic>
        <p:nvPicPr>
          <p:cNvPr descr="txp_fig" id="109" name="Google Shape;10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7113" y="3886200"/>
            <a:ext cx="2014537" cy="3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2"/>
          <p:cNvSpPr txBox="1"/>
          <p:nvPr/>
        </p:nvSpPr>
        <p:spPr>
          <a:xfrm>
            <a:off x="2382838" y="457200"/>
            <a:ext cx="4398962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Hadamard Matrix (Optional)</a:t>
            </a:r>
            <a:endParaRPr/>
          </a:p>
        </p:txBody>
      </p:sp>
      <p:sp>
        <p:nvSpPr>
          <p:cNvPr id="606" name="Google Shape;606;p42"/>
          <p:cNvSpPr txBox="1"/>
          <p:nvPr/>
        </p:nvSpPr>
        <p:spPr>
          <a:xfrm>
            <a:off x="1447800" y="1295400"/>
            <a:ext cx="6221413" cy="784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Can you construct an nxn matrix with all entries +-1 and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 the rows are orthogonal to each other?</a:t>
            </a:r>
            <a:endParaRPr/>
          </a:p>
        </p:txBody>
      </p:sp>
      <p:sp>
        <p:nvSpPr>
          <p:cNvPr id="607" name="Google Shape;607;p42"/>
          <p:cNvSpPr txBox="1"/>
          <p:nvPr/>
        </p:nvSpPr>
        <p:spPr>
          <a:xfrm>
            <a:off x="1431925" y="2438400"/>
            <a:ext cx="606583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Two rows are orthogonal if their inner product is zero.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That is, let a = (a</a:t>
            </a:r>
            <a:r>
              <a:rPr baseline="-25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…, a</a:t>
            </a:r>
            <a:r>
              <a:rPr baseline="-25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and b = (b</a:t>
            </a:r>
            <a:r>
              <a:rPr baseline="-25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…, b</a:t>
            </a:r>
            <a:r>
              <a:rPr baseline="-25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their inner product ab = a</a:t>
            </a:r>
            <a:r>
              <a:rPr baseline="-25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baseline="-25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a</a:t>
            </a:r>
            <a:r>
              <a:rPr baseline="-25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baseline="-25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… + a</a:t>
            </a:r>
            <a:r>
              <a:rPr baseline="-25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baseline="-25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</p:txBody>
      </p:sp>
      <p:sp>
        <p:nvSpPr>
          <p:cNvPr id="608" name="Google Shape;608;p42"/>
          <p:cNvSpPr txBox="1"/>
          <p:nvPr/>
        </p:nvSpPr>
        <p:spPr>
          <a:xfrm>
            <a:off x="1468438" y="3973513"/>
            <a:ext cx="5389562" cy="369887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matrix is famous and has many applications.</a:t>
            </a:r>
            <a:endParaRPr/>
          </a:p>
        </p:txBody>
      </p:sp>
      <p:sp>
        <p:nvSpPr>
          <p:cNvPr id="609" name="Google Shape;609;p42"/>
          <p:cNvSpPr txBox="1"/>
          <p:nvPr/>
        </p:nvSpPr>
        <p:spPr>
          <a:xfrm>
            <a:off x="1447800" y="4724400"/>
            <a:ext cx="64277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think inductively, first we come up with small examples.</a:t>
            </a:r>
            <a:endParaRPr/>
          </a:p>
        </p:txBody>
      </p:sp>
      <p:sp>
        <p:nvSpPr>
          <p:cNvPr id="610" name="Google Shape;610;p42"/>
          <p:cNvSpPr/>
          <p:nvPr/>
        </p:nvSpPr>
        <p:spPr>
          <a:xfrm>
            <a:off x="4038600" y="5410200"/>
            <a:ext cx="73025" cy="914400"/>
          </a:xfrm>
          <a:prstGeom prst="leftBracket">
            <a:avLst>
              <a:gd fmla="val 834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1" name="Google Shape;611;p42"/>
          <p:cNvSpPr/>
          <p:nvPr/>
        </p:nvSpPr>
        <p:spPr>
          <a:xfrm>
            <a:off x="4953000" y="5410200"/>
            <a:ext cx="73025" cy="914400"/>
          </a:xfrm>
          <a:prstGeom prst="rightBracket">
            <a:avLst>
              <a:gd fmla="val 834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2" name="Google Shape;612;p42"/>
          <p:cNvSpPr txBox="1"/>
          <p:nvPr/>
        </p:nvSpPr>
        <p:spPr>
          <a:xfrm>
            <a:off x="4257675" y="5486400"/>
            <a:ext cx="695325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AutoNum type="arabicPlain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   -1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3"/>
          <p:cNvSpPr txBox="1"/>
          <p:nvPr/>
        </p:nvSpPr>
        <p:spPr>
          <a:xfrm>
            <a:off x="2382838" y="457200"/>
            <a:ext cx="4398962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Hadamard Matrix (Optional)</a:t>
            </a:r>
            <a:endParaRPr/>
          </a:p>
        </p:txBody>
      </p:sp>
      <p:sp>
        <p:nvSpPr>
          <p:cNvPr id="618" name="Google Shape;618;p43"/>
          <p:cNvSpPr txBox="1"/>
          <p:nvPr/>
        </p:nvSpPr>
        <p:spPr>
          <a:xfrm>
            <a:off x="1447800" y="1447800"/>
            <a:ext cx="62626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 we use the small examples to build larger examples.</a:t>
            </a:r>
            <a:endParaRPr/>
          </a:p>
        </p:txBody>
      </p:sp>
      <p:sp>
        <p:nvSpPr>
          <p:cNvPr id="619" name="Google Shape;619;p43"/>
          <p:cNvSpPr txBox="1"/>
          <p:nvPr/>
        </p:nvSpPr>
        <p:spPr>
          <a:xfrm>
            <a:off x="1981200" y="2133600"/>
            <a:ext cx="5116513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Suppose we have an nxn Hadamard matrix H</a:t>
            </a:r>
            <a:r>
              <a:rPr baseline="-25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</p:txBody>
      </p:sp>
      <p:sp>
        <p:nvSpPr>
          <p:cNvPr id="620" name="Google Shape;620;p43"/>
          <p:cNvSpPr txBox="1"/>
          <p:nvPr/>
        </p:nvSpPr>
        <p:spPr>
          <a:xfrm>
            <a:off x="982663" y="2819400"/>
            <a:ext cx="7170737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can use it to construct an 2nx2n Hadamard matrix as follows.</a:t>
            </a:r>
            <a:endParaRPr/>
          </a:p>
        </p:txBody>
      </p:sp>
      <p:sp>
        <p:nvSpPr>
          <p:cNvPr id="621" name="Google Shape;621;p43"/>
          <p:cNvSpPr/>
          <p:nvPr/>
        </p:nvSpPr>
        <p:spPr>
          <a:xfrm>
            <a:off x="4038600" y="3352800"/>
            <a:ext cx="73025" cy="914400"/>
          </a:xfrm>
          <a:prstGeom prst="leftBracket">
            <a:avLst>
              <a:gd fmla="val 834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2" name="Google Shape;622;p43"/>
          <p:cNvSpPr/>
          <p:nvPr/>
        </p:nvSpPr>
        <p:spPr>
          <a:xfrm>
            <a:off x="4953000" y="3352800"/>
            <a:ext cx="73025" cy="914400"/>
          </a:xfrm>
          <a:prstGeom prst="rightBracket">
            <a:avLst>
              <a:gd fmla="val 8348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3" name="Google Shape;623;p43"/>
          <p:cNvSpPr txBox="1"/>
          <p:nvPr/>
        </p:nvSpPr>
        <p:spPr>
          <a:xfrm>
            <a:off x="4114800" y="3429000"/>
            <a:ext cx="890588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</a:t>
            </a:r>
            <a:r>
              <a:rPr baseline="-25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 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</a:t>
            </a:r>
            <a:r>
              <a:rPr baseline="-25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</a:t>
            </a:r>
            <a:r>
              <a:rPr baseline="-25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-H</a:t>
            </a:r>
            <a:r>
              <a:rPr baseline="-25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4" name="Google Shape;624;p43"/>
          <p:cNvSpPr txBox="1"/>
          <p:nvPr/>
        </p:nvSpPr>
        <p:spPr>
          <a:xfrm>
            <a:off x="1143000" y="6107113"/>
            <a:ext cx="68040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 by induction there is a 2</a:t>
            </a:r>
            <a:r>
              <a:rPr baseline="30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x 2</a:t>
            </a:r>
            <a:r>
              <a:rPr baseline="30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Hardmard matrix for any k.</a:t>
            </a:r>
            <a:endParaRPr/>
          </a:p>
        </p:txBody>
      </p:sp>
      <p:sp>
        <p:nvSpPr>
          <p:cNvPr id="625" name="Google Shape;625;p43"/>
          <p:cNvSpPr txBox="1"/>
          <p:nvPr/>
        </p:nvSpPr>
        <p:spPr>
          <a:xfrm>
            <a:off x="5867400" y="3657600"/>
            <a:ext cx="1370013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Check this!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4"/>
          <p:cNvSpPr txBox="1"/>
          <p:nvPr/>
        </p:nvSpPr>
        <p:spPr>
          <a:xfrm>
            <a:off x="2795588" y="457200"/>
            <a:ext cx="3529012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Inductive Construction</a:t>
            </a:r>
            <a:endParaRPr/>
          </a:p>
        </p:txBody>
      </p:sp>
      <p:sp>
        <p:nvSpPr>
          <p:cNvPr id="631" name="Google Shape;631;p44"/>
          <p:cNvSpPr txBox="1"/>
          <p:nvPr/>
        </p:nvSpPr>
        <p:spPr>
          <a:xfrm>
            <a:off x="2895600" y="1530350"/>
            <a:ext cx="3327400" cy="493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technique is very useful.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can use it to construct: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- codes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- graphs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- matrices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- circuits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- algorithms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- designs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- proofs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- buildings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- …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5"/>
          <p:cNvSpPr txBox="1"/>
          <p:nvPr/>
        </p:nvSpPr>
        <p:spPr>
          <a:xfrm>
            <a:off x="3505200" y="457200"/>
            <a:ext cx="2051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Lecture</a:t>
            </a:r>
            <a:endParaRPr/>
          </a:p>
        </p:txBody>
      </p:sp>
      <p:sp>
        <p:nvSpPr>
          <p:cNvPr id="637" name="Google Shape;637;p45"/>
          <p:cNvSpPr txBox="1"/>
          <p:nvPr/>
        </p:nvSpPr>
        <p:spPr>
          <a:xfrm>
            <a:off x="1143000" y="2209800"/>
            <a:ext cx="6826250" cy="2014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idea of mathematical induction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Basic induction proofs (e.g. equality, inequality, property,etc)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An interesting example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 paradox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6"/>
          <p:cNvSpPr txBox="1"/>
          <p:nvPr/>
        </p:nvSpPr>
        <p:spPr>
          <a:xfrm>
            <a:off x="3906838" y="457200"/>
            <a:ext cx="13509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Paradox</a:t>
            </a:r>
            <a:endParaRPr/>
          </a:p>
        </p:txBody>
      </p:sp>
      <p:sp>
        <p:nvSpPr>
          <p:cNvPr id="643" name="Google Shape;643;p46"/>
          <p:cNvSpPr txBox="1"/>
          <p:nvPr/>
        </p:nvSpPr>
        <p:spPr>
          <a:xfrm>
            <a:off x="2344738" y="1538288"/>
            <a:ext cx="4522787" cy="376237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Theorem: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All horses are the same color. </a:t>
            </a:r>
            <a:endParaRPr/>
          </a:p>
        </p:txBody>
      </p:sp>
      <p:sp>
        <p:nvSpPr>
          <p:cNvPr id="644" name="Google Shape;644;p46"/>
          <p:cNvSpPr txBox="1"/>
          <p:nvPr/>
        </p:nvSpPr>
        <p:spPr>
          <a:xfrm>
            <a:off x="1066800" y="2420938"/>
            <a:ext cx="7010400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Proof:</a:t>
            </a:r>
            <a:r>
              <a:rPr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(by induction on</a:t>
            </a:r>
            <a:r>
              <a:rPr i="1"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n</a:t>
            </a:r>
            <a:r>
              <a:rPr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Induction hypothesis: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i="1"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 ::=   any set of </a:t>
            </a:r>
            <a:r>
              <a:rPr i="1"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horses have the same color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Base case (</a:t>
            </a:r>
            <a:r>
              <a:rPr i="1"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=0):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No horses so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obviously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true!</a:t>
            </a:r>
            <a:endParaRPr/>
          </a:p>
        </p:txBody>
      </p:sp>
      <p:grpSp>
        <p:nvGrpSpPr>
          <p:cNvPr id="645" name="Google Shape;645;p46"/>
          <p:cNvGrpSpPr/>
          <p:nvPr/>
        </p:nvGrpSpPr>
        <p:grpSpPr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descr="AN02479_" id="646" name="Google Shape;646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4" y="2832"/>
              <a:ext cx="597" cy="5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02479_" id="647" name="Google Shape;647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72" y="2832"/>
              <a:ext cx="597" cy="5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02479_" id="648" name="Google Shape;648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48" y="2832"/>
              <a:ext cx="597" cy="5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02479_" id="649" name="Google Shape;649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00" y="2832"/>
              <a:ext cx="597" cy="5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0" name="Google Shape;650;p46"/>
            <p:cNvSpPr txBox="1"/>
            <p:nvPr/>
          </p:nvSpPr>
          <p:spPr>
            <a:xfrm>
              <a:off x="3024" y="2832"/>
              <a:ext cx="548" cy="5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…</a:t>
              </a:r>
              <a:endParaRPr/>
            </a:p>
          </p:txBody>
        </p:sp>
        <p:pic>
          <p:nvPicPr>
            <p:cNvPr descr="AN02479_" id="651" name="Google Shape;651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8" y="2832"/>
              <a:ext cx="597" cy="5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02479_" id="652" name="Google Shape;652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24" y="2832"/>
              <a:ext cx="597" cy="53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7"/>
          <p:cNvSpPr txBox="1"/>
          <p:nvPr/>
        </p:nvSpPr>
        <p:spPr>
          <a:xfrm>
            <a:off x="2014538" y="1806575"/>
            <a:ext cx="5148262" cy="119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(Inductive case)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Assume any </a:t>
            </a:r>
            <a:r>
              <a:rPr i="1"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horses have the same color.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Prove that any </a:t>
            </a:r>
            <a:r>
              <a:rPr i="1"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n+</a:t>
            </a:r>
            <a:r>
              <a:rPr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horses have the same color.</a:t>
            </a:r>
            <a:endParaRPr/>
          </a:p>
        </p:txBody>
      </p:sp>
      <p:sp>
        <p:nvSpPr>
          <p:cNvPr id="658" name="Google Shape;658;p47"/>
          <p:cNvSpPr txBox="1"/>
          <p:nvPr/>
        </p:nvSpPr>
        <p:spPr>
          <a:xfrm>
            <a:off x="3906838" y="457200"/>
            <a:ext cx="13509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Paradox</a:t>
            </a:r>
            <a:endParaRPr/>
          </a:p>
        </p:txBody>
      </p:sp>
      <p:grpSp>
        <p:nvGrpSpPr>
          <p:cNvPr id="659" name="Google Shape;659;p47"/>
          <p:cNvGrpSpPr/>
          <p:nvPr/>
        </p:nvGrpSpPr>
        <p:grpSpPr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descr="AN02479_" id="660" name="Google Shape;660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4" y="2832"/>
              <a:ext cx="597" cy="5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02479_" id="661" name="Google Shape;661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72" y="2832"/>
              <a:ext cx="597" cy="5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02479_" id="662" name="Google Shape;662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48" y="2832"/>
              <a:ext cx="597" cy="5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02479_" id="663" name="Google Shape;663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00" y="2832"/>
              <a:ext cx="597" cy="5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4" name="Google Shape;664;p47"/>
            <p:cNvSpPr txBox="1"/>
            <p:nvPr/>
          </p:nvSpPr>
          <p:spPr>
            <a:xfrm>
              <a:off x="3024" y="2832"/>
              <a:ext cx="548" cy="5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…</a:t>
              </a:r>
              <a:endParaRPr/>
            </a:p>
          </p:txBody>
        </p:sp>
        <p:pic>
          <p:nvPicPr>
            <p:cNvPr descr="AN02479_" id="665" name="Google Shape;665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8" y="2832"/>
              <a:ext cx="597" cy="5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02479_" id="666" name="Google Shape;666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24" y="2832"/>
              <a:ext cx="597" cy="5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7" name="Google Shape;667;p47"/>
          <p:cNvGrpSpPr/>
          <p:nvPr/>
        </p:nvGrpSpPr>
        <p:grpSpPr>
          <a:xfrm>
            <a:off x="1066800" y="5410200"/>
            <a:ext cx="6324600" cy="579438"/>
            <a:chOff x="672" y="3408"/>
            <a:chExt cx="3984" cy="365"/>
          </a:xfrm>
        </p:grpSpPr>
        <p:cxnSp>
          <p:nvCxnSpPr>
            <p:cNvPr id="668" name="Google Shape;668;p47"/>
            <p:cNvCxnSpPr/>
            <p:nvPr/>
          </p:nvCxnSpPr>
          <p:spPr>
            <a:xfrm>
              <a:off x="672" y="3552"/>
              <a:ext cx="17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669" name="Google Shape;669;p47"/>
            <p:cNvCxnSpPr/>
            <p:nvPr/>
          </p:nvCxnSpPr>
          <p:spPr>
            <a:xfrm>
              <a:off x="4656" y="3456"/>
              <a:ext cx="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670" name="Google Shape;670;p47"/>
            <p:cNvCxnSpPr/>
            <p:nvPr/>
          </p:nvCxnSpPr>
          <p:spPr>
            <a:xfrm>
              <a:off x="672" y="3456"/>
              <a:ext cx="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671" name="Google Shape;671;p47"/>
            <p:cNvCxnSpPr/>
            <p:nvPr/>
          </p:nvCxnSpPr>
          <p:spPr>
            <a:xfrm>
              <a:off x="3072" y="3552"/>
              <a:ext cx="158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sp>
          <p:nvSpPr>
            <p:cNvPr id="672" name="Google Shape;672;p47"/>
            <p:cNvSpPr txBox="1"/>
            <p:nvPr/>
          </p:nvSpPr>
          <p:spPr>
            <a:xfrm>
              <a:off x="2496" y="3408"/>
              <a:ext cx="516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3200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en-US" sz="3200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+1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48"/>
          <p:cNvGrpSpPr/>
          <p:nvPr/>
        </p:nvGrpSpPr>
        <p:grpSpPr>
          <a:xfrm>
            <a:off x="990600" y="4495800"/>
            <a:ext cx="6662738" cy="847725"/>
            <a:chOff x="624" y="2832"/>
            <a:chExt cx="4197" cy="534"/>
          </a:xfrm>
        </p:grpSpPr>
        <p:pic>
          <p:nvPicPr>
            <p:cNvPr descr="AN02479_" id="678" name="Google Shape;678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4" y="2832"/>
              <a:ext cx="597" cy="5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02479_" id="679" name="Google Shape;679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72" y="2832"/>
              <a:ext cx="597" cy="5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02479_" id="680" name="Google Shape;680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48" y="2832"/>
              <a:ext cx="597" cy="5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02479_" id="681" name="Google Shape;681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00" y="2832"/>
              <a:ext cx="597" cy="5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2" name="Google Shape;682;p48"/>
            <p:cNvSpPr txBox="1"/>
            <p:nvPr/>
          </p:nvSpPr>
          <p:spPr>
            <a:xfrm>
              <a:off x="3024" y="3112"/>
              <a:ext cx="21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…</a:t>
              </a:r>
              <a:endParaRPr/>
            </a:p>
          </p:txBody>
        </p:sp>
        <p:pic>
          <p:nvPicPr>
            <p:cNvPr descr="AN02479_" id="683" name="Google Shape;683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8" y="2832"/>
              <a:ext cx="597" cy="5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02479_" id="684" name="Google Shape;684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24" y="2832"/>
              <a:ext cx="597" cy="5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5" name="Google Shape;685;p48"/>
          <p:cNvSpPr txBox="1"/>
          <p:nvPr/>
        </p:nvSpPr>
        <p:spPr>
          <a:xfrm>
            <a:off x="1436688" y="5715000"/>
            <a:ext cx="4583112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First set of </a:t>
            </a:r>
            <a:r>
              <a:rPr i="1"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horses have the same color</a:t>
            </a:r>
            <a:endParaRPr/>
          </a:p>
        </p:txBody>
      </p:sp>
      <p:cxnSp>
        <p:nvCxnSpPr>
          <p:cNvPr id="686" name="Google Shape;686;p48"/>
          <p:cNvCxnSpPr/>
          <p:nvPr/>
        </p:nvCxnSpPr>
        <p:spPr>
          <a:xfrm>
            <a:off x="1066800" y="5638800"/>
            <a:ext cx="54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687" name="Google Shape;687;p48"/>
          <p:cNvCxnSpPr/>
          <p:nvPr/>
        </p:nvCxnSpPr>
        <p:spPr>
          <a:xfrm>
            <a:off x="1066800" y="54864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688" name="Google Shape;688;p48"/>
          <p:cNvCxnSpPr/>
          <p:nvPr/>
        </p:nvCxnSpPr>
        <p:spPr>
          <a:xfrm>
            <a:off x="6553200" y="54864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689" name="Google Shape;689;p48"/>
          <p:cNvCxnSpPr/>
          <p:nvPr/>
        </p:nvCxnSpPr>
        <p:spPr>
          <a:xfrm>
            <a:off x="2057400" y="4267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690" name="Google Shape;690;p48"/>
          <p:cNvCxnSpPr/>
          <p:nvPr/>
        </p:nvCxnSpPr>
        <p:spPr>
          <a:xfrm>
            <a:off x="7543800" y="4267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sp>
        <p:nvSpPr>
          <p:cNvPr id="691" name="Google Shape;691;p48"/>
          <p:cNvSpPr txBox="1"/>
          <p:nvPr/>
        </p:nvSpPr>
        <p:spPr>
          <a:xfrm>
            <a:off x="2362200" y="3984625"/>
            <a:ext cx="48291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Second set of </a:t>
            </a:r>
            <a:r>
              <a:rPr i="1"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horses have the same color</a:t>
            </a:r>
            <a:endParaRPr/>
          </a:p>
        </p:txBody>
      </p:sp>
      <p:cxnSp>
        <p:nvCxnSpPr>
          <p:cNvPr id="692" name="Google Shape;692;p48"/>
          <p:cNvCxnSpPr/>
          <p:nvPr/>
        </p:nvCxnSpPr>
        <p:spPr>
          <a:xfrm>
            <a:off x="2057400" y="4419600"/>
            <a:ext cx="54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sp>
        <p:nvSpPr>
          <p:cNvPr id="693" name="Google Shape;693;p48"/>
          <p:cNvSpPr txBox="1"/>
          <p:nvPr/>
        </p:nvSpPr>
        <p:spPr>
          <a:xfrm>
            <a:off x="2014538" y="1806575"/>
            <a:ext cx="5148262" cy="119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(Inductive case)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Assume any </a:t>
            </a:r>
            <a:r>
              <a:rPr i="1"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horses have the same color.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Prove that any </a:t>
            </a:r>
            <a:r>
              <a:rPr i="1"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n+</a:t>
            </a:r>
            <a:r>
              <a:rPr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horses have the same color.</a:t>
            </a:r>
            <a:endParaRPr/>
          </a:p>
        </p:txBody>
      </p:sp>
      <p:sp>
        <p:nvSpPr>
          <p:cNvPr id="694" name="Google Shape;694;p48"/>
          <p:cNvSpPr txBox="1"/>
          <p:nvPr/>
        </p:nvSpPr>
        <p:spPr>
          <a:xfrm>
            <a:off x="3906838" y="457200"/>
            <a:ext cx="13509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Paradox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oogle Shape;699;p49"/>
          <p:cNvGrpSpPr/>
          <p:nvPr/>
        </p:nvGrpSpPr>
        <p:grpSpPr>
          <a:xfrm>
            <a:off x="990600" y="4495800"/>
            <a:ext cx="6662738" cy="847725"/>
            <a:chOff x="624" y="2832"/>
            <a:chExt cx="4197" cy="534"/>
          </a:xfrm>
        </p:grpSpPr>
        <p:pic>
          <p:nvPicPr>
            <p:cNvPr descr="AN02479_" id="700" name="Google Shape;700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4" y="2832"/>
              <a:ext cx="597" cy="5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02479_" id="701" name="Google Shape;701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72" y="2832"/>
              <a:ext cx="597" cy="5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02479_" id="702" name="Google Shape;702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48" y="2832"/>
              <a:ext cx="597" cy="5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02479_" id="703" name="Google Shape;703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00" y="2832"/>
              <a:ext cx="597" cy="5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4" name="Google Shape;704;p49"/>
            <p:cNvSpPr txBox="1"/>
            <p:nvPr/>
          </p:nvSpPr>
          <p:spPr>
            <a:xfrm>
              <a:off x="3024" y="3112"/>
              <a:ext cx="21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…</a:t>
              </a:r>
              <a:endParaRPr/>
            </a:p>
          </p:txBody>
        </p:sp>
        <p:pic>
          <p:nvPicPr>
            <p:cNvPr descr="AN02479_" id="705" name="Google Shape;705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48" y="2832"/>
              <a:ext cx="597" cy="5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02479_" id="706" name="Google Shape;706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24" y="2832"/>
              <a:ext cx="597" cy="5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7" name="Google Shape;707;p49"/>
          <p:cNvSpPr txBox="1"/>
          <p:nvPr/>
        </p:nvSpPr>
        <p:spPr>
          <a:xfrm>
            <a:off x="1687513" y="5889625"/>
            <a:ext cx="5094287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Therefore the set of </a:t>
            </a:r>
            <a:r>
              <a:rPr i="1"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+1 have the same color!</a:t>
            </a:r>
            <a:endParaRPr/>
          </a:p>
        </p:txBody>
      </p:sp>
      <p:cxnSp>
        <p:nvCxnSpPr>
          <p:cNvPr id="708" name="Google Shape;708;p49"/>
          <p:cNvCxnSpPr/>
          <p:nvPr/>
        </p:nvCxnSpPr>
        <p:spPr>
          <a:xfrm>
            <a:off x="1066800" y="5638800"/>
            <a:ext cx="632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709" name="Google Shape;709;p49"/>
          <p:cNvCxnSpPr/>
          <p:nvPr/>
        </p:nvCxnSpPr>
        <p:spPr>
          <a:xfrm>
            <a:off x="7391400" y="54864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710" name="Google Shape;710;p49"/>
          <p:cNvCxnSpPr/>
          <p:nvPr/>
        </p:nvCxnSpPr>
        <p:spPr>
          <a:xfrm>
            <a:off x="1066800" y="54864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sp>
        <p:nvSpPr>
          <p:cNvPr id="711" name="Google Shape;711;p49"/>
          <p:cNvSpPr txBox="1"/>
          <p:nvPr/>
        </p:nvSpPr>
        <p:spPr>
          <a:xfrm>
            <a:off x="2014538" y="1806575"/>
            <a:ext cx="5148262" cy="119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(Inductive case)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Assume any </a:t>
            </a:r>
            <a:r>
              <a:rPr i="1"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horses have the same color.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Prove that any </a:t>
            </a:r>
            <a:r>
              <a:rPr i="1"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n+</a:t>
            </a:r>
            <a:r>
              <a:rPr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horses have the same color.</a:t>
            </a:r>
            <a:endParaRPr/>
          </a:p>
        </p:txBody>
      </p:sp>
      <p:sp>
        <p:nvSpPr>
          <p:cNvPr id="712" name="Google Shape;712;p49"/>
          <p:cNvSpPr txBox="1"/>
          <p:nvPr/>
        </p:nvSpPr>
        <p:spPr>
          <a:xfrm>
            <a:off x="3906838" y="457200"/>
            <a:ext cx="13509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Paradox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0"/>
          <p:cNvSpPr txBox="1"/>
          <p:nvPr/>
        </p:nvSpPr>
        <p:spPr>
          <a:xfrm>
            <a:off x="2735263" y="1752600"/>
            <a:ext cx="1846262" cy="376238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is wrong?</a:t>
            </a:r>
            <a:endParaRPr sz="18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8" name="Google Shape;718;p50"/>
          <p:cNvSpPr txBox="1"/>
          <p:nvPr/>
        </p:nvSpPr>
        <p:spPr>
          <a:xfrm>
            <a:off x="2720975" y="2362200"/>
            <a:ext cx="3756025" cy="119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Proof that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→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+1)       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</a:t>
            </a:r>
            <a:r>
              <a:rPr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false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</a:t>
            </a:r>
            <a:r>
              <a:rPr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i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because the two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horse groups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do not overlap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</p:txBody>
      </p:sp>
      <p:pic>
        <p:nvPicPr>
          <p:cNvPr descr="AN02479_" id="719" name="Google Shape;71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4343400"/>
            <a:ext cx="947738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50"/>
          <p:cNvSpPr txBox="1"/>
          <p:nvPr/>
        </p:nvSpPr>
        <p:spPr>
          <a:xfrm>
            <a:off x="1574800" y="5432425"/>
            <a:ext cx="2616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First set of </a:t>
            </a:r>
            <a:r>
              <a:rPr i="1"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n=</a:t>
            </a:r>
            <a:r>
              <a:rPr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 horses</a:t>
            </a:r>
            <a:endParaRPr/>
          </a:p>
        </p:txBody>
      </p:sp>
      <p:cxnSp>
        <p:nvCxnSpPr>
          <p:cNvPr id="721" name="Google Shape;721;p50"/>
          <p:cNvCxnSpPr/>
          <p:nvPr/>
        </p:nvCxnSpPr>
        <p:spPr>
          <a:xfrm>
            <a:off x="1066800" y="5181600"/>
            <a:ext cx="342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722" name="Google Shape;722;p50"/>
          <p:cNvCxnSpPr/>
          <p:nvPr/>
        </p:nvCxnSpPr>
        <p:spPr>
          <a:xfrm>
            <a:off x="1066800" y="5029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cxnSp>
        <p:nvCxnSpPr>
          <p:cNvPr id="723" name="Google Shape;723;p50"/>
          <p:cNvCxnSpPr/>
          <p:nvPr/>
        </p:nvCxnSpPr>
        <p:spPr>
          <a:xfrm>
            <a:off x="4495800" y="5029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sm" w="sm" type="none"/>
          </a:ln>
        </p:spPr>
      </p:cxnSp>
      <p:sp>
        <p:nvSpPr>
          <p:cNvPr id="724" name="Google Shape;724;p50"/>
          <p:cNvSpPr txBox="1"/>
          <p:nvPr/>
        </p:nvSpPr>
        <p:spPr>
          <a:xfrm>
            <a:off x="4784725" y="1766888"/>
            <a:ext cx="7016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 </a:t>
            </a:r>
            <a:r>
              <a:rPr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=1</a:t>
            </a:r>
            <a:endParaRPr/>
          </a:p>
        </p:txBody>
      </p:sp>
      <p:pic>
        <p:nvPicPr>
          <p:cNvPr descr="AN02479_" id="725" name="Google Shape;72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8050" y="4343400"/>
            <a:ext cx="947738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50"/>
          <p:cNvSpPr txBox="1"/>
          <p:nvPr/>
        </p:nvSpPr>
        <p:spPr>
          <a:xfrm>
            <a:off x="4833938" y="3886200"/>
            <a:ext cx="2862262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Second set of </a:t>
            </a:r>
            <a:r>
              <a:rPr i="1"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n=</a:t>
            </a:r>
            <a:r>
              <a:rPr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 horses</a:t>
            </a:r>
            <a:endParaRPr/>
          </a:p>
        </p:txBody>
      </p:sp>
      <p:grpSp>
        <p:nvGrpSpPr>
          <p:cNvPr id="727" name="Google Shape;727;p50"/>
          <p:cNvGrpSpPr/>
          <p:nvPr/>
        </p:nvGrpSpPr>
        <p:grpSpPr>
          <a:xfrm>
            <a:off x="4648200" y="4191000"/>
            <a:ext cx="3276600" cy="304800"/>
            <a:chOff x="1439" y="3072"/>
            <a:chExt cx="3456" cy="192"/>
          </a:xfrm>
        </p:grpSpPr>
        <p:cxnSp>
          <p:nvCxnSpPr>
            <p:cNvPr id="728" name="Google Shape;728;p50"/>
            <p:cNvCxnSpPr/>
            <p:nvPr/>
          </p:nvCxnSpPr>
          <p:spPr>
            <a:xfrm>
              <a:off x="1439" y="3072"/>
              <a:ext cx="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729" name="Google Shape;729;p50"/>
            <p:cNvCxnSpPr/>
            <p:nvPr/>
          </p:nvCxnSpPr>
          <p:spPr>
            <a:xfrm>
              <a:off x="4895" y="3072"/>
              <a:ext cx="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730" name="Google Shape;730;p50"/>
            <p:cNvCxnSpPr/>
            <p:nvPr/>
          </p:nvCxnSpPr>
          <p:spPr>
            <a:xfrm>
              <a:off x="1439" y="3168"/>
              <a:ext cx="345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sm" w="sm" type="none"/>
            </a:ln>
          </p:spPr>
        </p:cxnSp>
      </p:grpSp>
      <p:sp>
        <p:nvSpPr>
          <p:cNvPr id="731" name="Google Shape;731;p50"/>
          <p:cNvSpPr txBox="1"/>
          <p:nvPr/>
        </p:nvSpPr>
        <p:spPr>
          <a:xfrm>
            <a:off x="3906838" y="457200"/>
            <a:ext cx="13509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Paradox</a:t>
            </a:r>
            <a:endParaRPr/>
          </a:p>
        </p:txBody>
      </p:sp>
      <p:sp>
        <p:nvSpPr>
          <p:cNvPr id="732" name="Google Shape;732;p50"/>
          <p:cNvSpPr txBox="1"/>
          <p:nvPr/>
        </p:nvSpPr>
        <p:spPr>
          <a:xfrm>
            <a:off x="2895600" y="6248400"/>
            <a:ext cx="345122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(But proof works for all </a:t>
            </a:r>
            <a:r>
              <a:rPr i="1" lang="en-US" sz="18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</a:t>
            </a:r>
            <a:r>
              <a:rPr b="1" i="1" lang="en-US" sz="18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≠</a:t>
            </a:r>
            <a:r>
              <a:rPr lang="en-US" sz="18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1)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1"/>
          <p:cNvSpPr txBox="1"/>
          <p:nvPr/>
        </p:nvSpPr>
        <p:spPr>
          <a:xfrm>
            <a:off x="3314700" y="457200"/>
            <a:ext cx="247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Quick Summary</a:t>
            </a:r>
            <a:endParaRPr/>
          </a:p>
        </p:txBody>
      </p:sp>
      <p:sp>
        <p:nvSpPr>
          <p:cNvPr id="738" name="Google Shape;738;p51"/>
          <p:cNvSpPr txBox="1"/>
          <p:nvPr/>
        </p:nvSpPr>
        <p:spPr>
          <a:xfrm>
            <a:off x="381000" y="1473200"/>
            <a:ext cx="8411277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should understand the principle of mathematical induction well,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do basic induction proofs like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proving equality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proving inequality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proving property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Mathematical induction has a wide range of applications in computer science.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/>
        </p:nvSpPr>
        <p:spPr>
          <a:xfrm>
            <a:off x="2828925" y="457200"/>
            <a:ext cx="34194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Divisibility by a Prime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1362075" y="1143000"/>
            <a:ext cx="6410325" cy="376238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Theorem.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Any integer n &gt; 1 is divisible by a prime number.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3505200" y="6248400"/>
            <a:ext cx="2092325" cy="3762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Idea of induction.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1447800" y="1752600"/>
            <a:ext cx="6262688" cy="4211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 n be an integer.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n is a prime number, then we are done.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Otherwise, n = ab, both are smaller than 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a or b is a prime number, then we are done.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Otherwise, a = cd, both are smaller than 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c or d is a prime number, then we are done.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Otherwise, repeat this argument, since the numbers are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getting smaller and smaller, this will eventually stop 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we have found a prime factor of 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1828800" y="1449388"/>
            <a:ext cx="20351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Objective: Prove 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3048000" y="609600"/>
            <a:ext cx="28209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Idea of Induction</a:t>
            </a:r>
            <a:endParaRPr/>
          </a:p>
        </p:txBody>
      </p:sp>
      <p:pic>
        <p:nvPicPr>
          <p:cNvPr descr="txp_fig"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0" y="1371600"/>
            <a:ext cx="30480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762000" y="2286000"/>
            <a:ext cx="18430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is to prove</a:t>
            </a:r>
            <a:endParaRPr/>
          </a:p>
        </p:txBody>
      </p:sp>
      <p:pic>
        <p:nvPicPr>
          <p:cNvPr descr="txp_fig" id="126" name="Google Shape;12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2865438"/>
            <a:ext cx="6934200" cy="41116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>
            <a:off x="1447800" y="4343400"/>
            <a:ext cx="6419850" cy="2024063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idea of induction is to first prove P(0) unconditionally,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 use P(0) to prove P(1)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 use P(1) to prove P(2)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repeat this to infinity…</a:t>
            </a:r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1447800" y="3352800"/>
            <a:ext cx="990600" cy="0"/>
          </a:xfrm>
          <a:prstGeom prst="straightConnector1">
            <a:avLst/>
          </a:prstGeom>
          <a:noFill/>
          <a:ln cap="flat" cmpd="sng" w="19050">
            <a:solidFill>
              <a:srgbClr val="A5002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7"/>
          <p:cNvSpPr/>
          <p:nvPr/>
        </p:nvSpPr>
        <p:spPr>
          <a:xfrm>
            <a:off x="1981200" y="3352800"/>
            <a:ext cx="1447800" cy="546100"/>
          </a:xfrm>
          <a:custGeom>
            <a:rect b="b" l="l" r="r" t="t"/>
            <a:pathLst>
              <a:path extrusionOk="0" h="344" w="912">
                <a:moveTo>
                  <a:pt x="0" y="0"/>
                </a:moveTo>
                <a:cubicBezTo>
                  <a:pt x="164" y="164"/>
                  <a:pt x="328" y="328"/>
                  <a:pt x="480" y="336"/>
                </a:cubicBezTo>
                <a:cubicBezTo>
                  <a:pt x="632" y="344"/>
                  <a:pt x="772" y="196"/>
                  <a:pt x="912" y="48"/>
                </a:cubicBezTo>
              </a:path>
            </a:pathLst>
          </a:custGeom>
          <a:noFill/>
          <a:ln cap="flat" cmpd="sng" w="19050">
            <a:solidFill>
              <a:srgbClr val="A500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30" name="Google Shape;130;p17"/>
          <p:cNvCxnSpPr/>
          <p:nvPr/>
        </p:nvCxnSpPr>
        <p:spPr>
          <a:xfrm>
            <a:off x="2895600" y="3352800"/>
            <a:ext cx="990600" cy="0"/>
          </a:xfrm>
          <a:prstGeom prst="straightConnector1">
            <a:avLst/>
          </a:prstGeom>
          <a:noFill/>
          <a:ln cap="flat" cmpd="sng" w="19050">
            <a:solidFill>
              <a:srgbClr val="A5002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4343400" y="3352800"/>
            <a:ext cx="990600" cy="0"/>
          </a:xfrm>
          <a:prstGeom prst="straightConnector1">
            <a:avLst/>
          </a:prstGeom>
          <a:noFill/>
          <a:ln cap="flat" cmpd="sng" w="19050">
            <a:solidFill>
              <a:srgbClr val="A5002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7"/>
          <p:cNvCxnSpPr/>
          <p:nvPr/>
        </p:nvCxnSpPr>
        <p:spPr>
          <a:xfrm>
            <a:off x="6781800" y="3352800"/>
            <a:ext cx="990600" cy="0"/>
          </a:xfrm>
          <a:prstGeom prst="straightConnector1">
            <a:avLst/>
          </a:prstGeom>
          <a:noFill/>
          <a:ln cap="flat" cmpd="sng" w="19050">
            <a:solidFill>
              <a:srgbClr val="A5002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7"/>
          <p:cNvSpPr/>
          <p:nvPr/>
        </p:nvSpPr>
        <p:spPr>
          <a:xfrm>
            <a:off x="3352800" y="3352800"/>
            <a:ext cx="1447800" cy="546100"/>
          </a:xfrm>
          <a:custGeom>
            <a:rect b="b" l="l" r="r" t="t"/>
            <a:pathLst>
              <a:path extrusionOk="0" h="344" w="912">
                <a:moveTo>
                  <a:pt x="0" y="0"/>
                </a:moveTo>
                <a:cubicBezTo>
                  <a:pt x="164" y="164"/>
                  <a:pt x="328" y="328"/>
                  <a:pt x="480" y="336"/>
                </a:cubicBezTo>
                <a:cubicBezTo>
                  <a:pt x="632" y="344"/>
                  <a:pt x="772" y="196"/>
                  <a:pt x="912" y="48"/>
                </a:cubicBezTo>
              </a:path>
            </a:pathLst>
          </a:custGeom>
          <a:noFill/>
          <a:ln cap="flat" cmpd="sng" w="19050">
            <a:solidFill>
              <a:srgbClr val="A500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4724400" y="3352800"/>
            <a:ext cx="1447800" cy="546100"/>
          </a:xfrm>
          <a:custGeom>
            <a:rect b="b" l="l" r="r" t="t"/>
            <a:pathLst>
              <a:path extrusionOk="0" h="344" w="912">
                <a:moveTo>
                  <a:pt x="0" y="0"/>
                </a:moveTo>
                <a:cubicBezTo>
                  <a:pt x="164" y="164"/>
                  <a:pt x="328" y="328"/>
                  <a:pt x="480" y="336"/>
                </a:cubicBezTo>
                <a:cubicBezTo>
                  <a:pt x="632" y="344"/>
                  <a:pt x="772" y="196"/>
                  <a:pt x="912" y="48"/>
                </a:cubicBezTo>
              </a:path>
            </a:pathLst>
          </a:custGeom>
          <a:noFill/>
          <a:ln cap="flat" cmpd="sng" w="19050">
            <a:solidFill>
              <a:srgbClr val="A500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6019800" y="3340100"/>
            <a:ext cx="1447800" cy="546100"/>
          </a:xfrm>
          <a:custGeom>
            <a:rect b="b" l="l" r="r" t="t"/>
            <a:pathLst>
              <a:path extrusionOk="0" h="344" w="912">
                <a:moveTo>
                  <a:pt x="0" y="0"/>
                </a:moveTo>
                <a:cubicBezTo>
                  <a:pt x="164" y="164"/>
                  <a:pt x="328" y="328"/>
                  <a:pt x="480" y="336"/>
                </a:cubicBezTo>
                <a:cubicBezTo>
                  <a:pt x="632" y="344"/>
                  <a:pt x="772" y="196"/>
                  <a:pt x="912" y="48"/>
                </a:cubicBezTo>
              </a:path>
            </a:pathLst>
          </a:custGeom>
          <a:noFill/>
          <a:ln cap="flat" cmpd="sng" w="19050">
            <a:solidFill>
              <a:srgbClr val="A500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7315200" y="3352800"/>
            <a:ext cx="1447800" cy="546100"/>
          </a:xfrm>
          <a:custGeom>
            <a:rect b="b" l="l" r="r" t="t"/>
            <a:pathLst>
              <a:path extrusionOk="0" h="344" w="912">
                <a:moveTo>
                  <a:pt x="0" y="0"/>
                </a:moveTo>
                <a:cubicBezTo>
                  <a:pt x="164" y="164"/>
                  <a:pt x="328" y="328"/>
                  <a:pt x="480" y="336"/>
                </a:cubicBezTo>
                <a:cubicBezTo>
                  <a:pt x="632" y="344"/>
                  <a:pt x="772" y="196"/>
                  <a:pt x="912" y="48"/>
                </a:cubicBezTo>
              </a:path>
            </a:pathLst>
          </a:custGeom>
          <a:noFill/>
          <a:ln cap="flat" cmpd="sng" w="19050">
            <a:solidFill>
              <a:srgbClr val="A500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/>
        </p:nvSpPr>
        <p:spPr>
          <a:xfrm>
            <a:off x="3048000" y="609600"/>
            <a:ext cx="29860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Induction Rule</a:t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457200" y="1473200"/>
            <a:ext cx="6324600" cy="345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(from </a:t>
            </a:r>
            <a:r>
              <a:rPr i="1" lang="en-US" sz="18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</a:t>
            </a: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</a:t>
            </a:r>
            <a:r>
              <a:rPr i="1" lang="en-US" sz="18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</a:t>
            </a:r>
            <a:r>
              <a:rPr lang="en-US" sz="18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+1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),</a:t>
            </a:r>
            <a:endParaRPr/>
          </a:p>
          <a:p>
            <a:pPr indent="0" lvl="0" marL="0" marR="0" rtl="0" algn="ctr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proves </a:t>
            </a:r>
            <a:r>
              <a:rPr lang="en-US" sz="18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18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18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18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,….</a:t>
            </a:r>
            <a:endParaRPr/>
          </a:p>
          <a:p>
            <a:pPr indent="0" lvl="0" marL="0" marR="0" rtl="0" algn="ctr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 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(0), </a:t>
            </a:r>
            <a:r>
              <a:rPr i="1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 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i="1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, </a:t>
            </a:r>
            <a:r>
              <a:rPr i="1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 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i="1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+1)</a:t>
            </a:r>
            <a:endParaRPr/>
          </a:p>
          <a:p>
            <a:pPr indent="0" lvl="0" marL="0" marR="0" rtl="0" algn="ctr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∀</a:t>
            </a:r>
            <a:r>
              <a:rPr i="1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∈</a:t>
            </a:r>
            <a:r>
              <a:rPr lang="en-US" sz="24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N.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i="1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 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i="1"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cxnSp>
        <p:nvCxnSpPr>
          <p:cNvPr id="143" name="Google Shape;143;p18"/>
          <p:cNvCxnSpPr/>
          <p:nvPr/>
        </p:nvCxnSpPr>
        <p:spPr>
          <a:xfrm>
            <a:off x="1676400" y="4114800"/>
            <a:ext cx="411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dominos" id="144" name="Google Shape;14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5600" y="3276600"/>
            <a:ext cx="2057400" cy="317341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/>
        </p:nvSpPr>
        <p:spPr>
          <a:xfrm>
            <a:off x="3962400" y="5867400"/>
            <a:ext cx="23574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Like domino effect…</a:t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228600" y="5029200"/>
            <a:ext cx="1828800" cy="457200"/>
          </a:xfrm>
          <a:prstGeom prst="wedgeRoundRectCallout">
            <a:avLst>
              <a:gd fmla="val 113977" name="adj1"/>
              <a:gd fmla="val -277778" name="adj2"/>
              <a:gd fmla="val 16667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any n&gt;=0</a:t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228600" y="2362200"/>
            <a:ext cx="1828800" cy="914400"/>
          </a:xfrm>
          <a:prstGeom prst="wedgeEllipseCallout">
            <a:avLst>
              <a:gd fmla="val 75259" name="adj1"/>
              <a:gd fmla="val 86634" name="adj2"/>
            </a:avLst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Very easy to prove</a:t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5562600" y="1600200"/>
            <a:ext cx="2971800" cy="1219200"/>
          </a:xfrm>
          <a:prstGeom prst="wedgeEllipseCallout">
            <a:avLst>
              <a:gd fmla="val -98292" name="adj1"/>
              <a:gd fmla="val 111718" name="adj2"/>
            </a:avLst>
          </a:prstGeom>
          <a:solidFill>
            <a:srgbClr val="CC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Much easier to prove with P(n) as an assumption.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/>
        </p:nvSpPr>
        <p:spPr>
          <a:xfrm>
            <a:off x="3505200" y="457200"/>
            <a:ext cx="2051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Lecture</a:t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1143000" y="2209800"/>
            <a:ext cx="6826250" cy="2014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idea of mathematical induction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Basic induction proofs (e.g. equality, inequality, property,etc)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An interesting example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None/>
            </a:pPr>
            <a:r>
              <a:t/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paradox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/>
          <p:nvPr/>
        </p:nvSpPr>
        <p:spPr>
          <a:xfrm>
            <a:off x="1252538" y="3376613"/>
            <a:ext cx="6596062" cy="141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Statements in </a:t>
            </a:r>
            <a:r>
              <a:rPr lang="en-US" sz="18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green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form a template for inductive proofs.</a:t>
            </a:r>
            <a:endParaRPr sz="1800">
              <a:solidFill>
                <a:srgbClr val="00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Proof: (by induction on </a:t>
            </a:r>
            <a:r>
              <a:rPr i="1" lang="en-US" sz="18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induction hypothesis, </a:t>
            </a:r>
            <a:r>
              <a:rPr i="1" lang="en-US" sz="18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US" sz="18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i="1" lang="en-US" sz="18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), is:</a:t>
            </a:r>
            <a:endParaRPr/>
          </a:p>
        </p:txBody>
      </p:sp>
      <p:pic>
        <p:nvPicPr>
          <p:cNvPr descr="TP_tmp" id="160" name="Google Shape;16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4863" y="4976813"/>
            <a:ext cx="6154737" cy="66198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 txBox="1"/>
          <p:nvPr/>
        </p:nvSpPr>
        <p:spPr>
          <a:xfrm>
            <a:off x="3048000" y="457200"/>
            <a:ext cx="2952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Proof by Induction</a:t>
            </a:r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1295400" y="1565275"/>
            <a:ext cx="14208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Let’s prove:</a:t>
            </a:r>
            <a:endParaRPr/>
          </a:p>
        </p:txBody>
      </p:sp>
      <p:pic>
        <p:nvPicPr>
          <p:cNvPr descr="TP_tmp" id="163" name="Google Shape;16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0" y="2133600"/>
            <a:ext cx="6172200" cy="658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000" y="2309813"/>
            <a:ext cx="1143000" cy="433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800" y="5129213"/>
            <a:ext cx="1143000" cy="43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>
            <a:off x="1052513" y="1473200"/>
            <a:ext cx="7100887" cy="4318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Induction Step: Assume </a:t>
            </a:r>
            <a:r>
              <a:rPr i="1"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i="1"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for some </a:t>
            </a:r>
            <a:r>
              <a:rPr i="1"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</a:t>
            </a:r>
            <a:r>
              <a:rPr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≥ 0  and prove </a:t>
            </a:r>
            <a:r>
              <a:rPr i="1"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i="1"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+ 1):</a:t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178050"/>
            <a:ext cx="5562600" cy="94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/>
        </p:nvSpPr>
        <p:spPr>
          <a:xfrm>
            <a:off x="3048000" y="457200"/>
            <a:ext cx="2952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Proof by Induction</a:t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990600" y="3508375"/>
            <a:ext cx="708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Have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i="1" lang="en-US" sz="18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by assumption: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 let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be any number  1, then from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i="1" lang="en-US" sz="18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 we have</a:t>
            </a:r>
            <a:endParaRPr/>
          </a:p>
        </p:txBody>
      </p:sp>
      <p:pic>
        <p:nvPicPr>
          <p:cNvPr id="174" name="Google Shape;17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6963" y="4572000"/>
            <a:ext cx="4414837" cy="106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 txBox="1"/>
          <p:nvPr/>
        </p:nvSpPr>
        <p:spPr>
          <a:xfrm>
            <a:off x="3429000" y="5943600"/>
            <a:ext cx="2365375" cy="3762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do we proceed?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