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546475" y="457200"/>
            <a:ext cx="36968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Mathematical Induction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292225" y="1600200"/>
            <a:ext cx="71304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new elements in this lecture are a few variants of induction: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Strong induction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Well Ordering Principle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735263" y="2070100"/>
            <a:ext cx="3589337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 induction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Well Ordering Principle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1828800" y="1371600"/>
            <a:ext cx="5486400" cy="78898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nonempty set of</a:t>
            </a:r>
            <a:r>
              <a:rPr i="1" lang="en-US" sz="1800">
                <a:solidFill>
                  <a:srgbClr val="00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nonnegative integers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a </a:t>
            </a:r>
            <a:r>
              <a:rPr i="1" lang="en-US" sz="1800">
                <a:solidFill>
                  <a:srgbClr val="00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element.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790825" y="457200"/>
            <a:ext cx="3609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Well Ordering Principle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835025" y="4249738"/>
            <a:ext cx="5181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nonempty set of </a:t>
            </a:r>
            <a:r>
              <a:rPr i="1" lang="en-US" sz="1800">
                <a:solidFill>
                  <a:srgbClr val="00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nonnegative </a:t>
            </a: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rationals</a:t>
            </a:r>
            <a:endParaRPr sz="1800">
              <a:solidFill>
                <a:srgbClr val="A500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a </a:t>
            </a:r>
            <a:r>
              <a:rPr i="1" lang="en-US" sz="1800">
                <a:solidFill>
                  <a:srgbClr val="00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element.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394450" y="4424363"/>
            <a:ext cx="612775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NO!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82625" y="5468938"/>
            <a:ext cx="5486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nonempty set of </a:t>
            </a:r>
            <a:r>
              <a:rPr i="1" lang="en-US" sz="1800">
                <a:solidFill>
                  <a:srgbClr val="00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nonnegative integers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a </a:t>
            </a:r>
            <a:r>
              <a:rPr i="1" lang="en-US" sz="1800">
                <a:solidFill>
                  <a:srgbClr val="00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element.</a:t>
            </a: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3502025" y="5638800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A5002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/>
        </p:nvSpPr>
        <p:spPr>
          <a:xfrm>
            <a:off x="6397625" y="5719763"/>
            <a:ext cx="612775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NO!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762000" y="1600200"/>
            <a:ext cx="847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Axiom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762000" y="2708275"/>
            <a:ext cx="7615238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an axiom equivalent to the principle of mathematical induction.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822325" y="3581400"/>
            <a:ext cx="61436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that some similar looking statements are not true: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1752600" y="2055813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suppose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1905000"/>
            <a:ext cx="1092200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1701800" y="1371600"/>
            <a:ext cx="2565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       is irrational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800" y="1381125"/>
            <a:ext cx="400050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2362200" y="2819400"/>
            <a:ext cx="5943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…can </a:t>
            </a:r>
            <a:r>
              <a:rPr lang="en-US" sz="18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find such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rgbClr val="0AC81C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common factors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3810000" y="3505200"/>
            <a:ext cx="1524000" cy="3810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05A7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D05A7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</a:t>
            </a:r>
            <a:r>
              <a:rPr lang="en-US" sz="18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</a:t>
            </a:r>
            <a:r>
              <a:rPr lang="en-US" sz="1800">
                <a:solidFill>
                  <a:srgbClr val="0D05A7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2790825" y="457200"/>
            <a:ext cx="3609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Well Ordering Principle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1905000" y="4665663"/>
            <a:ext cx="31416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</a:t>
            </a:r>
            <a:r>
              <a:rPr i="1" lang="en-US" sz="18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</a:t>
            </a:r>
            <a:r>
              <a:rPr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 minimum |</a:t>
            </a:r>
            <a:r>
              <a:rPr i="1"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|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s.t.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4763" y="4437063"/>
            <a:ext cx="12573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1998663" y="5594350"/>
            <a:ext cx="4206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08263" y="5400675"/>
            <a:ext cx="11430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3903663" y="5580063"/>
            <a:ext cx="2743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r>
              <a:rPr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|</a:t>
            </a:r>
            <a:r>
              <a:rPr i="1"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aseline="-25000" i="1"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1800">
                <a:solidFill>
                  <a:srgbClr val="059513"/>
                </a:solidFill>
                <a:latin typeface="Comic Sans MS"/>
                <a:ea typeface="Comic Sans MS"/>
                <a:cs typeface="Comic Sans MS"/>
                <a:sym typeface="Comic Sans MS"/>
              </a:rPr>
              <a:t>| is minimum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263" y="1828800"/>
            <a:ext cx="1658937" cy="90963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/>
          <p:nvPr/>
        </p:nvSpPr>
        <p:spPr>
          <a:xfrm>
            <a:off x="2133600" y="1371600"/>
            <a:ext cx="487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if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aseline="-25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n</a:t>
            </a:r>
            <a:r>
              <a:rPr baseline="-25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had common factor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 1, then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1447800" y="3135313"/>
            <a:ext cx="6273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                                 </a:t>
            </a:r>
            <a:r>
              <a:rPr lang="en-US" sz="1800">
                <a:solidFill>
                  <a:srgbClr val="F2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contradicting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minimality of |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|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3048000"/>
            <a:ext cx="1878013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2790825" y="457200"/>
            <a:ext cx="3609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Well Ordering Principle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228600" y="4248150"/>
            <a:ext cx="8782050" cy="184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well ordering principle is usually used in “proof by contradiction”.</a:t>
            </a:r>
            <a:endParaRPr/>
          </a:p>
          <a:p>
            <a:pPr indent="-11430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Assume the statement is not true, so there is a counterexample.</a:t>
            </a:r>
            <a:endParaRPr/>
          </a:p>
          <a:p>
            <a:pPr indent="-11430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Choose the “smallest” counterexample, and find a even smaller counterexample.</a:t>
            </a:r>
            <a:endParaRPr/>
          </a:p>
          <a:p>
            <a:pPr indent="-11430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Conclude that a counterexample does not exist.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1295400" y="1752600"/>
            <a:ext cx="6477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rPr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prove ``</a:t>
            </a:r>
            <a:r>
              <a:rPr i="1"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N. </a:t>
            </a:r>
            <a:r>
              <a:rPr i="1"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)’’ using WOP: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AutoNum type="arabicPeriod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 the set of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counterexamples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::= {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 | ¬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)}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Assume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not empty. 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By WOP, have minimum element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aseline="-25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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Reach a contradiction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somehow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usually by finding a member of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is &lt;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</a:t>
            </a:r>
            <a:r>
              <a:rPr baseline="-25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609600" lvl="0" marL="6096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5.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Conclude no counterexamples exist.  QED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2057400" y="457200"/>
            <a:ext cx="5051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Well Ordering Principle in Proofs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Non-Fermat Theorem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1066800" y="1447800"/>
            <a:ext cx="6953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difficult to prove there is no positive integer solutions for</a:t>
            </a:r>
            <a:endParaRPr/>
          </a:p>
        </p:txBody>
      </p:sp>
      <p:pic>
        <p:nvPicPr>
          <p:cNvPr descr="txp_fig" id="247" name="Google Shape;2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057400"/>
            <a:ext cx="2616200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1096963" y="3317875"/>
            <a:ext cx="690403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it is easy to prove there is no positive integer solutions for</a:t>
            </a:r>
            <a:endParaRPr/>
          </a:p>
        </p:txBody>
      </p:sp>
      <p:pic>
        <p:nvPicPr>
          <p:cNvPr descr="txp_fig" id="249" name="Google Shape;2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191000"/>
            <a:ext cx="3160713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1371600" y="5410200"/>
            <a:ext cx="6367463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Prove by contradiction using well ordering principle…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5083175" y="2174875"/>
            <a:ext cx="208915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Fermat’s theorem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5105400" y="4271963"/>
            <a:ext cx="2606675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Non-Fermat’s theorem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xp_fig"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295400"/>
            <a:ext cx="3160713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685800" y="2209800"/>
            <a:ext cx="77295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Suppose, by contradiction, there are integer solutions to this equation.</a:t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685800" y="2819400"/>
            <a:ext cx="7270750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the well ordering principle, there is a solution with |a| smallest.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762000" y="3505200"/>
            <a:ext cx="56276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solution, a,b,c do not have a common factor.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1239838" y="4021138"/>
            <a:ext cx="5008562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if a=a’k, b=b’k, c=c’k,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a’,b’,c’ is another solution with |a’| &lt; |a|,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contradicting the choice of a,b,c. </a:t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762000" y="5867400"/>
            <a:ext cx="720090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(*) There is a solution in which a,b,c do not have a common factor.</a:t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Non-Fermat Theorem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xp_fig"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295400"/>
            <a:ext cx="3160713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762000" y="2209800"/>
            <a:ext cx="7629525" cy="9255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the other hand, we prove that every solution must have a,b,c even.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will contradict (*), and complete the proof.</a:t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914400" y="3505200"/>
            <a:ext cx="4359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First, since c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even, c must be even.  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914400" y="4038600"/>
            <a:ext cx="1895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c = 2c’, then</a:t>
            </a:r>
            <a:endParaRPr/>
          </a:p>
        </p:txBody>
      </p:sp>
      <p:pic>
        <p:nvPicPr>
          <p:cNvPr descr="txp_fig" id="272" name="Google Shape;2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038600"/>
            <a:ext cx="3967163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73" name="Google Shape;27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4724400"/>
            <a:ext cx="3552825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5181600" y="3443288"/>
            <a:ext cx="3124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(because odd power is odd).</a:t>
            </a:r>
            <a:endParaRPr/>
          </a:p>
        </p:txBody>
      </p:sp>
      <p:pic>
        <p:nvPicPr>
          <p:cNvPr descr="txp_fig" id="275" name="Google Shape;27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800" y="5511800"/>
            <a:ext cx="3205163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Dot"/>
            <a:miter lim="800000"/>
            <a:headEnd len="sm" w="sm" type="none"/>
            <a:tailEnd len="sm" w="sm" type="none"/>
          </a:ln>
        </p:spPr>
      </p:pic>
      <p:sp>
        <p:nvSpPr>
          <p:cNvPr id="276" name="Google Shape;276;p29"/>
          <p:cNvSpPr txBox="1"/>
          <p:nvPr/>
        </p:nvSpPr>
        <p:spPr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Non-Fermat Theorem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/>
        </p:nvSpPr>
        <p:spPr>
          <a:xfrm>
            <a:off x="1219200" y="2209800"/>
            <a:ext cx="67198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b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even, b must be even.  (because odd power is odd).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1219200" y="2743200"/>
            <a:ext cx="1930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b = 2b’, then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1219200" y="5029200"/>
            <a:ext cx="66849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a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even, a must be even.  (because odd power is odd).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1371600" y="5715000"/>
            <a:ext cx="45942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a,b,c are all even, contradicting (*)</a:t>
            </a:r>
            <a:endParaRPr/>
          </a:p>
        </p:txBody>
      </p:sp>
      <p:pic>
        <p:nvPicPr>
          <p:cNvPr descr="txp_fig" id="285" name="Google Shape;2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8313" y="1397000"/>
            <a:ext cx="3205162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Dot"/>
            <a:miter lim="800000"/>
            <a:headEnd len="sm" w="sm" type="none"/>
            <a:tailEnd len="sm" w="sm" type="none"/>
          </a:ln>
        </p:spPr>
      </p:pic>
      <p:pic>
        <p:nvPicPr>
          <p:cNvPr descr="txp_fig" id="286" name="Google Shape;2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0413" y="2735263"/>
            <a:ext cx="39909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7" name="Google Shape;2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9975" y="3454400"/>
            <a:ext cx="357663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8" name="Google Shape;28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1600" y="4216400"/>
            <a:ext cx="3316288" cy="458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/>
        </p:nvSpPr>
        <p:spPr>
          <a:xfrm>
            <a:off x="2855913" y="457200"/>
            <a:ext cx="3392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Non-Fermat Theorem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895600" y="1143000"/>
            <a:ext cx="5410200" cy="257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(0).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prove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assuming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(0),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(1), …,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(instead of just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200400" y="457200"/>
            <a:ext cx="2670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 Induction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895600" y="4038600"/>
            <a:ext cx="5562600" cy="17494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0 → 1, 1 → 2, 2 → 3, …, </a:t>
            </a: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→ </a:t>
            </a: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by the time we got to </a:t>
            </a: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+1, already know </a:t>
            </a: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of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P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(0),</a:t>
            </a: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(1), …, </a:t>
            </a: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60388" y="1206500"/>
            <a:ext cx="19542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 induction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81000" y="4079875"/>
            <a:ext cx="21732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Ordinary induction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219200" y="2286000"/>
            <a:ext cx="485775" cy="1214438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 rot="5400000">
            <a:off x="976312" y="2771775"/>
            <a:ext cx="971550" cy="24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38200" y="2708275"/>
            <a:ext cx="12541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equivalent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84175" y="6186488"/>
            <a:ext cx="8312150" cy="376237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point is: assuming P(0), P(1), up to P(n), it is often easier to prove P(n+1).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 by a Prime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Any integer n &gt; 1 is divisible by a prime number.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710113" y="6248400"/>
            <a:ext cx="20923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of induction.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805113" y="1752600"/>
            <a:ext cx="6262687" cy="432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n be an integer.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n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n = ab, both are smaller than 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or b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a = cd, both are smaller than 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 or d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repeat this argument, since the numbers are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getting smaller and smaller, this will eventually stop and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we have found a prime factor of n.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52400" y="2133600"/>
            <a:ext cx="2479675" cy="3671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Remember this slide?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we can prove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strong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very easily.  In fact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prove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 theorem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very easily.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905000" y="1309688"/>
            <a:ext cx="5257800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Every integer &gt; 1 is a product of primes.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344863" y="457200"/>
            <a:ext cx="2370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 Products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066800" y="2281238"/>
            <a:ext cx="701040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(by strong induction)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 is easy.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the claim is true for all 2 &lt;= i &lt; n.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an integer n.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n is prime, then we are done.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066800" y="4343400"/>
            <a:ext cx="76200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k·m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integers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k, 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where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k,m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&gt;1.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k,m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smaller than n,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the induction hypothesis, both k and m are product of primes</a:t>
            </a:r>
            <a:endParaRPr/>
          </a:p>
          <a:p>
            <a:pPr indent="0" lvl="4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k = 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 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94</a:t>
            </a:r>
            <a:endParaRPr b="0" i="1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4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 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 ⋅ ⋅ 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344863" y="457200"/>
            <a:ext cx="2370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 Products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600200" y="2362200"/>
            <a:ext cx="58674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…So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k⋅ m = p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 p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94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</a:t>
            </a: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 q</a:t>
            </a:r>
            <a:r>
              <a:rPr baseline="-25000"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214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prime product.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∴  This completes the proof of the induction step.   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905000" y="1309688"/>
            <a:ext cx="5257800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Every integer &gt; 1 is a product of primes.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2057400" y="2060575"/>
            <a:ext cx="20288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Available stamps:</a:t>
            </a:r>
            <a:endParaRPr/>
          </a:p>
        </p:txBody>
      </p:sp>
      <p:pic>
        <p:nvPicPr>
          <p:cNvPr descr="s150fr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439863"/>
            <a:ext cx="11906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1945"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527175"/>
            <a:ext cx="1817688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4764088" y="2895600"/>
            <a:ext cx="466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5¢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516688" y="2895600"/>
            <a:ext cx="466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3¢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514600" y="4652963"/>
            <a:ext cx="4041775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form any amount ≥ 8¢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813050" y="5422900"/>
            <a:ext cx="34353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 by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 induction on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::=  can form (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+8)¢.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Postage by Strong Induction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971800" y="3748088"/>
            <a:ext cx="31702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amount can you form?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Postage by Strong Induction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411288" y="1371600"/>
            <a:ext cx="24384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0):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(0 +8)¢: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535488" y="1143000"/>
            <a:ext cx="3160712" cy="1447800"/>
            <a:chOff x="1897" y="984"/>
            <a:chExt cx="1991" cy="912"/>
          </a:xfrm>
        </p:grpSpPr>
        <p:pic>
          <p:nvPicPr>
            <p:cNvPr descr="s150fr" id="147" name="Google Shape;14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8" y="984"/>
              <a:ext cx="750" cy="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1945" id="148" name="Google Shape;14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7" y="1083"/>
              <a:ext cx="1145" cy="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9"/>
          <p:cNvSpPr txBox="1"/>
          <p:nvPr/>
        </p:nvSpPr>
        <p:spPr>
          <a:xfrm>
            <a:off x="1447800" y="2819400"/>
            <a:ext cx="57150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Inductive Step: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assume (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+8)¢ for 0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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n,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then prove ((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+ 8)¢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477963" y="3989388"/>
            <a:ext cx="1493837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+1= 1, 9¢: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+1= 2, 10¢:</a:t>
            </a:r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3505200" y="5334000"/>
            <a:ext cx="2333625" cy="1447800"/>
            <a:chOff x="1920" y="3216"/>
            <a:chExt cx="1470" cy="912"/>
          </a:xfrm>
        </p:grpSpPr>
        <p:pic>
          <p:nvPicPr>
            <p:cNvPr descr="s150fr" id="152" name="Google Shape;15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0" y="3216"/>
              <a:ext cx="750" cy="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150fr"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40" y="3216"/>
              <a:ext cx="750" cy="9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9"/>
          <p:cNvGrpSpPr/>
          <p:nvPr/>
        </p:nvGrpSpPr>
        <p:grpSpPr>
          <a:xfrm>
            <a:off x="3505200" y="3973513"/>
            <a:ext cx="5387975" cy="1131887"/>
            <a:chOff x="2160" y="2256"/>
            <a:chExt cx="3394" cy="713"/>
          </a:xfrm>
        </p:grpSpPr>
        <p:pic>
          <p:nvPicPr>
            <p:cNvPr descr="s1945" id="155" name="Google Shape;15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60" y="2256"/>
              <a:ext cx="1145" cy="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1945" id="156" name="Google Shape;15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05" y="2256"/>
              <a:ext cx="1145" cy="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1945" id="157" name="Google Shape;15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09" y="2256"/>
              <a:ext cx="1145" cy="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1612900" y="1417638"/>
            <a:ext cx="57785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 ≥ 3: let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− 2.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now 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0, so by induction hypothesis have: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990600" y="2836863"/>
            <a:ext cx="4572000" cy="2182812"/>
          </a:xfrm>
          <a:custGeom>
            <a:rect b="b" l="l" r="r" t="t"/>
            <a:pathLst>
              <a:path extrusionOk="0" h="21600" w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extrusionOk="0" fill="none" h="21600" w="2160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extrusionOk="0" fill="none" h="21600" w="2160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extrusionOk="0" fill="none" h="21600" w="2160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extrusionOk="0" fill="none" h="21600" w="2160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extrusionOk="0" fill="none" h="21600" w="2160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extrusionOk="0" fill="none" h="21600" w="2160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extrusionOk="0" fill="none" h="21600" w="2160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extrusionOk="0" fill="none" h="21600" w="2160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extrusionOk="0" fill="none" h="21600" w="2160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extrusionOk="0" fill="none" h="21600" w="2160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extrusionOk="0" fill="none" h="21600" w="2160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755900" y="5348288"/>
            <a:ext cx="1054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−2)+8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 flipH="1" rot="10800000">
            <a:off x="1257300" y="5553075"/>
            <a:ext cx="952500" cy="19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4572000" y="5553075"/>
            <a:ext cx="990600" cy="19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1257300" y="5419725"/>
            <a:ext cx="1588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5562600" y="5419725"/>
            <a:ext cx="1588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grpSp>
        <p:nvGrpSpPr>
          <p:cNvPr id="169" name="Google Shape;169;p20"/>
          <p:cNvGrpSpPr/>
          <p:nvPr/>
        </p:nvGrpSpPr>
        <p:grpSpPr>
          <a:xfrm>
            <a:off x="1752600" y="2886075"/>
            <a:ext cx="2630488" cy="1638300"/>
            <a:chOff x="480" y="2064"/>
            <a:chExt cx="1657" cy="1032"/>
          </a:xfrm>
        </p:grpSpPr>
        <p:pic>
          <p:nvPicPr>
            <p:cNvPr descr="s1945" id="170" name="Google Shape;17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" y="2160"/>
              <a:ext cx="809" cy="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150fr" id="171" name="Google Shape;17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4" y="2064"/>
              <a:ext cx="553" cy="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1945" id="172" name="Google Shape;17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2" y="2592"/>
              <a:ext cx="809" cy="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0"/>
          <p:cNvSpPr txBox="1"/>
          <p:nvPr/>
        </p:nvSpPr>
        <p:spPr>
          <a:xfrm>
            <a:off x="7302500" y="3663950"/>
            <a:ext cx="12398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+1)+8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5562600" y="3419475"/>
            <a:ext cx="1652588" cy="1490663"/>
            <a:chOff x="2888" y="2472"/>
            <a:chExt cx="1041" cy="939"/>
          </a:xfrm>
        </p:grpSpPr>
        <p:grpSp>
          <p:nvGrpSpPr>
            <p:cNvPr id="175" name="Google Shape;175;p20"/>
            <p:cNvGrpSpPr/>
            <p:nvPr/>
          </p:nvGrpSpPr>
          <p:grpSpPr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descr="s1945" id="176" name="Google Shape;176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20" y="2436"/>
                <a:ext cx="809" cy="5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Google Shape;177;p20"/>
              <p:cNvSpPr txBox="1"/>
              <p:nvPr/>
            </p:nvSpPr>
            <p:spPr>
              <a:xfrm>
                <a:off x="2888" y="2626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+</a:t>
                </a:r>
                <a:endParaRPr/>
              </a:p>
            </p:txBody>
          </p:sp>
        </p:grpSp>
        <p:sp>
          <p:nvSpPr>
            <p:cNvPr id="178" name="Google Shape;178;p20"/>
            <p:cNvSpPr txBox="1"/>
            <p:nvPr/>
          </p:nvSpPr>
          <p:spPr>
            <a:xfrm>
              <a:off x="3456" y="318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sp>
        <p:nvSpPr>
          <p:cNvPr id="179" name="Google Shape;179;p20"/>
          <p:cNvSpPr txBox="1"/>
          <p:nvPr/>
        </p:nvSpPr>
        <p:spPr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Postage by Strong Induction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6630988" y="5414963"/>
            <a:ext cx="1446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We’re done!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352675" y="6176963"/>
            <a:ext cx="4429125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fact, use at most two 5-cent stamps!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Postage by Strong Induction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598613" y="1676400"/>
            <a:ext cx="5945187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an unlimited supply of 5 cent and 7 cent stamps,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postages are possible?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855663" y="3351213"/>
            <a:ext cx="7383462" cy="92551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all n &gt;= 24,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possible to produce n cents of postage from 5¢ and 7¢ stamps.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