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56" r:id="rId3"/>
    <p:sldId id="364" r:id="rId4"/>
    <p:sldId id="320" r:id="rId5"/>
    <p:sldId id="331" r:id="rId6"/>
    <p:sldId id="323" r:id="rId7"/>
    <p:sldId id="322" r:id="rId8"/>
    <p:sldId id="324" r:id="rId9"/>
    <p:sldId id="332" r:id="rId10"/>
    <p:sldId id="365" r:id="rId11"/>
    <p:sldId id="335" r:id="rId12"/>
    <p:sldId id="345" r:id="rId13"/>
    <p:sldId id="346" r:id="rId14"/>
  </p:sldIdLst>
  <p:sldSz cx="9144000" cy="6858000" type="screen4x3"/>
  <p:notesSz cx="6858000" cy="9144000"/>
  <p:custDataLst>
    <p:tags r:id="rId16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CCFF99"/>
    <a:srgbClr val="CCECFF"/>
    <a:srgbClr val="FFFFCC"/>
    <a:srgbClr val="A50021"/>
    <a:srgbClr val="FFCCFF"/>
    <a:srgbClr val="0080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2" autoAdjust="0"/>
    <p:restoredTop sz="94660"/>
  </p:normalViewPr>
  <p:slideViewPr>
    <p:cSldViewPr showGuides="1">
      <p:cViewPr varScale="1">
        <p:scale>
          <a:sx n="65" d="100"/>
          <a:sy n="65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6D5248EA-4854-4AAF-B286-2227F690D9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2494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3CAFD4-E6C4-4807-9843-C9E46F72978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753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1BC5C9-F155-4F95-9608-02417E7ED99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346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C6448-A2A5-4885-B77F-39B41731D2A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642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E261CC-9C32-4F86-ADC0-2852C43BC23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730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DFAEC8-C172-4BFB-9AEC-BC521D41287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97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114F8-B46E-47F5-B48B-28A80E4C4C1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0358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9DA76-DF0B-4618-B758-6D33A78E3B4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540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6E1AB9-30DD-4AE2-8083-DE1046BE72C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086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A40B2-5603-4B73-8E6E-5B1E2C7C3E3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601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7277CE-CBDD-4470-8C57-7AB9636754B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76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5BDCB3-B480-4095-9530-33A232E709D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3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7EEADDF-591E-475E-B570-8A41ACFEAC7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8.png"/><Relationship Id="rId4" Type="http://schemas.openxmlformats.org/officeDocument/2006/relationships/tags" Target="../tags/tag5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609600"/>
            <a:ext cx="5943600" cy="914400"/>
          </a:xfrm>
        </p:spPr>
        <p:txBody>
          <a:bodyPr/>
          <a:lstStyle/>
          <a:p>
            <a:r>
              <a:rPr lang="en-US" altLang="zh-TW" sz="4000">
                <a:latin typeface="Comic Sans MS" pitchFamily="66" charset="0"/>
              </a:rPr>
              <a:t>Functions</a:t>
            </a:r>
          </a:p>
        </p:txBody>
      </p:sp>
      <p:grpSp>
        <p:nvGrpSpPr>
          <p:cNvPr id="2079" name="Group 31"/>
          <p:cNvGrpSpPr>
            <a:grpSpLocks/>
          </p:cNvGrpSpPr>
          <p:nvPr/>
        </p:nvGrpSpPr>
        <p:grpSpPr bwMode="auto">
          <a:xfrm>
            <a:off x="995363" y="2286000"/>
            <a:ext cx="7153275" cy="3276600"/>
            <a:chOff x="326" y="1632"/>
            <a:chExt cx="5167" cy="2608"/>
          </a:xfrm>
        </p:grpSpPr>
        <p:cxnSp>
          <p:nvCxnSpPr>
            <p:cNvPr id="2080" name="AutoShape 32"/>
            <p:cNvCxnSpPr>
              <a:cxnSpLocks noChangeShapeType="1"/>
            </p:cNvCxnSpPr>
            <p:nvPr/>
          </p:nvCxnSpPr>
          <p:spPr bwMode="auto">
            <a:xfrm>
              <a:off x="1166" y="2040"/>
              <a:ext cx="3336" cy="68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81" name="AutoShape 33"/>
            <p:cNvCxnSpPr>
              <a:cxnSpLocks noChangeShapeType="1"/>
            </p:cNvCxnSpPr>
            <p:nvPr/>
          </p:nvCxnSpPr>
          <p:spPr bwMode="auto">
            <a:xfrm flipV="1">
              <a:off x="1102" y="2096"/>
              <a:ext cx="3224" cy="32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82" name="AutoShape 34"/>
            <p:cNvCxnSpPr>
              <a:cxnSpLocks noChangeShapeType="1"/>
            </p:cNvCxnSpPr>
            <p:nvPr/>
          </p:nvCxnSpPr>
          <p:spPr bwMode="auto">
            <a:xfrm>
              <a:off x="1166" y="2864"/>
              <a:ext cx="3336" cy="68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83" name="AutoShape 35"/>
            <p:cNvCxnSpPr>
              <a:cxnSpLocks noChangeShapeType="1"/>
            </p:cNvCxnSpPr>
            <p:nvPr/>
          </p:nvCxnSpPr>
          <p:spPr bwMode="auto">
            <a:xfrm>
              <a:off x="1166" y="3312"/>
              <a:ext cx="3336" cy="68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84" name="AutoShape 36"/>
            <p:cNvCxnSpPr>
              <a:cxnSpLocks noChangeShapeType="1"/>
            </p:cNvCxnSpPr>
            <p:nvPr/>
          </p:nvCxnSpPr>
          <p:spPr bwMode="auto">
            <a:xfrm flipV="1">
              <a:off x="1166" y="3072"/>
              <a:ext cx="3208" cy="60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85" name="Oval 37"/>
            <p:cNvSpPr>
              <a:spLocks noChangeArrowheads="1"/>
            </p:cNvSpPr>
            <p:nvPr/>
          </p:nvSpPr>
          <p:spPr bwMode="auto">
            <a:xfrm>
              <a:off x="1112" y="2000"/>
              <a:ext cx="99" cy="9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6" name="Oval 38"/>
            <p:cNvSpPr>
              <a:spLocks noChangeArrowheads="1"/>
            </p:cNvSpPr>
            <p:nvPr/>
          </p:nvSpPr>
          <p:spPr bwMode="auto">
            <a:xfrm>
              <a:off x="1072" y="2352"/>
              <a:ext cx="99" cy="9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7" name="Oval 39"/>
            <p:cNvSpPr>
              <a:spLocks noChangeArrowheads="1"/>
            </p:cNvSpPr>
            <p:nvPr/>
          </p:nvSpPr>
          <p:spPr bwMode="auto">
            <a:xfrm>
              <a:off x="1136" y="2864"/>
              <a:ext cx="99" cy="9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8" name="Oval 40"/>
            <p:cNvSpPr>
              <a:spLocks noChangeArrowheads="1"/>
            </p:cNvSpPr>
            <p:nvPr/>
          </p:nvSpPr>
          <p:spPr bwMode="auto">
            <a:xfrm>
              <a:off x="1112" y="3280"/>
              <a:ext cx="99" cy="9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" name="Oval 41"/>
            <p:cNvSpPr>
              <a:spLocks noChangeArrowheads="1"/>
            </p:cNvSpPr>
            <p:nvPr/>
          </p:nvSpPr>
          <p:spPr bwMode="auto">
            <a:xfrm>
              <a:off x="1120" y="3640"/>
              <a:ext cx="99" cy="9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0" name="Oval 42"/>
            <p:cNvSpPr>
              <a:spLocks noChangeArrowheads="1"/>
            </p:cNvSpPr>
            <p:nvPr/>
          </p:nvSpPr>
          <p:spPr bwMode="auto">
            <a:xfrm>
              <a:off x="4320" y="2048"/>
              <a:ext cx="99" cy="96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1" name="Oval 43"/>
            <p:cNvSpPr>
              <a:spLocks noChangeArrowheads="1"/>
            </p:cNvSpPr>
            <p:nvPr/>
          </p:nvSpPr>
          <p:spPr bwMode="auto">
            <a:xfrm>
              <a:off x="800" y="1672"/>
              <a:ext cx="688" cy="2432"/>
            </a:xfrm>
            <a:prstGeom prst="ellipse">
              <a:avLst/>
            </a:prstGeom>
            <a:solidFill>
              <a:srgbClr val="00CC99">
                <a:alpha val="2300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2092" name="Oval 44"/>
            <p:cNvSpPr>
              <a:spLocks noChangeArrowheads="1"/>
            </p:cNvSpPr>
            <p:nvPr/>
          </p:nvSpPr>
          <p:spPr bwMode="auto">
            <a:xfrm>
              <a:off x="4376" y="3032"/>
              <a:ext cx="99" cy="96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3" name="Oval 45"/>
            <p:cNvSpPr>
              <a:spLocks noChangeArrowheads="1"/>
            </p:cNvSpPr>
            <p:nvPr/>
          </p:nvSpPr>
          <p:spPr bwMode="auto">
            <a:xfrm>
              <a:off x="4496" y="2664"/>
              <a:ext cx="99" cy="96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4" name="Oval 46"/>
            <p:cNvSpPr>
              <a:spLocks noChangeArrowheads="1"/>
            </p:cNvSpPr>
            <p:nvPr/>
          </p:nvSpPr>
          <p:spPr bwMode="auto">
            <a:xfrm>
              <a:off x="4512" y="3496"/>
              <a:ext cx="99" cy="96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5" name="Oval 47"/>
            <p:cNvSpPr>
              <a:spLocks noChangeArrowheads="1"/>
            </p:cNvSpPr>
            <p:nvPr/>
          </p:nvSpPr>
          <p:spPr bwMode="auto">
            <a:xfrm>
              <a:off x="4504" y="3952"/>
              <a:ext cx="99" cy="96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6" name="Oval 48"/>
            <p:cNvSpPr>
              <a:spLocks noChangeArrowheads="1"/>
            </p:cNvSpPr>
            <p:nvPr/>
          </p:nvSpPr>
          <p:spPr bwMode="auto">
            <a:xfrm>
              <a:off x="4104" y="1632"/>
              <a:ext cx="816" cy="2608"/>
            </a:xfrm>
            <a:prstGeom prst="ellipse">
              <a:avLst/>
            </a:prstGeom>
            <a:solidFill>
              <a:srgbClr val="FF3300">
                <a:alpha val="32001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7" name="Text Box 49"/>
            <p:cNvSpPr txBox="1">
              <a:spLocks noChangeArrowheads="1"/>
            </p:cNvSpPr>
            <p:nvPr/>
          </p:nvSpPr>
          <p:spPr bwMode="auto">
            <a:xfrm>
              <a:off x="326" y="2357"/>
              <a:ext cx="503" cy="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TW" sz="6600" i="1">
                  <a:solidFill>
                    <a:srgbClr val="008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098" name="Text Box 50"/>
            <p:cNvSpPr txBox="1">
              <a:spLocks noChangeArrowheads="1"/>
            </p:cNvSpPr>
            <p:nvPr/>
          </p:nvSpPr>
          <p:spPr bwMode="auto">
            <a:xfrm>
              <a:off x="4990" y="2396"/>
              <a:ext cx="503" cy="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TW" sz="6600" i="1">
                  <a:solidFill>
                    <a:srgbClr val="FF0000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2099" name="Group 51"/>
          <p:cNvGrpSpPr>
            <a:grpSpLocks/>
          </p:cNvGrpSpPr>
          <p:nvPr/>
        </p:nvGrpSpPr>
        <p:grpSpPr bwMode="auto">
          <a:xfrm>
            <a:off x="3448050" y="2057400"/>
            <a:ext cx="2247900" cy="914400"/>
            <a:chOff x="2190" y="1068"/>
            <a:chExt cx="1416" cy="576"/>
          </a:xfrm>
        </p:grpSpPr>
        <p:sp>
          <p:nvSpPr>
            <p:cNvPr id="2100" name="Text Box 52"/>
            <p:cNvSpPr txBox="1">
              <a:spLocks noChangeArrowheads="1"/>
            </p:cNvSpPr>
            <p:nvPr/>
          </p:nvSpPr>
          <p:spPr bwMode="auto">
            <a:xfrm>
              <a:off x="2190" y="1068"/>
              <a:ext cx="1416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TW" sz="5400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kumimoji="0" lang="en-US" altLang="zh-TW" sz="5400">
                  <a:solidFill>
                    <a:srgbClr val="000000"/>
                  </a:solidFill>
                  <a:latin typeface="Times New Roman" pitchFamily="18" charset="0"/>
                </a:rPr>
                <a:t>( ) =</a:t>
              </a:r>
            </a:p>
          </p:txBody>
        </p:sp>
        <p:sp>
          <p:nvSpPr>
            <p:cNvPr id="2101" name="Oval 53"/>
            <p:cNvSpPr>
              <a:spLocks noChangeArrowheads="1"/>
            </p:cNvSpPr>
            <p:nvPr/>
          </p:nvSpPr>
          <p:spPr bwMode="auto">
            <a:xfrm>
              <a:off x="2478" y="1316"/>
              <a:ext cx="155" cy="16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2" name="Oval 54"/>
            <p:cNvSpPr>
              <a:spLocks noChangeArrowheads="1"/>
            </p:cNvSpPr>
            <p:nvPr/>
          </p:nvSpPr>
          <p:spPr bwMode="auto">
            <a:xfrm>
              <a:off x="3230" y="1300"/>
              <a:ext cx="195" cy="176"/>
            </a:xfrm>
            <a:prstGeom prst="ellipse">
              <a:avLst/>
            </a:prstGeom>
            <a:solidFill>
              <a:srgbClr val="F8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467100" y="457200"/>
            <a:ext cx="209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Inverse Sets</a:t>
            </a:r>
          </a:p>
        </p:txBody>
      </p:sp>
      <p:cxnSp>
        <p:nvCxnSpPr>
          <p:cNvPr id="12291" name="AutoShape 3"/>
          <p:cNvCxnSpPr>
            <a:cxnSpLocks noChangeShapeType="1"/>
          </p:cNvCxnSpPr>
          <p:nvPr/>
        </p:nvCxnSpPr>
        <p:spPr bwMode="auto">
          <a:xfrm>
            <a:off x="2076450" y="1962150"/>
            <a:ext cx="4826000" cy="89852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2" name="AutoShape 4"/>
          <p:cNvCxnSpPr>
            <a:cxnSpLocks noChangeShapeType="1"/>
            <a:stCxn id="12309" idx="6"/>
          </p:cNvCxnSpPr>
          <p:nvPr/>
        </p:nvCxnSpPr>
        <p:spPr bwMode="auto">
          <a:xfrm>
            <a:off x="2093913" y="2754313"/>
            <a:ext cx="4810125" cy="9207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3" name="AutoShape 5"/>
          <p:cNvCxnSpPr>
            <a:cxnSpLocks noChangeShapeType="1"/>
          </p:cNvCxnSpPr>
          <p:nvPr/>
        </p:nvCxnSpPr>
        <p:spPr bwMode="auto">
          <a:xfrm>
            <a:off x="2076450" y="3049588"/>
            <a:ext cx="4826000" cy="89852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4" name="AutoShape 6"/>
          <p:cNvCxnSpPr>
            <a:cxnSpLocks noChangeShapeType="1"/>
          </p:cNvCxnSpPr>
          <p:nvPr/>
        </p:nvCxnSpPr>
        <p:spPr bwMode="auto">
          <a:xfrm>
            <a:off x="2076450" y="3641725"/>
            <a:ext cx="4826000" cy="89852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5" name="AutoShape 7"/>
          <p:cNvCxnSpPr>
            <a:cxnSpLocks noChangeShapeType="1"/>
          </p:cNvCxnSpPr>
          <p:nvPr/>
        </p:nvCxnSpPr>
        <p:spPr bwMode="auto">
          <a:xfrm flipV="1">
            <a:off x="2076450" y="3324225"/>
            <a:ext cx="4640263" cy="7937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1997075" y="1909763"/>
            <a:ext cx="144463" cy="125412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7" name="Oval 10"/>
          <p:cNvSpPr>
            <a:spLocks noChangeArrowheads="1"/>
          </p:cNvSpPr>
          <p:nvPr/>
        </p:nvSpPr>
        <p:spPr bwMode="auto">
          <a:xfrm>
            <a:off x="2032000" y="3049588"/>
            <a:ext cx="142875" cy="127000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8" name="Oval 11"/>
          <p:cNvSpPr>
            <a:spLocks noChangeArrowheads="1"/>
          </p:cNvSpPr>
          <p:nvPr/>
        </p:nvSpPr>
        <p:spPr bwMode="auto">
          <a:xfrm>
            <a:off x="1997075" y="3600450"/>
            <a:ext cx="144463" cy="125413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9" name="Oval 12"/>
          <p:cNvSpPr>
            <a:spLocks noChangeArrowheads="1"/>
          </p:cNvSpPr>
          <p:nvPr/>
        </p:nvSpPr>
        <p:spPr bwMode="auto">
          <a:xfrm>
            <a:off x="2009775" y="4075113"/>
            <a:ext cx="142875" cy="127000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0" name="Oval 13"/>
          <p:cNvSpPr>
            <a:spLocks noChangeArrowheads="1"/>
          </p:cNvSpPr>
          <p:nvPr/>
        </p:nvSpPr>
        <p:spPr bwMode="auto">
          <a:xfrm>
            <a:off x="1524000" y="1447800"/>
            <a:ext cx="995363" cy="3211513"/>
          </a:xfrm>
          <a:prstGeom prst="ellipse">
            <a:avLst/>
          </a:prstGeom>
          <a:solidFill>
            <a:srgbClr val="00CC99">
              <a:alpha val="23137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12301" name="Oval 14"/>
          <p:cNvSpPr>
            <a:spLocks noChangeArrowheads="1"/>
          </p:cNvSpPr>
          <p:nvPr/>
        </p:nvSpPr>
        <p:spPr bwMode="auto">
          <a:xfrm>
            <a:off x="6719888" y="3271838"/>
            <a:ext cx="142875" cy="127000"/>
          </a:xfrm>
          <a:prstGeom prst="ellipse">
            <a:avLst/>
          </a:prstGeom>
          <a:solidFill>
            <a:srgbClr val="FF505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2" name="Oval 15"/>
          <p:cNvSpPr>
            <a:spLocks noChangeArrowheads="1"/>
          </p:cNvSpPr>
          <p:nvPr/>
        </p:nvSpPr>
        <p:spPr bwMode="auto">
          <a:xfrm>
            <a:off x="6892925" y="2786063"/>
            <a:ext cx="144463" cy="127000"/>
          </a:xfrm>
          <a:prstGeom prst="ellipse">
            <a:avLst/>
          </a:prstGeom>
          <a:solidFill>
            <a:srgbClr val="FF505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3" name="Oval 16"/>
          <p:cNvSpPr>
            <a:spLocks noChangeArrowheads="1"/>
          </p:cNvSpPr>
          <p:nvPr/>
        </p:nvSpPr>
        <p:spPr bwMode="auto">
          <a:xfrm>
            <a:off x="6338888" y="1370013"/>
            <a:ext cx="1179512" cy="3444875"/>
          </a:xfrm>
          <a:prstGeom prst="ellipse">
            <a:avLst/>
          </a:prstGeom>
          <a:solidFill>
            <a:srgbClr val="FF3300">
              <a:alpha val="32156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4" name="Oval 17"/>
          <p:cNvSpPr>
            <a:spLocks noChangeArrowheads="1"/>
          </p:cNvSpPr>
          <p:nvPr/>
        </p:nvSpPr>
        <p:spPr bwMode="auto">
          <a:xfrm>
            <a:off x="6916738" y="3884613"/>
            <a:ext cx="142875" cy="127000"/>
          </a:xfrm>
          <a:prstGeom prst="ellipse">
            <a:avLst/>
          </a:prstGeom>
          <a:solidFill>
            <a:srgbClr val="FF505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5" name="Oval 18"/>
          <p:cNvSpPr>
            <a:spLocks noChangeArrowheads="1"/>
          </p:cNvSpPr>
          <p:nvPr/>
        </p:nvSpPr>
        <p:spPr bwMode="auto">
          <a:xfrm>
            <a:off x="6905625" y="4487863"/>
            <a:ext cx="142875" cy="127000"/>
          </a:xfrm>
          <a:prstGeom prst="ellipse">
            <a:avLst/>
          </a:prstGeom>
          <a:solidFill>
            <a:srgbClr val="FF505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6" name="Text Box 19"/>
          <p:cNvSpPr txBox="1">
            <a:spLocks noChangeArrowheads="1"/>
          </p:cNvSpPr>
          <p:nvPr/>
        </p:nvSpPr>
        <p:spPr bwMode="auto">
          <a:xfrm>
            <a:off x="860425" y="2381250"/>
            <a:ext cx="696913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sz="6600" i="1">
                <a:solidFill>
                  <a:srgbClr val="008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307" name="Text Box 20"/>
          <p:cNvSpPr txBox="1">
            <a:spLocks noChangeArrowheads="1"/>
          </p:cNvSpPr>
          <p:nvPr/>
        </p:nvSpPr>
        <p:spPr bwMode="auto">
          <a:xfrm>
            <a:off x="7608888" y="2433638"/>
            <a:ext cx="696912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sz="6600" i="1">
                <a:solidFill>
                  <a:srgbClr val="FF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308" name="Oval 21"/>
          <p:cNvSpPr>
            <a:spLocks noChangeArrowheads="1"/>
          </p:cNvSpPr>
          <p:nvPr/>
        </p:nvSpPr>
        <p:spPr bwMode="auto">
          <a:xfrm>
            <a:off x="1997075" y="1909763"/>
            <a:ext cx="144463" cy="125412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9" name="Oval 22"/>
          <p:cNvSpPr>
            <a:spLocks noChangeArrowheads="1"/>
          </p:cNvSpPr>
          <p:nvPr/>
        </p:nvSpPr>
        <p:spPr bwMode="auto">
          <a:xfrm>
            <a:off x="1951038" y="2690813"/>
            <a:ext cx="142875" cy="127000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0" name="Text Box 32"/>
          <p:cNvSpPr txBox="1">
            <a:spLocks noChangeArrowheads="1"/>
          </p:cNvSpPr>
          <p:nvPr/>
        </p:nvSpPr>
        <p:spPr bwMode="auto">
          <a:xfrm>
            <a:off x="619125" y="5029200"/>
            <a:ext cx="7839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Given an element y in B, the </a:t>
            </a:r>
            <a:r>
              <a:rPr lang="en-US" altLang="zh-TW">
                <a:solidFill>
                  <a:schemeClr val="accent2"/>
                </a:solidFill>
              </a:rPr>
              <a:t>inverse set</a:t>
            </a:r>
            <a:r>
              <a:rPr lang="en-US" altLang="zh-TW"/>
              <a:t> of y := f</a:t>
            </a:r>
            <a:r>
              <a:rPr lang="en-US" altLang="zh-TW" baseline="30000"/>
              <a:t>-1</a:t>
            </a:r>
            <a:r>
              <a:rPr lang="en-US" altLang="zh-TW"/>
              <a:t>(y) = {x in A | f(x) = y}.</a:t>
            </a:r>
          </a:p>
        </p:txBody>
      </p:sp>
      <p:sp>
        <p:nvSpPr>
          <p:cNvPr id="12311" name="Oval 33"/>
          <p:cNvSpPr>
            <a:spLocks noChangeArrowheads="1"/>
          </p:cNvSpPr>
          <p:nvPr/>
        </p:nvSpPr>
        <p:spPr bwMode="auto">
          <a:xfrm>
            <a:off x="6781800" y="2514600"/>
            <a:ext cx="381000" cy="6096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2" name="Oval 34"/>
          <p:cNvSpPr>
            <a:spLocks noChangeArrowheads="1"/>
          </p:cNvSpPr>
          <p:nvPr/>
        </p:nvSpPr>
        <p:spPr bwMode="auto">
          <a:xfrm>
            <a:off x="1828800" y="1676400"/>
            <a:ext cx="457200" cy="12954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35000" y="5421313"/>
            <a:ext cx="6146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In words, this is the set of inputs that are mapped to y.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36588" y="5867400"/>
            <a:ext cx="54594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More generally, for a subset Y of B,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the </a:t>
            </a:r>
            <a:r>
              <a:rPr lang="en-US" altLang="zh-TW">
                <a:solidFill>
                  <a:schemeClr val="accent2"/>
                </a:solidFill>
              </a:rPr>
              <a:t>inverse set</a:t>
            </a:r>
            <a:r>
              <a:rPr lang="en-US" altLang="zh-TW"/>
              <a:t> </a:t>
            </a:r>
            <a:r>
              <a:rPr lang="en-US" altLang="en-US"/>
              <a:t>of Y := </a:t>
            </a:r>
            <a:r>
              <a:rPr lang="en-US" altLang="zh-TW"/>
              <a:t>f</a:t>
            </a:r>
            <a:r>
              <a:rPr lang="en-US" altLang="zh-TW" baseline="30000"/>
              <a:t>-1</a:t>
            </a:r>
            <a:r>
              <a:rPr lang="en-US" altLang="zh-TW"/>
              <a:t>(Y) = {x in A | f(x) in Y}.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169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Text Box 2"/>
          <p:cNvSpPr txBox="1">
            <a:spLocks noChangeArrowheads="1"/>
          </p:cNvSpPr>
          <p:nvPr/>
        </p:nvSpPr>
        <p:spPr bwMode="auto">
          <a:xfrm>
            <a:off x="3200400" y="457200"/>
            <a:ext cx="263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Inverse Function</a:t>
            </a:r>
          </a:p>
        </p:txBody>
      </p:sp>
      <p:grpSp>
        <p:nvGrpSpPr>
          <p:cNvPr id="405507" name="Group 3"/>
          <p:cNvGrpSpPr>
            <a:grpSpLocks/>
          </p:cNvGrpSpPr>
          <p:nvPr/>
        </p:nvGrpSpPr>
        <p:grpSpPr bwMode="auto">
          <a:xfrm>
            <a:off x="995363" y="2514600"/>
            <a:ext cx="7153275" cy="3276600"/>
            <a:chOff x="326" y="1632"/>
            <a:chExt cx="5167" cy="2608"/>
          </a:xfrm>
        </p:grpSpPr>
        <p:cxnSp>
          <p:nvCxnSpPr>
            <p:cNvPr id="405508" name="AutoShape 4"/>
            <p:cNvCxnSpPr>
              <a:cxnSpLocks noChangeShapeType="1"/>
            </p:cNvCxnSpPr>
            <p:nvPr/>
          </p:nvCxnSpPr>
          <p:spPr bwMode="auto">
            <a:xfrm>
              <a:off x="1166" y="2040"/>
              <a:ext cx="3336" cy="68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5509" name="AutoShape 5"/>
            <p:cNvCxnSpPr>
              <a:cxnSpLocks noChangeShapeType="1"/>
            </p:cNvCxnSpPr>
            <p:nvPr/>
          </p:nvCxnSpPr>
          <p:spPr bwMode="auto">
            <a:xfrm flipV="1">
              <a:off x="1102" y="2096"/>
              <a:ext cx="3224" cy="32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5510" name="AutoShape 6"/>
            <p:cNvCxnSpPr>
              <a:cxnSpLocks noChangeShapeType="1"/>
            </p:cNvCxnSpPr>
            <p:nvPr/>
          </p:nvCxnSpPr>
          <p:spPr bwMode="auto">
            <a:xfrm>
              <a:off x="1166" y="2864"/>
              <a:ext cx="3336" cy="68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5511" name="AutoShape 7"/>
            <p:cNvCxnSpPr>
              <a:cxnSpLocks noChangeShapeType="1"/>
            </p:cNvCxnSpPr>
            <p:nvPr/>
          </p:nvCxnSpPr>
          <p:spPr bwMode="auto">
            <a:xfrm>
              <a:off x="1166" y="3312"/>
              <a:ext cx="3336" cy="68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5512" name="AutoShape 8"/>
            <p:cNvCxnSpPr>
              <a:cxnSpLocks noChangeShapeType="1"/>
            </p:cNvCxnSpPr>
            <p:nvPr/>
          </p:nvCxnSpPr>
          <p:spPr bwMode="auto">
            <a:xfrm flipV="1">
              <a:off x="1166" y="3072"/>
              <a:ext cx="3208" cy="60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5513" name="Oval 9"/>
            <p:cNvSpPr>
              <a:spLocks noChangeArrowheads="1"/>
            </p:cNvSpPr>
            <p:nvPr/>
          </p:nvSpPr>
          <p:spPr bwMode="auto">
            <a:xfrm>
              <a:off x="1112" y="2000"/>
              <a:ext cx="99" cy="9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14" name="Oval 10"/>
            <p:cNvSpPr>
              <a:spLocks noChangeArrowheads="1"/>
            </p:cNvSpPr>
            <p:nvPr/>
          </p:nvSpPr>
          <p:spPr bwMode="auto">
            <a:xfrm>
              <a:off x="1072" y="2352"/>
              <a:ext cx="99" cy="9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15" name="Oval 11"/>
            <p:cNvSpPr>
              <a:spLocks noChangeArrowheads="1"/>
            </p:cNvSpPr>
            <p:nvPr/>
          </p:nvSpPr>
          <p:spPr bwMode="auto">
            <a:xfrm>
              <a:off x="1136" y="2864"/>
              <a:ext cx="99" cy="9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16" name="Oval 12"/>
            <p:cNvSpPr>
              <a:spLocks noChangeArrowheads="1"/>
            </p:cNvSpPr>
            <p:nvPr/>
          </p:nvSpPr>
          <p:spPr bwMode="auto">
            <a:xfrm>
              <a:off x="1112" y="3280"/>
              <a:ext cx="99" cy="9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17" name="Oval 13"/>
            <p:cNvSpPr>
              <a:spLocks noChangeArrowheads="1"/>
            </p:cNvSpPr>
            <p:nvPr/>
          </p:nvSpPr>
          <p:spPr bwMode="auto">
            <a:xfrm>
              <a:off x="1120" y="3640"/>
              <a:ext cx="99" cy="9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18" name="Oval 14"/>
            <p:cNvSpPr>
              <a:spLocks noChangeArrowheads="1"/>
            </p:cNvSpPr>
            <p:nvPr/>
          </p:nvSpPr>
          <p:spPr bwMode="auto">
            <a:xfrm>
              <a:off x="4320" y="2048"/>
              <a:ext cx="99" cy="96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19" name="Oval 15"/>
            <p:cNvSpPr>
              <a:spLocks noChangeArrowheads="1"/>
            </p:cNvSpPr>
            <p:nvPr/>
          </p:nvSpPr>
          <p:spPr bwMode="auto">
            <a:xfrm>
              <a:off x="800" y="1672"/>
              <a:ext cx="688" cy="2432"/>
            </a:xfrm>
            <a:prstGeom prst="ellipse">
              <a:avLst/>
            </a:prstGeom>
            <a:solidFill>
              <a:srgbClr val="00CC99">
                <a:alpha val="2300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05520" name="Oval 16"/>
            <p:cNvSpPr>
              <a:spLocks noChangeArrowheads="1"/>
            </p:cNvSpPr>
            <p:nvPr/>
          </p:nvSpPr>
          <p:spPr bwMode="auto">
            <a:xfrm>
              <a:off x="4376" y="3032"/>
              <a:ext cx="99" cy="96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21" name="Oval 17"/>
            <p:cNvSpPr>
              <a:spLocks noChangeArrowheads="1"/>
            </p:cNvSpPr>
            <p:nvPr/>
          </p:nvSpPr>
          <p:spPr bwMode="auto">
            <a:xfrm>
              <a:off x="4496" y="2664"/>
              <a:ext cx="99" cy="96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22" name="Oval 18"/>
            <p:cNvSpPr>
              <a:spLocks noChangeArrowheads="1"/>
            </p:cNvSpPr>
            <p:nvPr/>
          </p:nvSpPr>
          <p:spPr bwMode="auto">
            <a:xfrm>
              <a:off x="4512" y="3496"/>
              <a:ext cx="99" cy="96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23" name="Oval 19"/>
            <p:cNvSpPr>
              <a:spLocks noChangeArrowheads="1"/>
            </p:cNvSpPr>
            <p:nvPr/>
          </p:nvSpPr>
          <p:spPr bwMode="auto">
            <a:xfrm>
              <a:off x="4504" y="3952"/>
              <a:ext cx="99" cy="96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24" name="Oval 20"/>
            <p:cNvSpPr>
              <a:spLocks noChangeArrowheads="1"/>
            </p:cNvSpPr>
            <p:nvPr/>
          </p:nvSpPr>
          <p:spPr bwMode="auto">
            <a:xfrm>
              <a:off x="4104" y="1632"/>
              <a:ext cx="816" cy="2608"/>
            </a:xfrm>
            <a:prstGeom prst="ellipse">
              <a:avLst/>
            </a:prstGeom>
            <a:solidFill>
              <a:srgbClr val="FF3300">
                <a:alpha val="32001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25" name="Text Box 21"/>
            <p:cNvSpPr txBox="1">
              <a:spLocks noChangeArrowheads="1"/>
            </p:cNvSpPr>
            <p:nvPr/>
          </p:nvSpPr>
          <p:spPr bwMode="auto">
            <a:xfrm>
              <a:off x="326" y="2357"/>
              <a:ext cx="503" cy="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TW" sz="6600" i="1">
                  <a:solidFill>
                    <a:srgbClr val="008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05526" name="Text Box 22"/>
            <p:cNvSpPr txBox="1">
              <a:spLocks noChangeArrowheads="1"/>
            </p:cNvSpPr>
            <p:nvPr/>
          </p:nvSpPr>
          <p:spPr bwMode="auto">
            <a:xfrm>
              <a:off x="4990" y="2396"/>
              <a:ext cx="503" cy="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TW" sz="6600" i="1">
                  <a:solidFill>
                    <a:srgbClr val="FF0000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405529" name="Group 25"/>
          <p:cNvGrpSpPr>
            <a:grpSpLocks/>
          </p:cNvGrpSpPr>
          <p:nvPr/>
        </p:nvGrpSpPr>
        <p:grpSpPr bwMode="auto">
          <a:xfrm>
            <a:off x="3448050" y="2286000"/>
            <a:ext cx="2247900" cy="914400"/>
            <a:chOff x="2190" y="1068"/>
            <a:chExt cx="1416" cy="576"/>
          </a:xfrm>
        </p:grpSpPr>
        <p:sp>
          <p:nvSpPr>
            <p:cNvPr id="405530" name="Text Box 26"/>
            <p:cNvSpPr txBox="1">
              <a:spLocks noChangeArrowheads="1"/>
            </p:cNvSpPr>
            <p:nvPr/>
          </p:nvSpPr>
          <p:spPr bwMode="auto">
            <a:xfrm>
              <a:off x="2190" y="1068"/>
              <a:ext cx="1416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TW" sz="5400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kumimoji="0" lang="en-US" altLang="zh-TW" sz="5400">
                  <a:solidFill>
                    <a:srgbClr val="000000"/>
                  </a:solidFill>
                  <a:latin typeface="Times New Roman" pitchFamily="18" charset="0"/>
                </a:rPr>
                <a:t>( ) =</a:t>
              </a:r>
            </a:p>
          </p:txBody>
        </p:sp>
        <p:sp>
          <p:nvSpPr>
            <p:cNvPr id="405531" name="Oval 27"/>
            <p:cNvSpPr>
              <a:spLocks noChangeArrowheads="1"/>
            </p:cNvSpPr>
            <p:nvPr/>
          </p:nvSpPr>
          <p:spPr bwMode="auto">
            <a:xfrm>
              <a:off x="2478" y="1316"/>
              <a:ext cx="155" cy="16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32" name="Oval 28"/>
            <p:cNvSpPr>
              <a:spLocks noChangeArrowheads="1"/>
            </p:cNvSpPr>
            <p:nvPr/>
          </p:nvSpPr>
          <p:spPr bwMode="auto">
            <a:xfrm>
              <a:off x="3230" y="1300"/>
              <a:ext cx="195" cy="176"/>
            </a:xfrm>
            <a:prstGeom prst="ellipse">
              <a:avLst/>
            </a:prstGeom>
            <a:solidFill>
              <a:srgbClr val="F8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5534" name="Text Box 30"/>
          <p:cNvSpPr txBox="1">
            <a:spLocks noChangeArrowheads="1"/>
          </p:cNvSpPr>
          <p:nvPr/>
        </p:nvSpPr>
        <p:spPr bwMode="auto">
          <a:xfrm>
            <a:off x="5257800" y="1981200"/>
            <a:ext cx="3059113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 sz="2400">
                <a:solidFill>
                  <a:srgbClr val="FF0000"/>
                </a:solidFill>
              </a:rPr>
              <a:t>exactly one arrow in</a:t>
            </a:r>
          </a:p>
        </p:txBody>
      </p:sp>
      <p:sp>
        <p:nvSpPr>
          <p:cNvPr id="405538" name="Text Box 34"/>
          <p:cNvSpPr txBox="1">
            <a:spLocks noChangeArrowheads="1"/>
          </p:cNvSpPr>
          <p:nvPr/>
        </p:nvSpPr>
        <p:spPr bwMode="auto">
          <a:xfrm>
            <a:off x="533400" y="1295400"/>
            <a:ext cx="804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Informally, an inverse function f</a:t>
            </a:r>
            <a:r>
              <a:rPr lang="en-US" altLang="zh-TW" baseline="30000"/>
              <a:t>-1 </a:t>
            </a:r>
            <a:r>
              <a:rPr lang="en-US" altLang="zh-TW"/>
              <a:t>is to “undo” the operation of function f.</a:t>
            </a:r>
          </a:p>
        </p:txBody>
      </p:sp>
      <p:sp>
        <p:nvSpPr>
          <p:cNvPr id="405539" name="Text Box 35"/>
          <p:cNvSpPr txBox="1">
            <a:spLocks noChangeArrowheads="1"/>
          </p:cNvSpPr>
          <p:nvPr/>
        </p:nvSpPr>
        <p:spPr bwMode="auto">
          <a:xfrm>
            <a:off x="990600" y="6096000"/>
            <a:ext cx="71945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There is an inverse function f</a:t>
            </a:r>
            <a:r>
              <a:rPr lang="en-US" altLang="zh-TW" baseline="30000"/>
              <a:t>-1</a:t>
            </a:r>
            <a:r>
              <a:rPr lang="en-US" altLang="zh-TW"/>
              <a:t> for f if and only if f is a bijection.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5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34" grpId="0" animBg="1"/>
      <p:bldP spid="4055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78" name="Oval 34"/>
          <p:cNvSpPr>
            <a:spLocks noChangeArrowheads="1"/>
          </p:cNvSpPr>
          <p:nvPr/>
        </p:nvSpPr>
        <p:spPr bwMode="auto">
          <a:xfrm>
            <a:off x="3733800" y="2971800"/>
            <a:ext cx="1676400" cy="3048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15746" name="Text Box 2"/>
          <p:cNvSpPr txBox="1">
            <a:spLocks noChangeArrowheads="1"/>
          </p:cNvSpPr>
          <p:nvPr/>
        </p:nvSpPr>
        <p:spPr bwMode="auto">
          <a:xfrm>
            <a:off x="2667000" y="457200"/>
            <a:ext cx="3814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Composition of Functions</a:t>
            </a:r>
          </a:p>
        </p:txBody>
      </p:sp>
      <p:sp>
        <p:nvSpPr>
          <p:cNvPr id="415773" name="Text Box 29"/>
          <p:cNvSpPr txBox="1">
            <a:spLocks noChangeArrowheads="1"/>
          </p:cNvSpPr>
          <p:nvPr/>
        </p:nvSpPr>
        <p:spPr bwMode="auto">
          <a:xfrm>
            <a:off x="990600" y="1295400"/>
            <a:ext cx="7116763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Two functions f:X-&gt;Y’, g:Y-&gt;Z so that Y’ is a subset of Y,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then the composition of f and g is the function g</a:t>
            </a:r>
            <a:r>
              <a:rPr lang="zh-TW" altLang="en-US"/>
              <a:t>。</a:t>
            </a:r>
            <a:r>
              <a:rPr lang="en-US" altLang="zh-TW"/>
              <a:t>f: X-&gt;Z, where</a:t>
            </a:r>
          </a:p>
          <a:p>
            <a:pPr>
              <a:lnSpc>
                <a:spcPct val="150000"/>
              </a:lnSpc>
            </a:pPr>
            <a:r>
              <a:rPr lang="en-US" altLang="zh-TW"/>
              <a:t> 		g</a:t>
            </a:r>
            <a:r>
              <a:rPr lang="zh-TW" altLang="en-US"/>
              <a:t>。</a:t>
            </a:r>
            <a:r>
              <a:rPr lang="en-US" altLang="zh-TW"/>
              <a:t>f(x) = g(f(x)).</a:t>
            </a:r>
          </a:p>
        </p:txBody>
      </p:sp>
      <p:sp>
        <p:nvSpPr>
          <p:cNvPr id="415775" name="Oval 31"/>
          <p:cNvSpPr>
            <a:spLocks noChangeArrowheads="1"/>
          </p:cNvSpPr>
          <p:nvPr/>
        </p:nvSpPr>
        <p:spPr bwMode="auto">
          <a:xfrm>
            <a:off x="1524000" y="3352800"/>
            <a:ext cx="990600" cy="19812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776" name="Oval 32"/>
          <p:cNvSpPr>
            <a:spLocks noChangeArrowheads="1"/>
          </p:cNvSpPr>
          <p:nvPr/>
        </p:nvSpPr>
        <p:spPr bwMode="auto">
          <a:xfrm>
            <a:off x="4038600" y="3200400"/>
            <a:ext cx="990600" cy="1981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777" name="Oval 33"/>
          <p:cNvSpPr>
            <a:spLocks noChangeArrowheads="1"/>
          </p:cNvSpPr>
          <p:nvPr/>
        </p:nvSpPr>
        <p:spPr bwMode="auto">
          <a:xfrm>
            <a:off x="6629400" y="3200400"/>
            <a:ext cx="1143000" cy="2286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779" name="Text Box 35"/>
          <p:cNvSpPr txBox="1">
            <a:spLocks noChangeArrowheads="1"/>
          </p:cNvSpPr>
          <p:nvPr/>
        </p:nvSpPr>
        <p:spPr bwMode="auto">
          <a:xfrm>
            <a:off x="1812925" y="568007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X</a:t>
            </a:r>
          </a:p>
        </p:txBody>
      </p:sp>
      <p:sp>
        <p:nvSpPr>
          <p:cNvPr id="415780" name="Text Box 36"/>
          <p:cNvSpPr txBox="1">
            <a:spLocks noChangeArrowheads="1"/>
          </p:cNvSpPr>
          <p:nvPr/>
        </p:nvSpPr>
        <p:spPr bwMode="auto">
          <a:xfrm>
            <a:off x="4419600" y="6248400"/>
            <a:ext cx="328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Y</a:t>
            </a:r>
          </a:p>
        </p:txBody>
      </p:sp>
      <p:sp>
        <p:nvSpPr>
          <p:cNvPr id="415781" name="Text Box 37"/>
          <p:cNvSpPr txBox="1">
            <a:spLocks noChangeArrowheads="1"/>
          </p:cNvSpPr>
          <p:nvPr/>
        </p:nvSpPr>
        <p:spPr bwMode="auto">
          <a:xfrm>
            <a:off x="7086600" y="5638800"/>
            <a:ext cx="342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Z</a:t>
            </a:r>
          </a:p>
        </p:txBody>
      </p:sp>
      <p:sp>
        <p:nvSpPr>
          <p:cNvPr id="415782" name="Oval 38"/>
          <p:cNvSpPr>
            <a:spLocks noChangeArrowheads="1"/>
          </p:cNvSpPr>
          <p:nvPr/>
        </p:nvSpPr>
        <p:spPr bwMode="auto">
          <a:xfrm>
            <a:off x="1905000" y="36576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783" name="Oval 39"/>
          <p:cNvSpPr>
            <a:spLocks noChangeArrowheads="1"/>
          </p:cNvSpPr>
          <p:nvPr/>
        </p:nvSpPr>
        <p:spPr bwMode="auto">
          <a:xfrm>
            <a:off x="1905000" y="41148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784" name="Oval 40"/>
          <p:cNvSpPr>
            <a:spLocks noChangeArrowheads="1"/>
          </p:cNvSpPr>
          <p:nvPr/>
        </p:nvSpPr>
        <p:spPr bwMode="auto">
          <a:xfrm>
            <a:off x="1905000" y="44958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785" name="Oval 41"/>
          <p:cNvSpPr>
            <a:spLocks noChangeArrowheads="1"/>
          </p:cNvSpPr>
          <p:nvPr/>
        </p:nvSpPr>
        <p:spPr bwMode="auto">
          <a:xfrm>
            <a:off x="1905000" y="48768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786" name="Oval 42"/>
          <p:cNvSpPr>
            <a:spLocks noChangeArrowheads="1"/>
          </p:cNvSpPr>
          <p:nvPr/>
        </p:nvSpPr>
        <p:spPr bwMode="auto">
          <a:xfrm>
            <a:off x="4495800" y="35052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787" name="Oval 43"/>
          <p:cNvSpPr>
            <a:spLocks noChangeArrowheads="1"/>
          </p:cNvSpPr>
          <p:nvPr/>
        </p:nvSpPr>
        <p:spPr bwMode="auto">
          <a:xfrm>
            <a:off x="4495800" y="39624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788" name="Oval 44"/>
          <p:cNvSpPr>
            <a:spLocks noChangeArrowheads="1"/>
          </p:cNvSpPr>
          <p:nvPr/>
        </p:nvSpPr>
        <p:spPr bwMode="auto">
          <a:xfrm>
            <a:off x="4495800" y="43434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789" name="Oval 45"/>
          <p:cNvSpPr>
            <a:spLocks noChangeArrowheads="1"/>
          </p:cNvSpPr>
          <p:nvPr/>
        </p:nvSpPr>
        <p:spPr bwMode="auto">
          <a:xfrm>
            <a:off x="4495800" y="47244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790" name="Oval 46"/>
          <p:cNvSpPr>
            <a:spLocks noChangeArrowheads="1"/>
          </p:cNvSpPr>
          <p:nvPr/>
        </p:nvSpPr>
        <p:spPr bwMode="auto">
          <a:xfrm>
            <a:off x="4495800" y="53340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791" name="Oval 47"/>
          <p:cNvSpPr>
            <a:spLocks noChangeArrowheads="1"/>
          </p:cNvSpPr>
          <p:nvPr/>
        </p:nvSpPr>
        <p:spPr bwMode="auto">
          <a:xfrm>
            <a:off x="4495800" y="56388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792" name="Oval 48"/>
          <p:cNvSpPr>
            <a:spLocks noChangeArrowheads="1"/>
          </p:cNvSpPr>
          <p:nvPr/>
        </p:nvSpPr>
        <p:spPr bwMode="auto">
          <a:xfrm>
            <a:off x="7162800" y="35052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793" name="Oval 49"/>
          <p:cNvSpPr>
            <a:spLocks noChangeArrowheads="1"/>
          </p:cNvSpPr>
          <p:nvPr/>
        </p:nvSpPr>
        <p:spPr bwMode="auto">
          <a:xfrm>
            <a:off x="7162800" y="39624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794" name="Oval 50"/>
          <p:cNvSpPr>
            <a:spLocks noChangeArrowheads="1"/>
          </p:cNvSpPr>
          <p:nvPr/>
        </p:nvSpPr>
        <p:spPr bwMode="auto">
          <a:xfrm>
            <a:off x="7162800" y="43434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795" name="Oval 51"/>
          <p:cNvSpPr>
            <a:spLocks noChangeArrowheads="1"/>
          </p:cNvSpPr>
          <p:nvPr/>
        </p:nvSpPr>
        <p:spPr bwMode="auto">
          <a:xfrm>
            <a:off x="7162800" y="47244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796" name="Oval 52"/>
          <p:cNvSpPr>
            <a:spLocks noChangeArrowheads="1"/>
          </p:cNvSpPr>
          <p:nvPr/>
        </p:nvSpPr>
        <p:spPr bwMode="auto">
          <a:xfrm>
            <a:off x="7162800" y="51054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797" name="Line 53"/>
          <p:cNvSpPr>
            <a:spLocks noChangeShapeType="1"/>
          </p:cNvSpPr>
          <p:nvPr/>
        </p:nvSpPr>
        <p:spPr bwMode="auto">
          <a:xfrm flipV="1">
            <a:off x="1981200" y="3581400"/>
            <a:ext cx="2590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5798" name="Line 54"/>
          <p:cNvSpPr>
            <a:spLocks noChangeShapeType="1"/>
          </p:cNvSpPr>
          <p:nvPr/>
        </p:nvSpPr>
        <p:spPr bwMode="auto">
          <a:xfrm flipV="1">
            <a:off x="1981200" y="4038600"/>
            <a:ext cx="2590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5799" name="Line 55"/>
          <p:cNvSpPr>
            <a:spLocks noChangeShapeType="1"/>
          </p:cNvSpPr>
          <p:nvPr/>
        </p:nvSpPr>
        <p:spPr bwMode="auto">
          <a:xfrm flipV="1">
            <a:off x="1981200" y="3581400"/>
            <a:ext cx="2590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5800" name="Line 56"/>
          <p:cNvSpPr>
            <a:spLocks noChangeShapeType="1"/>
          </p:cNvSpPr>
          <p:nvPr/>
        </p:nvSpPr>
        <p:spPr bwMode="auto">
          <a:xfrm flipV="1">
            <a:off x="1981200" y="4800600"/>
            <a:ext cx="2590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5801" name="Line 57"/>
          <p:cNvSpPr>
            <a:spLocks noChangeShapeType="1"/>
          </p:cNvSpPr>
          <p:nvPr/>
        </p:nvSpPr>
        <p:spPr bwMode="auto">
          <a:xfrm>
            <a:off x="4648200" y="3581400"/>
            <a:ext cx="2590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5802" name="Line 58"/>
          <p:cNvSpPr>
            <a:spLocks noChangeShapeType="1"/>
          </p:cNvSpPr>
          <p:nvPr/>
        </p:nvSpPr>
        <p:spPr bwMode="auto">
          <a:xfrm flipV="1">
            <a:off x="4648200" y="3581400"/>
            <a:ext cx="2514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5803" name="Line 59"/>
          <p:cNvSpPr>
            <a:spLocks noChangeShapeType="1"/>
          </p:cNvSpPr>
          <p:nvPr/>
        </p:nvSpPr>
        <p:spPr bwMode="auto">
          <a:xfrm>
            <a:off x="4648200" y="4419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5804" name="Line 60"/>
          <p:cNvSpPr>
            <a:spLocks noChangeShapeType="1"/>
          </p:cNvSpPr>
          <p:nvPr/>
        </p:nvSpPr>
        <p:spPr bwMode="auto">
          <a:xfrm flipV="1">
            <a:off x="4648200" y="4038600"/>
            <a:ext cx="2514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5805" name="Line 61"/>
          <p:cNvSpPr>
            <a:spLocks noChangeShapeType="1"/>
          </p:cNvSpPr>
          <p:nvPr/>
        </p:nvSpPr>
        <p:spPr bwMode="auto">
          <a:xfrm flipV="1">
            <a:off x="4648200" y="3581400"/>
            <a:ext cx="2514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5806" name="Line 62"/>
          <p:cNvSpPr>
            <a:spLocks noChangeShapeType="1"/>
          </p:cNvSpPr>
          <p:nvPr/>
        </p:nvSpPr>
        <p:spPr bwMode="auto">
          <a:xfrm flipV="1">
            <a:off x="4648200" y="5181600"/>
            <a:ext cx="2590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5808" name="Text Box 64"/>
          <p:cNvSpPr txBox="1">
            <a:spLocks noChangeArrowheads="1"/>
          </p:cNvSpPr>
          <p:nvPr/>
        </p:nvSpPr>
        <p:spPr bwMode="auto">
          <a:xfrm>
            <a:off x="4724400" y="3124200"/>
            <a:ext cx="369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Y’</a:t>
            </a:r>
          </a:p>
        </p:txBody>
      </p:sp>
      <p:sp>
        <p:nvSpPr>
          <p:cNvPr id="415809" name="Text Box 65"/>
          <p:cNvSpPr txBox="1">
            <a:spLocks noChangeArrowheads="1"/>
          </p:cNvSpPr>
          <p:nvPr/>
        </p:nvSpPr>
        <p:spPr bwMode="auto">
          <a:xfrm>
            <a:off x="3048000" y="3062288"/>
            <a:ext cx="300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f</a:t>
            </a:r>
          </a:p>
        </p:txBody>
      </p:sp>
      <p:sp>
        <p:nvSpPr>
          <p:cNvPr id="415810" name="Text Box 66"/>
          <p:cNvSpPr txBox="1">
            <a:spLocks noChangeArrowheads="1"/>
          </p:cNvSpPr>
          <p:nvPr/>
        </p:nvSpPr>
        <p:spPr bwMode="auto">
          <a:xfrm>
            <a:off x="5867400" y="30480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828" name="Group 60"/>
          <p:cNvGraphicFramePr>
            <a:graphicFrameLocks noGrp="1"/>
          </p:cNvGraphicFramePr>
          <p:nvPr/>
        </p:nvGraphicFramePr>
        <p:xfrm>
          <a:off x="381000" y="1295400"/>
          <a:ext cx="8382000" cy="49530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5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Function 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Function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g</a:t>
                      </a: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。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f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injective?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g</a:t>
                      </a: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。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f surjective?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g</a:t>
                      </a: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。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bijective?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f:X-&gt;Y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f surjective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g:Y-&gt;Z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g injective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f:X-&gt;Y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f surjective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g:Y-&gt;Z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g surjective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f:X-&gt;Y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f injective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g:Y-&gt;Z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g surjective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f:X-&gt;Y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f bijective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g:Y-&gt;Z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g bijective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f:X-&gt;Y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f</a:t>
                      </a:r>
                      <a:r>
                        <a:rPr kumimoji="1" lang="en-US" altLang="zh-TW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-1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:Y-&gt;X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6814" name="Text Box 46"/>
          <p:cNvSpPr txBox="1">
            <a:spLocks noChangeArrowheads="1"/>
          </p:cNvSpPr>
          <p:nvPr/>
        </p:nvSpPr>
        <p:spPr bwMode="auto">
          <a:xfrm>
            <a:off x="3048000" y="457200"/>
            <a:ext cx="296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In-Class Exercises</a:t>
            </a:r>
          </a:p>
        </p:txBody>
      </p:sp>
      <p:sp>
        <p:nvSpPr>
          <p:cNvPr id="416830" name="Rectangle 62"/>
          <p:cNvSpPr>
            <a:spLocks noChangeArrowheads="1"/>
          </p:cNvSpPr>
          <p:nvPr/>
        </p:nvSpPr>
        <p:spPr bwMode="auto">
          <a:xfrm>
            <a:off x="3733800" y="2133600"/>
            <a:ext cx="487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No</a:t>
            </a:r>
          </a:p>
        </p:txBody>
      </p:sp>
      <p:sp>
        <p:nvSpPr>
          <p:cNvPr id="416831" name="Rectangle 63"/>
          <p:cNvSpPr>
            <a:spLocks noChangeArrowheads="1"/>
          </p:cNvSpPr>
          <p:nvPr/>
        </p:nvSpPr>
        <p:spPr bwMode="auto">
          <a:xfrm>
            <a:off x="5410200" y="2133600"/>
            <a:ext cx="487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No</a:t>
            </a:r>
          </a:p>
        </p:txBody>
      </p:sp>
      <p:sp>
        <p:nvSpPr>
          <p:cNvPr id="416832" name="Rectangle 64"/>
          <p:cNvSpPr>
            <a:spLocks noChangeArrowheads="1"/>
          </p:cNvSpPr>
          <p:nvPr/>
        </p:nvSpPr>
        <p:spPr bwMode="auto">
          <a:xfrm>
            <a:off x="7086600" y="2147888"/>
            <a:ext cx="487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No</a:t>
            </a:r>
          </a:p>
        </p:txBody>
      </p:sp>
      <p:sp>
        <p:nvSpPr>
          <p:cNvPr id="416833" name="Rectangle 65"/>
          <p:cNvSpPr>
            <a:spLocks noChangeArrowheads="1"/>
          </p:cNvSpPr>
          <p:nvPr/>
        </p:nvSpPr>
        <p:spPr bwMode="auto">
          <a:xfrm>
            <a:off x="7086600" y="2986088"/>
            <a:ext cx="487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No</a:t>
            </a:r>
          </a:p>
        </p:txBody>
      </p:sp>
      <p:sp>
        <p:nvSpPr>
          <p:cNvPr id="416834" name="Rectangle 66"/>
          <p:cNvSpPr>
            <a:spLocks noChangeArrowheads="1"/>
          </p:cNvSpPr>
          <p:nvPr/>
        </p:nvSpPr>
        <p:spPr bwMode="auto">
          <a:xfrm>
            <a:off x="3733800" y="2971800"/>
            <a:ext cx="487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No</a:t>
            </a:r>
          </a:p>
        </p:txBody>
      </p:sp>
      <p:sp>
        <p:nvSpPr>
          <p:cNvPr id="416835" name="Rectangle 67"/>
          <p:cNvSpPr>
            <a:spLocks noChangeArrowheads="1"/>
          </p:cNvSpPr>
          <p:nvPr/>
        </p:nvSpPr>
        <p:spPr bwMode="auto">
          <a:xfrm>
            <a:off x="3733800" y="3748088"/>
            <a:ext cx="487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No</a:t>
            </a:r>
          </a:p>
        </p:txBody>
      </p:sp>
      <p:sp>
        <p:nvSpPr>
          <p:cNvPr id="416836" name="Rectangle 68"/>
          <p:cNvSpPr>
            <a:spLocks noChangeArrowheads="1"/>
          </p:cNvSpPr>
          <p:nvPr/>
        </p:nvSpPr>
        <p:spPr bwMode="auto">
          <a:xfrm>
            <a:off x="5410200" y="3748088"/>
            <a:ext cx="487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No</a:t>
            </a:r>
          </a:p>
        </p:txBody>
      </p:sp>
      <p:sp>
        <p:nvSpPr>
          <p:cNvPr id="416837" name="Rectangle 69"/>
          <p:cNvSpPr>
            <a:spLocks noChangeArrowheads="1"/>
          </p:cNvSpPr>
          <p:nvPr/>
        </p:nvSpPr>
        <p:spPr bwMode="auto">
          <a:xfrm>
            <a:off x="7086600" y="3748088"/>
            <a:ext cx="487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No</a:t>
            </a:r>
          </a:p>
        </p:txBody>
      </p:sp>
      <p:sp>
        <p:nvSpPr>
          <p:cNvPr id="416839" name="Rectangle 71"/>
          <p:cNvSpPr>
            <a:spLocks noChangeArrowheads="1"/>
          </p:cNvSpPr>
          <p:nvPr/>
        </p:nvSpPr>
        <p:spPr bwMode="auto">
          <a:xfrm>
            <a:off x="5410200" y="2971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/>
              <a:t>Yes</a:t>
            </a:r>
          </a:p>
        </p:txBody>
      </p:sp>
      <p:sp>
        <p:nvSpPr>
          <p:cNvPr id="416840" name="Rectangle 72"/>
          <p:cNvSpPr>
            <a:spLocks noChangeArrowheads="1"/>
          </p:cNvSpPr>
          <p:nvPr/>
        </p:nvSpPr>
        <p:spPr bwMode="auto">
          <a:xfrm>
            <a:off x="3733800" y="4586288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/>
              <a:t>Yes</a:t>
            </a:r>
          </a:p>
        </p:txBody>
      </p:sp>
      <p:sp>
        <p:nvSpPr>
          <p:cNvPr id="416841" name="Rectangle 73"/>
          <p:cNvSpPr>
            <a:spLocks noChangeArrowheads="1"/>
          </p:cNvSpPr>
          <p:nvPr/>
        </p:nvSpPr>
        <p:spPr bwMode="auto">
          <a:xfrm>
            <a:off x="5410200" y="45720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/>
              <a:t>Yes</a:t>
            </a:r>
          </a:p>
        </p:txBody>
      </p:sp>
      <p:sp>
        <p:nvSpPr>
          <p:cNvPr id="416842" name="Rectangle 74"/>
          <p:cNvSpPr>
            <a:spLocks noChangeArrowheads="1"/>
          </p:cNvSpPr>
          <p:nvPr/>
        </p:nvSpPr>
        <p:spPr bwMode="auto">
          <a:xfrm>
            <a:off x="7086600" y="4586288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/>
              <a:t>Yes</a:t>
            </a:r>
          </a:p>
        </p:txBody>
      </p:sp>
      <p:sp>
        <p:nvSpPr>
          <p:cNvPr id="416843" name="Rectangle 75"/>
          <p:cNvSpPr>
            <a:spLocks noChangeArrowheads="1"/>
          </p:cNvSpPr>
          <p:nvPr/>
        </p:nvSpPr>
        <p:spPr bwMode="auto">
          <a:xfrm>
            <a:off x="7086600" y="5424488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/>
              <a:t>Yes</a:t>
            </a:r>
          </a:p>
        </p:txBody>
      </p:sp>
      <p:sp>
        <p:nvSpPr>
          <p:cNvPr id="416844" name="Rectangle 76"/>
          <p:cNvSpPr>
            <a:spLocks noChangeArrowheads="1"/>
          </p:cNvSpPr>
          <p:nvPr/>
        </p:nvSpPr>
        <p:spPr bwMode="auto">
          <a:xfrm>
            <a:off x="5410200" y="54102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/>
              <a:t>Yes</a:t>
            </a:r>
          </a:p>
        </p:txBody>
      </p:sp>
      <p:sp>
        <p:nvSpPr>
          <p:cNvPr id="416845" name="Rectangle 77"/>
          <p:cNvSpPr>
            <a:spLocks noChangeArrowheads="1"/>
          </p:cNvSpPr>
          <p:nvPr/>
        </p:nvSpPr>
        <p:spPr bwMode="auto">
          <a:xfrm>
            <a:off x="3733800" y="54102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/>
              <a:t>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830" grpId="0"/>
      <p:bldP spid="416831" grpId="0"/>
      <p:bldP spid="416832" grpId="0"/>
      <p:bldP spid="416833" grpId="0"/>
      <p:bldP spid="416834" grpId="0"/>
      <p:bldP spid="416835" grpId="0"/>
      <p:bldP spid="416836" grpId="0"/>
      <p:bldP spid="416837" grpId="0"/>
      <p:bldP spid="416839" grpId="0"/>
      <p:bldP spid="416840" grpId="0"/>
      <p:bldP spid="416841" grpId="0"/>
      <p:bldP spid="416842" grpId="0"/>
      <p:bldP spid="416843" grpId="0"/>
      <p:bldP spid="416844" grpId="0"/>
      <p:bldP spid="4168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Text Box 2"/>
          <p:cNvSpPr txBox="1">
            <a:spLocks noChangeArrowheads="1"/>
          </p:cNvSpPr>
          <p:nvPr/>
        </p:nvSpPr>
        <p:spPr bwMode="auto">
          <a:xfrm>
            <a:off x="3505200" y="457200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426013" name="Text Box 29"/>
          <p:cNvSpPr txBox="1">
            <a:spLocks noChangeArrowheads="1"/>
          </p:cNvSpPr>
          <p:nvPr/>
        </p:nvSpPr>
        <p:spPr bwMode="auto">
          <a:xfrm>
            <a:off x="1143000" y="1447800"/>
            <a:ext cx="6846888" cy="13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We will define a function formally, and then 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in the next lecture we will use this concept in counting.</a:t>
            </a:r>
          </a:p>
          <a:p>
            <a:endParaRPr lang="en-US" altLang="zh-TW" dirty="0"/>
          </a:p>
          <a:p>
            <a:r>
              <a:rPr lang="en-US" altLang="zh-TW" dirty="0"/>
              <a:t>We will also study the pigeonhole principle and its applications.</a:t>
            </a:r>
          </a:p>
        </p:txBody>
      </p:sp>
      <p:sp>
        <p:nvSpPr>
          <p:cNvPr id="426014" name="Text Box 30"/>
          <p:cNvSpPr txBox="1">
            <a:spLocks noChangeArrowheads="1"/>
          </p:cNvSpPr>
          <p:nvPr/>
        </p:nvSpPr>
        <p:spPr bwMode="auto">
          <a:xfrm>
            <a:off x="1325563" y="3200400"/>
            <a:ext cx="644683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Examples and definitions (injection, surjection, bijection)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Pigeonhole principle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4125042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2"/>
          <p:cNvSpPr txBox="1">
            <a:spLocks noChangeArrowheads="1"/>
          </p:cNvSpPr>
          <p:nvPr/>
        </p:nvSpPr>
        <p:spPr bwMode="auto">
          <a:xfrm>
            <a:off x="3790950" y="457200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Functions</a:t>
            </a:r>
          </a:p>
        </p:txBody>
      </p:sp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1295400" y="2963863"/>
            <a:ext cx="6705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>
                <a:solidFill>
                  <a:schemeClr val="accent2"/>
                </a:solidFill>
              </a:rPr>
              <a:t>to represent that </a:t>
            </a:r>
            <a:r>
              <a:rPr lang="en-US" altLang="en-US" i="1">
                <a:solidFill>
                  <a:schemeClr val="accent2"/>
                </a:solidFill>
              </a:rPr>
              <a:t>f</a:t>
            </a:r>
            <a:r>
              <a:rPr lang="en-US" altLang="en-US">
                <a:solidFill>
                  <a:schemeClr val="accent2"/>
                </a:solidFill>
              </a:rPr>
              <a:t>  is a function from set </a:t>
            </a:r>
            <a:r>
              <a:rPr lang="en-US" altLang="en-US" i="1">
                <a:solidFill>
                  <a:schemeClr val="accent2"/>
                </a:solidFill>
              </a:rPr>
              <a:t>A</a:t>
            </a:r>
            <a:r>
              <a:rPr lang="en-US" altLang="en-US">
                <a:solidFill>
                  <a:schemeClr val="accent2"/>
                </a:solidFill>
              </a:rPr>
              <a:t> to set </a:t>
            </a:r>
            <a:r>
              <a:rPr lang="en-US" altLang="en-US" i="1">
                <a:solidFill>
                  <a:schemeClr val="accent2"/>
                </a:solidFill>
              </a:rPr>
              <a:t>B, </a:t>
            </a:r>
            <a:r>
              <a:rPr lang="en-US" altLang="en-US"/>
              <a:t>which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en-US"/>
              <a:t>associates an element                   with an element </a:t>
            </a:r>
          </a:p>
        </p:txBody>
      </p:sp>
      <p:graphicFrame>
        <p:nvGraphicFramePr>
          <p:cNvPr id="400388" name="Object 4"/>
          <p:cNvGraphicFramePr>
            <a:graphicFrameLocks noChangeAspect="1"/>
          </p:cNvGraphicFramePr>
          <p:nvPr/>
        </p:nvGraphicFramePr>
        <p:xfrm>
          <a:off x="4191000" y="2209800"/>
          <a:ext cx="1752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0240" imgH="203040" progId="Equation.DSMT4">
                  <p:embed/>
                </p:oleObj>
              </mc:Choice>
              <mc:Fallback>
                <p:oleObj name="Equation" r:id="rId2" imgW="660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209800"/>
                        <a:ext cx="17526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89" name="Object 5"/>
          <p:cNvGraphicFramePr>
            <a:graphicFrameLocks noChangeAspect="1"/>
          </p:cNvGraphicFramePr>
          <p:nvPr/>
        </p:nvGraphicFramePr>
        <p:xfrm>
          <a:off x="3733800" y="3352800"/>
          <a:ext cx="11430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83920" imgH="203040" progId="Equation.DSMT4">
                  <p:embed/>
                </p:oleObj>
              </mc:Choice>
              <mc:Fallback>
                <p:oleObj name="Equation" r:id="rId4" imgW="583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352800"/>
                        <a:ext cx="11430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0" name="Object 6"/>
          <p:cNvGraphicFramePr>
            <a:graphicFrameLocks noChangeAspect="1"/>
          </p:cNvGraphicFramePr>
          <p:nvPr/>
        </p:nvGraphicFramePr>
        <p:xfrm>
          <a:off x="6781800" y="3357563"/>
          <a:ext cx="8382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480" imgH="177480" progId="Equation.DSMT4">
                  <p:embed/>
                </p:oleObj>
              </mc:Choice>
              <mc:Fallback>
                <p:oleObj name="Equation" r:id="rId6" imgW="3934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357563"/>
                        <a:ext cx="838200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91" name="Rectangle 7"/>
          <p:cNvSpPr>
            <a:spLocks noChangeArrowheads="1"/>
          </p:cNvSpPr>
          <p:nvPr/>
        </p:nvSpPr>
        <p:spPr bwMode="auto">
          <a:xfrm>
            <a:off x="4572000" y="4419600"/>
            <a:ext cx="3886200" cy="838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/>
              <a:t>The </a:t>
            </a:r>
            <a:r>
              <a:rPr lang="en-US" altLang="en-US" i="1">
                <a:solidFill>
                  <a:schemeClr val="accent2"/>
                </a:solidFill>
              </a:rPr>
              <a:t>domain (input)</a:t>
            </a:r>
            <a:r>
              <a:rPr lang="en-US" altLang="en-US"/>
              <a:t> of</a:t>
            </a:r>
            <a:r>
              <a:rPr lang="en-US" altLang="en-US" i="1"/>
              <a:t> f  </a:t>
            </a:r>
            <a:r>
              <a:rPr lang="en-US" altLang="en-US"/>
              <a:t>is A.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en-US"/>
              <a:t>The </a:t>
            </a:r>
            <a:r>
              <a:rPr lang="en-US" altLang="en-US" i="1">
                <a:solidFill>
                  <a:schemeClr val="accent2"/>
                </a:solidFill>
              </a:rPr>
              <a:t>codomain (output)</a:t>
            </a:r>
            <a:r>
              <a:rPr lang="en-US" altLang="en-US"/>
              <a:t> of</a:t>
            </a:r>
            <a:r>
              <a:rPr lang="en-US" altLang="en-US" i="1"/>
              <a:t> f</a:t>
            </a:r>
            <a:r>
              <a:rPr lang="en-US" altLang="en-US"/>
              <a:t>  is B</a:t>
            </a:r>
            <a:r>
              <a:rPr lang="en-US" altLang="en-US">
                <a:sym typeface="Euclid Math Two" pitchFamily="18" charset="2"/>
              </a:rPr>
              <a:t>.</a:t>
            </a:r>
            <a:endParaRPr lang="en-US" altLang="en-US"/>
          </a:p>
        </p:txBody>
      </p:sp>
      <p:sp>
        <p:nvSpPr>
          <p:cNvPr id="400394" name="Text Box 10"/>
          <p:cNvSpPr txBox="1">
            <a:spLocks noChangeArrowheads="1"/>
          </p:cNvSpPr>
          <p:nvPr/>
        </p:nvSpPr>
        <p:spPr bwMode="auto">
          <a:xfrm>
            <a:off x="1524000" y="6024563"/>
            <a:ext cx="6073775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 dirty="0">
                <a:solidFill>
                  <a:srgbClr val="FF0000"/>
                </a:solidFill>
              </a:rPr>
              <a:t>Definition:</a:t>
            </a:r>
            <a:r>
              <a:rPr lang="en-US" altLang="zh-TW" dirty="0">
                <a:solidFill>
                  <a:srgbClr val="FF0000"/>
                </a:solidFill>
              </a:rPr>
              <a:t> For every input there is exactly one output.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295400" y="4119563"/>
            <a:ext cx="2662238" cy="1547812"/>
            <a:chOff x="254" y="1632"/>
            <a:chExt cx="5012" cy="2649"/>
          </a:xfrm>
        </p:grpSpPr>
        <p:cxnSp>
          <p:nvCxnSpPr>
            <p:cNvPr id="1036" name="AutoShape 12"/>
            <p:cNvCxnSpPr>
              <a:cxnSpLocks noChangeShapeType="1"/>
            </p:cNvCxnSpPr>
            <p:nvPr/>
          </p:nvCxnSpPr>
          <p:spPr bwMode="auto">
            <a:xfrm>
              <a:off x="1166" y="2040"/>
              <a:ext cx="3336" cy="68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7" name="AutoShape 13"/>
            <p:cNvCxnSpPr>
              <a:cxnSpLocks noChangeShapeType="1"/>
            </p:cNvCxnSpPr>
            <p:nvPr/>
          </p:nvCxnSpPr>
          <p:spPr bwMode="auto">
            <a:xfrm flipV="1">
              <a:off x="1102" y="2096"/>
              <a:ext cx="3224" cy="32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8" name="AutoShape 14"/>
            <p:cNvCxnSpPr>
              <a:cxnSpLocks noChangeShapeType="1"/>
            </p:cNvCxnSpPr>
            <p:nvPr/>
          </p:nvCxnSpPr>
          <p:spPr bwMode="auto">
            <a:xfrm>
              <a:off x="1166" y="2864"/>
              <a:ext cx="3336" cy="68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9" name="AutoShape 15"/>
            <p:cNvCxnSpPr>
              <a:cxnSpLocks noChangeShapeType="1"/>
            </p:cNvCxnSpPr>
            <p:nvPr/>
          </p:nvCxnSpPr>
          <p:spPr bwMode="auto">
            <a:xfrm>
              <a:off x="1166" y="3312"/>
              <a:ext cx="3336" cy="68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0" name="AutoShape 16"/>
            <p:cNvCxnSpPr>
              <a:cxnSpLocks noChangeShapeType="1"/>
            </p:cNvCxnSpPr>
            <p:nvPr/>
          </p:nvCxnSpPr>
          <p:spPr bwMode="auto">
            <a:xfrm flipV="1">
              <a:off x="1166" y="3072"/>
              <a:ext cx="3208" cy="60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1112" y="2000"/>
              <a:ext cx="99" cy="9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1072" y="2352"/>
              <a:ext cx="99" cy="9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1136" y="2864"/>
              <a:ext cx="99" cy="9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1112" y="3280"/>
              <a:ext cx="99" cy="9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1120" y="3640"/>
              <a:ext cx="99" cy="9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4320" y="2048"/>
              <a:ext cx="99" cy="96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800" y="1672"/>
              <a:ext cx="688" cy="2432"/>
            </a:xfrm>
            <a:prstGeom prst="ellipse">
              <a:avLst/>
            </a:prstGeom>
            <a:solidFill>
              <a:srgbClr val="00CC99">
                <a:alpha val="23137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algn="ctr" eaLnBrk="1" hangingPunct="1"/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4376" y="3032"/>
              <a:ext cx="99" cy="96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4496" y="2664"/>
              <a:ext cx="99" cy="96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4512" y="3496"/>
              <a:ext cx="99" cy="96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4504" y="3952"/>
              <a:ext cx="99" cy="96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4104" y="1632"/>
              <a:ext cx="816" cy="2608"/>
            </a:xfrm>
            <a:prstGeom prst="ellipse">
              <a:avLst/>
            </a:prstGeom>
            <a:solidFill>
              <a:srgbClr val="FF3300">
                <a:alpha val="32156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Text Box 29"/>
            <p:cNvSpPr txBox="1">
              <a:spLocks noChangeArrowheads="1"/>
            </p:cNvSpPr>
            <p:nvPr/>
          </p:nvSpPr>
          <p:spPr bwMode="auto">
            <a:xfrm>
              <a:off x="254" y="2363"/>
              <a:ext cx="347" cy="1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kumimoji="0" lang="en-US" altLang="en-US" sz="6600" i="1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1054" name="Text Box 30"/>
            <p:cNvSpPr txBox="1">
              <a:spLocks noChangeArrowheads="1"/>
            </p:cNvSpPr>
            <p:nvPr/>
          </p:nvSpPr>
          <p:spPr bwMode="auto">
            <a:xfrm>
              <a:off x="4919" y="2401"/>
              <a:ext cx="347" cy="1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kumimoji="0" lang="en-US" altLang="en-US" sz="6600" i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34" name="TextBox 30"/>
          <p:cNvSpPr txBox="1">
            <a:spLocks noChangeArrowheads="1"/>
          </p:cNvSpPr>
          <p:nvPr/>
        </p:nvSpPr>
        <p:spPr bwMode="auto">
          <a:xfrm>
            <a:off x="1219200" y="1143000"/>
            <a:ext cx="674052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Informally, a function f “maps” the element of an input set A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to the elements of an output set B.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447800" y="2286000"/>
            <a:ext cx="2765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More formally, we write</a:t>
            </a:r>
          </a:p>
        </p:txBody>
      </p:sp>
    </p:spTree>
    <p:extLst>
      <p:ext uri="{BB962C8B-B14F-4D97-AF65-F5344CB8AC3E}">
        <p14:creationId xmlns:p14="http://schemas.microsoft.com/office/powerpoint/2010/main" val="311326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/>
      <p:bldP spid="400391" grpId="0" animBg="1"/>
      <p:bldP spid="400394" grpId="0" animBg="1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3790950" y="457200"/>
            <a:ext cx="154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Functions</a:t>
            </a:r>
          </a:p>
        </p:txBody>
      </p:sp>
      <p:pic>
        <p:nvPicPr>
          <p:cNvPr id="190474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30350"/>
            <a:ext cx="16764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0477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22588"/>
            <a:ext cx="23971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0479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94188"/>
            <a:ext cx="2360613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0481" name="Picture 1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572125"/>
            <a:ext cx="1855788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0482" name="Text Box 18"/>
          <p:cNvSpPr txBox="1">
            <a:spLocks noChangeArrowheads="1"/>
          </p:cNvSpPr>
          <p:nvPr/>
        </p:nvSpPr>
        <p:spPr bwMode="auto">
          <a:xfrm>
            <a:off x="5992813" y="1530350"/>
            <a:ext cx="2027237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domain = R</a:t>
            </a:r>
          </a:p>
          <a:p>
            <a:pPr>
              <a:lnSpc>
                <a:spcPct val="130000"/>
              </a:lnSpc>
            </a:pPr>
            <a:r>
              <a:rPr lang="en-US" altLang="zh-TW"/>
              <a:t>codomain = R</a:t>
            </a:r>
            <a:r>
              <a:rPr lang="en-US" altLang="zh-TW" baseline="30000"/>
              <a:t>+</a:t>
            </a:r>
            <a:r>
              <a:rPr lang="en-US" altLang="zh-TW"/>
              <a:t>-{0}</a:t>
            </a:r>
            <a:endParaRPr lang="en-US" altLang="zh-TW" baseline="30000"/>
          </a:p>
          <a:p>
            <a:pPr>
              <a:lnSpc>
                <a:spcPct val="130000"/>
              </a:lnSpc>
            </a:pPr>
            <a:endParaRPr lang="en-US" altLang="zh-TW"/>
          </a:p>
        </p:txBody>
      </p:sp>
      <p:sp>
        <p:nvSpPr>
          <p:cNvPr id="190483" name="Text Box 19"/>
          <p:cNvSpPr txBox="1">
            <a:spLocks noChangeArrowheads="1"/>
          </p:cNvSpPr>
          <p:nvPr/>
        </p:nvSpPr>
        <p:spPr bwMode="auto">
          <a:xfrm>
            <a:off x="6019800" y="2787650"/>
            <a:ext cx="1789113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domain = R</a:t>
            </a:r>
            <a:r>
              <a:rPr lang="en-US" altLang="zh-TW" baseline="30000"/>
              <a:t>+</a:t>
            </a:r>
            <a:r>
              <a:rPr lang="en-US" altLang="zh-TW"/>
              <a:t>-{0}</a:t>
            </a:r>
            <a:endParaRPr lang="en-US" altLang="zh-TW" baseline="30000"/>
          </a:p>
          <a:p>
            <a:pPr>
              <a:lnSpc>
                <a:spcPct val="130000"/>
              </a:lnSpc>
            </a:pPr>
            <a:r>
              <a:rPr lang="en-US" altLang="zh-TW"/>
              <a:t>codomain = R</a:t>
            </a:r>
          </a:p>
        </p:txBody>
      </p:sp>
      <p:pic>
        <p:nvPicPr>
          <p:cNvPr id="190486" name="Picture 2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560638"/>
            <a:ext cx="1676400" cy="117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0487" name="Picture 23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301750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0488" name="Picture 24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044950"/>
            <a:ext cx="160020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0489" name="Text Box 25"/>
          <p:cNvSpPr txBox="1">
            <a:spLocks noChangeArrowheads="1"/>
          </p:cNvSpPr>
          <p:nvPr/>
        </p:nvSpPr>
        <p:spPr bwMode="auto">
          <a:xfrm>
            <a:off x="6019800" y="4197350"/>
            <a:ext cx="18859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domain = R</a:t>
            </a:r>
            <a:endParaRPr lang="en-US" altLang="zh-TW" baseline="30000"/>
          </a:p>
          <a:p>
            <a:pPr>
              <a:lnSpc>
                <a:spcPct val="130000"/>
              </a:lnSpc>
            </a:pPr>
            <a:r>
              <a:rPr lang="en-US" altLang="zh-TW"/>
              <a:t>codomain = [0,1]</a:t>
            </a:r>
          </a:p>
        </p:txBody>
      </p:sp>
      <p:pic>
        <p:nvPicPr>
          <p:cNvPr id="190490" name="Picture 26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492750"/>
            <a:ext cx="16002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0491" name="Text Box 27"/>
          <p:cNvSpPr txBox="1">
            <a:spLocks noChangeArrowheads="1"/>
          </p:cNvSpPr>
          <p:nvPr/>
        </p:nvSpPr>
        <p:spPr bwMode="auto">
          <a:xfrm>
            <a:off x="6038850" y="5530850"/>
            <a:ext cx="1624013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domain = R</a:t>
            </a:r>
            <a:r>
              <a:rPr lang="en-US" altLang="zh-TW" baseline="30000"/>
              <a:t>+</a:t>
            </a:r>
          </a:p>
          <a:p>
            <a:pPr>
              <a:lnSpc>
                <a:spcPct val="130000"/>
              </a:lnSpc>
            </a:pPr>
            <a:r>
              <a:rPr lang="en-US" altLang="zh-TW"/>
              <a:t>codomain = R</a:t>
            </a:r>
            <a:r>
              <a:rPr lang="en-US" altLang="zh-TW" baseline="30000"/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82" grpId="0"/>
      <p:bldP spid="190483" grpId="0"/>
      <p:bldP spid="190489" grpId="0"/>
      <p:bldP spid="19049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Text Box 2"/>
          <p:cNvSpPr txBox="1">
            <a:spLocks noChangeArrowheads="1"/>
          </p:cNvSpPr>
          <p:nvPr/>
        </p:nvSpPr>
        <p:spPr bwMode="auto">
          <a:xfrm>
            <a:off x="3790950" y="457200"/>
            <a:ext cx="154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Functions</a:t>
            </a:r>
          </a:p>
        </p:txBody>
      </p:sp>
      <p:sp>
        <p:nvSpPr>
          <p:cNvPr id="401418" name="Text Box 10"/>
          <p:cNvSpPr txBox="1">
            <a:spLocks noChangeArrowheads="1"/>
          </p:cNvSpPr>
          <p:nvPr/>
        </p:nvSpPr>
        <p:spPr bwMode="auto">
          <a:xfrm>
            <a:off x="1227137" y="1538287"/>
            <a:ext cx="3122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/>
              <a:t>f(string) = length(string)</a:t>
            </a:r>
          </a:p>
        </p:txBody>
      </p:sp>
      <p:sp>
        <p:nvSpPr>
          <p:cNvPr id="401419" name="Text Box 11"/>
          <p:cNvSpPr txBox="1">
            <a:spLocks noChangeArrowheads="1"/>
          </p:cNvSpPr>
          <p:nvPr/>
        </p:nvSpPr>
        <p:spPr bwMode="auto">
          <a:xfrm>
            <a:off x="904568" y="2559049"/>
            <a:ext cx="3748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/>
              <a:t>f(student-name) = student-ID</a:t>
            </a:r>
          </a:p>
        </p:txBody>
      </p:sp>
      <p:sp>
        <p:nvSpPr>
          <p:cNvPr id="401420" name="Text Box 12"/>
          <p:cNvSpPr txBox="1">
            <a:spLocks noChangeArrowheads="1"/>
          </p:cNvSpPr>
          <p:nvPr/>
        </p:nvSpPr>
        <p:spPr bwMode="auto">
          <a:xfrm>
            <a:off x="1227137" y="3703639"/>
            <a:ext cx="2236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/>
              <a:t>f(x) = is-prime(x)</a:t>
            </a:r>
          </a:p>
        </p:txBody>
      </p:sp>
      <p:sp>
        <p:nvSpPr>
          <p:cNvPr id="401422" name="Text Box 14"/>
          <p:cNvSpPr txBox="1">
            <a:spLocks noChangeArrowheads="1"/>
          </p:cNvSpPr>
          <p:nvPr/>
        </p:nvSpPr>
        <p:spPr bwMode="auto">
          <a:xfrm>
            <a:off x="4953000" y="1447082"/>
            <a:ext cx="3703637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domain = the set of all strings</a:t>
            </a:r>
          </a:p>
          <a:p>
            <a:pPr>
              <a:lnSpc>
                <a:spcPct val="130000"/>
              </a:lnSpc>
            </a:pPr>
            <a:r>
              <a:rPr lang="en-US" altLang="zh-TW" dirty="0"/>
              <a:t>codomain = non-negative integers</a:t>
            </a:r>
          </a:p>
        </p:txBody>
      </p:sp>
      <p:sp>
        <p:nvSpPr>
          <p:cNvPr id="401423" name="Text Box 15"/>
          <p:cNvSpPr txBox="1">
            <a:spLocks noChangeArrowheads="1"/>
          </p:cNvSpPr>
          <p:nvPr/>
        </p:nvSpPr>
        <p:spPr bwMode="auto">
          <a:xfrm>
            <a:off x="5105400" y="3540126"/>
            <a:ext cx="29464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domain = positive integers</a:t>
            </a:r>
          </a:p>
          <a:p>
            <a:pPr>
              <a:lnSpc>
                <a:spcPct val="130000"/>
              </a:lnSpc>
            </a:pPr>
            <a:r>
              <a:rPr lang="en-US" altLang="zh-TW" dirty="0"/>
              <a:t>codomain = {T,F}</a:t>
            </a:r>
          </a:p>
        </p:txBody>
      </p:sp>
      <p:sp>
        <p:nvSpPr>
          <p:cNvPr id="401424" name="Text Box 16"/>
          <p:cNvSpPr txBox="1">
            <a:spLocks noChangeArrowheads="1"/>
          </p:cNvSpPr>
          <p:nvPr/>
        </p:nvSpPr>
        <p:spPr bwMode="auto">
          <a:xfrm>
            <a:off x="5038264" y="2497930"/>
            <a:ext cx="299878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A50021"/>
                </a:solidFill>
              </a:rPr>
              <a:t>not</a:t>
            </a:r>
            <a:r>
              <a:rPr lang="en-US" altLang="zh-TW" dirty="0"/>
              <a:t> a function,</a:t>
            </a:r>
          </a:p>
          <a:p>
            <a:r>
              <a:rPr lang="en-US" altLang="zh-TW" dirty="0"/>
              <a:t>since one input could have </a:t>
            </a:r>
          </a:p>
          <a:p>
            <a:r>
              <a:rPr lang="en-US" altLang="zh-TW" dirty="0"/>
              <a:t>more than one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22" grpId="0"/>
      <p:bldP spid="401423" grpId="0"/>
      <p:bldP spid="4014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448" name="Group 56"/>
          <p:cNvGrpSpPr>
            <a:grpSpLocks/>
          </p:cNvGrpSpPr>
          <p:nvPr/>
        </p:nvGrpSpPr>
        <p:grpSpPr bwMode="auto">
          <a:xfrm>
            <a:off x="1157288" y="2286000"/>
            <a:ext cx="6827837" cy="3175000"/>
            <a:chOff x="334" y="1360"/>
            <a:chExt cx="5194" cy="2608"/>
          </a:xfrm>
        </p:grpSpPr>
        <p:grpSp>
          <p:nvGrpSpPr>
            <p:cNvPr id="187421" name="Group 29"/>
            <p:cNvGrpSpPr>
              <a:grpSpLocks/>
            </p:cNvGrpSpPr>
            <p:nvPr/>
          </p:nvGrpSpPr>
          <p:grpSpPr bwMode="auto">
            <a:xfrm>
              <a:off x="334" y="1360"/>
              <a:ext cx="5194" cy="2608"/>
              <a:chOff x="326" y="1632"/>
              <a:chExt cx="5194" cy="2608"/>
            </a:xfrm>
          </p:grpSpPr>
          <p:cxnSp>
            <p:nvCxnSpPr>
              <p:cNvPr id="187422" name="AutoShape 30"/>
              <p:cNvCxnSpPr>
                <a:cxnSpLocks noChangeShapeType="1"/>
              </p:cNvCxnSpPr>
              <p:nvPr/>
            </p:nvCxnSpPr>
            <p:spPr bwMode="auto">
              <a:xfrm>
                <a:off x="1166" y="2040"/>
                <a:ext cx="3336" cy="68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7423" name="AutoShape 31"/>
              <p:cNvCxnSpPr>
                <a:cxnSpLocks noChangeShapeType="1"/>
              </p:cNvCxnSpPr>
              <p:nvPr/>
            </p:nvCxnSpPr>
            <p:spPr bwMode="auto">
              <a:xfrm flipV="1">
                <a:off x="1102" y="2096"/>
                <a:ext cx="3224" cy="328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7424" name="AutoShape 32"/>
              <p:cNvCxnSpPr>
                <a:cxnSpLocks noChangeShapeType="1"/>
              </p:cNvCxnSpPr>
              <p:nvPr/>
            </p:nvCxnSpPr>
            <p:spPr bwMode="auto">
              <a:xfrm>
                <a:off x="1166" y="2864"/>
                <a:ext cx="3336" cy="68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7425" name="AutoShape 33"/>
              <p:cNvCxnSpPr>
                <a:cxnSpLocks noChangeShapeType="1"/>
              </p:cNvCxnSpPr>
              <p:nvPr/>
            </p:nvCxnSpPr>
            <p:spPr bwMode="auto">
              <a:xfrm>
                <a:off x="1166" y="3312"/>
                <a:ext cx="3336" cy="68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7426" name="AutoShape 34"/>
              <p:cNvCxnSpPr>
                <a:cxnSpLocks noChangeShapeType="1"/>
              </p:cNvCxnSpPr>
              <p:nvPr/>
            </p:nvCxnSpPr>
            <p:spPr bwMode="auto">
              <a:xfrm flipV="1">
                <a:off x="1166" y="3072"/>
                <a:ext cx="3208" cy="60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7427" name="Oval 35"/>
              <p:cNvSpPr>
                <a:spLocks noChangeArrowheads="1"/>
              </p:cNvSpPr>
              <p:nvPr/>
            </p:nvSpPr>
            <p:spPr bwMode="auto">
              <a:xfrm>
                <a:off x="1112" y="2000"/>
                <a:ext cx="99" cy="96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428" name="Oval 36"/>
              <p:cNvSpPr>
                <a:spLocks noChangeArrowheads="1"/>
              </p:cNvSpPr>
              <p:nvPr/>
            </p:nvSpPr>
            <p:spPr bwMode="auto">
              <a:xfrm>
                <a:off x="1072" y="2352"/>
                <a:ext cx="99" cy="96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429" name="Oval 37"/>
              <p:cNvSpPr>
                <a:spLocks noChangeArrowheads="1"/>
              </p:cNvSpPr>
              <p:nvPr/>
            </p:nvSpPr>
            <p:spPr bwMode="auto">
              <a:xfrm>
                <a:off x="1136" y="2864"/>
                <a:ext cx="99" cy="96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430" name="Oval 38"/>
              <p:cNvSpPr>
                <a:spLocks noChangeArrowheads="1"/>
              </p:cNvSpPr>
              <p:nvPr/>
            </p:nvSpPr>
            <p:spPr bwMode="auto">
              <a:xfrm>
                <a:off x="1112" y="3280"/>
                <a:ext cx="99" cy="96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431" name="Oval 39"/>
              <p:cNvSpPr>
                <a:spLocks noChangeArrowheads="1"/>
              </p:cNvSpPr>
              <p:nvPr/>
            </p:nvSpPr>
            <p:spPr bwMode="auto">
              <a:xfrm>
                <a:off x="1120" y="3640"/>
                <a:ext cx="99" cy="96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432" name="Oval 40"/>
              <p:cNvSpPr>
                <a:spLocks noChangeArrowheads="1"/>
              </p:cNvSpPr>
              <p:nvPr/>
            </p:nvSpPr>
            <p:spPr bwMode="auto">
              <a:xfrm>
                <a:off x="4320" y="2048"/>
                <a:ext cx="99" cy="96"/>
              </a:xfrm>
              <a:prstGeom prst="ellipse">
                <a:avLst/>
              </a:prstGeom>
              <a:solidFill>
                <a:srgbClr val="FF505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433" name="Oval 41"/>
              <p:cNvSpPr>
                <a:spLocks noChangeArrowheads="1"/>
              </p:cNvSpPr>
              <p:nvPr/>
            </p:nvSpPr>
            <p:spPr bwMode="auto">
              <a:xfrm>
                <a:off x="800" y="1672"/>
                <a:ext cx="688" cy="2432"/>
              </a:xfrm>
              <a:prstGeom prst="ellipse">
                <a:avLst/>
              </a:prstGeom>
              <a:solidFill>
                <a:srgbClr val="00CC99">
                  <a:alpha val="2300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kumimoji="0"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87434" name="Oval 42"/>
              <p:cNvSpPr>
                <a:spLocks noChangeArrowheads="1"/>
              </p:cNvSpPr>
              <p:nvPr/>
            </p:nvSpPr>
            <p:spPr bwMode="auto">
              <a:xfrm>
                <a:off x="4376" y="3032"/>
                <a:ext cx="99" cy="96"/>
              </a:xfrm>
              <a:prstGeom prst="ellipse">
                <a:avLst/>
              </a:prstGeom>
              <a:solidFill>
                <a:srgbClr val="FF505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435" name="Oval 43"/>
              <p:cNvSpPr>
                <a:spLocks noChangeArrowheads="1"/>
              </p:cNvSpPr>
              <p:nvPr/>
            </p:nvSpPr>
            <p:spPr bwMode="auto">
              <a:xfrm>
                <a:off x="4496" y="2664"/>
                <a:ext cx="99" cy="96"/>
              </a:xfrm>
              <a:prstGeom prst="ellipse">
                <a:avLst/>
              </a:prstGeom>
              <a:solidFill>
                <a:srgbClr val="FF505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436" name="Oval 44"/>
              <p:cNvSpPr>
                <a:spLocks noChangeArrowheads="1"/>
              </p:cNvSpPr>
              <p:nvPr/>
            </p:nvSpPr>
            <p:spPr bwMode="auto">
              <a:xfrm>
                <a:off x="4512" y="3496"/>
                <a:ext cx="99" cy="96"/>
              </a:xfrm>
              <a:prstGeom prst="ellipse">
                <a:avLst/>
              </a:prstGeom>
              <a:solidFill>
                <a:srgbClr val="FF505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437" name="Oval 45"/>
              <p:cNvSpPr>
                <a:spLocks noChangeArrowheads="1"/>
              </p:cNvSpPr>
              <p:nvPr/>
            </p:nvSpPr>
            <p:spPr bwMode="auto">
              <a:xfrm>
                <a:off x="4504" y="3952"/>
                <a:ext cx="99" cy="96"/>
              </a:xfrm>
              <a:prstGeom prst="ellipse">
                <a:avLst/>
              </a:prstGeom>
              <a:solidFill>
                <a:srgbClr val="FF505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438" name="Oval 46"/>
              <p:cNvSpPr>
                <a:spLocks noChangeArrowheads="1"/>
              </p:cNvSpPr>
              <p:nvPr/>
            </p:nvSpPr>
            <p:spPr bwMode="auto">
              <a:xfrm>
                <a:off x="4104" y="1632"/>
                <a:ext cx="816" cy="2608"/>
              </a:xfrm>
              <a:prstGeom prst="ellipse">
                <a:avLst/>
              </a:prstGeom>
              <a:solidFill>
                <a:srgbClr val="FF3300">
                  <a:alpha val="32001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439" name="Text Box 47"/>
              <p:cNvSpPr txBox="1">
                <a:spLocks noChangeArrowheads="1"/>
              </p:cNvSpPr>
              <p:nvPr/>
            </p:nvSpPr>
            <p:spPr bwMode="auto">
              <a:xfrm>
                <a:off x="326" y="2357"/>
                <a:ext cx="530" cy="9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TW" sz="6600" i="1">
                    <a:solidFill>
                      <a:srgbClr val="0080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87440" name="Text Box 48"/>
              <p:cNvSpPr txBox="1">
                <a:spLocks noChangeArrowheads="1"/>
              </p:cNvSpPr>
              <p:nvPr/>
            </p:nvSpPr>
            <p:spPr bwMode="auto">
              <a:xfrm>
                <a:off x="4989" y="2397"/>
                <a:ext cx="531" cy="9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TW" sz="6600" i="1">
                    <a:solidFill>
                      <a:srgbClr val="FF0000"/>
                    </a:solidFill>
                    <a:latin typeface="Times New Roman" pitchFamily="18" charset="0"/>
                  </a:rPr>
                  <a:t>B</a:t>
                </a:r>
              </a:p>
            </p:txBody>
          </p:sp>
        </p:grpSp>
        <p:sp>
          <p:nvSpPr>
            <p:cNvPr id="187441" name="Oval 49"/>
            <p:cNvSpPr>
              <a:spLocks noChangeArrowheads="1"/>
            </p:cNvSpPr>
            <p:nvPr/>
          </p:nvSpPr>
          <p:spPr bwMode="auto">
            <a:xfrm>
              <a:off x="1120" y="1728"/>
              <a:ext cx="99" cy="9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43" name="Oval 51"/>
            <p:cNvSpPr>
              <a:spLocks noChangeArrowheads="1"/>
            </p:cNvSpPr>
            <p:nvPr/>
          </p:nvSpPr>
          <p:spPr bwMode="auto">
            <a:xfrm>
              <a:off x="4432" y="2072"/>
              <a:ext cx="99" cy="96"/>
            </a:xfrm>
            <a:prstGeom prst="ellipse">
              <a:avLst/>
            </a:prstGeom>
            <a:solidFill>
              <a:srgbClr val="F8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7444" name="Group 52"/>
          <p:cNvGrpSpPr>
            <a:grpSpLocks/>
          </p:cNvGrpSpPr>
          <p:nvPr/>
        </p:nvGrpSpPr>
        <p:grpSpPr bwMode="auto">
          <a:xfrm>
            <a:off x="3448050" y="1981200"/>
            <a:ext cx="2247900" cy="914400"/>
            <a:chOff x="2190" y="1068"/>
            <a:chExt cx="1416" cy="576"/>
          </a:xfrm>
        </p:grpSpPr>
        <p:sp>
          <p:nvSpPr>
            <p:cNvPr id="187445" name="Text Box 53"/>
            <p:cNvSpPr txBox="1">
              <a:spLocks noChangeArrowheads="1"/>
            </p:cNvSpPr>
            <p:nvPr/>
          </p:nvSpPr>
          <p:spPr bwMode="auto">
            <a:xfrm>
              <a:off x="2190" y="1068"/>
              <a:ext cx="1416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TW" sz="5400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kumimoji="0" lang="en-US" altLang="zh-TW" sz="5400">
                  <a:solidFill>
                    <a:srgbClr val="000000"/>
                  </a:solidFill>
                  <a:latin typeface="Times New Roman" pitchFamily="18" charset="0"/>
                </a:rPr>
                <a:t>( ) =</a:t>
              </a:r>
            </a:p>
          </p:txBody>
        </p:sp>
        <p:sp>
          <p:nvSpPr>
            <p:cNvPr id="187446" name="Oval 54"/>
            <p:cNvSpPr>
              <a:spLocks noChangeArrowheads="1"/>
            </p:cNvSpPr>
            <p:nvPr/>
          </p:nvSpPr>
          <p:spPr bwMode="auto">
            <a:xfrm>
              <a:off x="2478" y="1316"/>
              <a:ext cx="155" cy="16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47" name="Oval 55"/>
            <p:cNvSpPr>
              <a:spLocks noChangeArrowheads="1"/>
            </p:cNvSpPr>
            <p:nvPr/>
          </p:nvSpPr>
          <p:spPr bwMode="auto">
            <a:xfrm>
              <a:off x="3230" y="1300"/>
              <a:ext cx="195" cy="176"/>
            </a:xfrm>
            <a:prstGeom prst="ellipse">
              <a:avLst/>
            </a:prstGeom>
            <a:solidFill>
              <a:srgbClr val="F8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7449" name="Text Box 57"/>
          <p:cNvSpPr txBox="1">
            <a:spLocks noChangeArrowheads="1"/>
          </p:cNvSpPr>
          <p:nvPr/>
        </p:nvSpPr>
        <p:spPr bwMode="auto">
          <a:xfrm>
            <a:off x="2667000" y="457200"/>
            <a:ext cx="3832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Injections (One-to-One)</a:t>
            </a:r>
          </a:p>
        </p:txBody>
      </p:sp>
      <p:sp>
        <p:nvSpPr>
          <p:cNvPr id="187454" name="Text Box 62"/>
          <p:cNvSpPr txBox="1">
            <a:spLocks noChangeArrowheads="1"/>
          </p:cNvSpPr>
          <p:nvPr/>
        </p:nvSpPr>
        <p:spPr bwMode="auto">
          <a:xfrm>
            <a:off x="2438400" y="1309688"/>
            <a:ext cx="594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TW">
                <a:solidFill>
                  <a:srgbClr val="000000"/>
                </a:solidFill>
              </a:rPr>
              <a:t>is an </a:t>
            </a:r>
            <a:r>
              <a:rPr kumimoji="0" lang="en-US" altLang="zh-TW" i="1">
                <a:solidFill>
                  <a:srgbClr val="3333CC"/>
                </a:solidFill>
              </a:rPr>
              <a:t>in</a:t>
            </a:r>
            <a:r>
              <a:rPr kumimoji="0" lang="en-US" altLang="zh-TW" i="1">
                <a:solidFill>
                  <a:srgbClr val="000000"/>
                </a:solidFill>
              </a:rPr>
              <a:t>jection </a:t>
            </a:r>
            <a:r>
              <a:rPr kumimoji="0" lang="en-US" altLang="zh-TW">
                <a:solidFill>
                  <a:srgbClr val="000000"/>
                </a:solidFill>
              </a:rPr>
              <a:t>iff no two inputs have the same output.</a:t>
            </a:r>
          </a:p>
        </p:txBody>
      </p:sp>
      <p:graphicFrame>
        <p:nvGraphicFramePr>
          <p:cNvPr id="187456" name="Object 64"/>
          <p:cNvGraphicFramePr>
            <a:graphicFrameLocks noChangeAspect="1"/>
          </p:cNvGraphicFramePr>
          <p:nvPr/>
        </p:nvGraphicFramePr>
        <p:xfrm>
          <a:off x="762000" y="1219200"/>
          <a:ext cx="172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0240" imgH="203040" progId="Equation.DSMT4">
                  <p:embed/>
                </p:oleObj>
              </mc:Choice>
              <mc:Fallback>
                <p:oleObj name="Equation" r:id="rId2" imgW="660240" imgH="20304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19200"/>
                        <a:ext cx="1727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57" name="Object 65"/>
          <p:cNvGraphicFramePr>
            <a:graphicFrameLocks noChangeAspect="1"/>
          </p:cNvGraphicFramePr>
          <p:nvPr/>
        </p:nvGraphicFramePr>
        <p:xfrm>
          <a:off x="685800" y="5468938"/>
          <a:ext cx="4406900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52480" imgH="431640" progId="Equation.DSMT4">
                  <p:embed/>
                </p:oleObj>
              </mc:Choice>
              <mc:Fallback>
                <p:oleObj name="Equation" r:id="rId4" imgW="1752480" imgH="43164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468938"/>
                        <a:ext cx="4406900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59" name="Rectangle 67"/>
          <p:cNvSpPr>
            <a:spLocks noChangeArrowheads="1"/>
          </p:cNvSpPr>
          <p:nvPr/>
        </p:nvSpPr>
        <p:spPr bwMode="auto">
          <a:xfrm>
            <a:off x="5715000" y="5826125"/>
            <a:ext cx="1828800" cy="650875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 sz="360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kumimoji="0" lang="en-US" altLang="zh-TW" sz="3600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0" lang="en-US" altLang="zh-TW" sz="3600">
                <a:solidFill>
                  <a:srgbClr val="000000"/>
                </a:solidFill>
                <a:latin typeface="Times New Roman" pitchFamily="18" charset="0"/>
              </a:rPr>
              <a:t>|  </a:t>
            </a:r>
            <a:r>
              <a:rPr kumimoji="0" lang="en-US" altLang="zh-TW" sz="360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≤</a:t>
            </a:r>
            <a:r>
              <a:rPr kumimoji="0" lang="en-US" altLang="zh-TW" sz="3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en-US" altLang="zh-TW" sz="360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kumimoji="0" lang="en-US" altLang="zh-TW" sz="3600" i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0" lang="en-US" altLang="zh-TW" sz="3600">
                <a:solidFill>
                  <a:srgbClr val="000000"/>
                </a:solidFill>
                <a:latin typeface="Times New Roman" pitchFamily="18" charset="0"/>
              </a:rPr>
              <a:t>|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3113088" y="457200"/>
            <a:ext cx="290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Surjections (Onto)</a:t>
            </a:r>
          </a:p>
        </p:txBody>
      </p:sp>
      <p:cxnSp>
        <p:nvCxnSpPr>
          <p:cNvPr id="188444" name="AutoShape 28"/>
          <p:cNvCxnSpPr>
            <a:cxnSpLocks noChangeShapeType="1"/>
          </p:cNvCxnSpPr>
          <p:nvPr/>
        </p:nvCxnSpPr>
        <p:spPr bwMode="auto">
          <a:xfrm>
            <a:off x="2076450" y="2647950"/>
            <a:ext cx="4826000" cy="89852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8445" name="AutoShape 29"/>
          <p:cNvCxnSpPr>
            <a:cxnSpLocks noChangeShapeType="1"/>
            <a:stCxn id="188467" idx="6"/>
          </p:cNvCxnSpPr>
          <p:nvPr/>
        </p:nvCxnSpPr>
        <p:spPr bwMode="auto">
          <a:xfrm>
            <a:off x="2093913" y="3440113"/>
            <a:ext cx="4810125" cy="9207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8446" name="AutoShape 30"/>
          <p:cNvCxnSpPr>
            <a:cxnSpLocks noChangeShapeType="1"/>
          </p:cNvCxnSpPr>
          <p:nvPr/>
        </p:nvCxnSpPr>
        <p:spPr bwMode="auto">
          <a:xfrm>
            <a:off x="2076450" y="3735388"/>
            <a:ext cx="4826000" cy="89852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8447" name="AutoShape 31"/>
          <p:cNvCxnSpPr>
            <a:cxnSpLocks noChangeShapeType="1"/>
          </p:cNvCxnSpPr>
          <p:nvPr/>
        </p:nvCxnSpPr>
        <p:spPr bwMode="auto">
          <a:xfrm>
            <a:off x="2076450" y="4327525"/>
            <a:ext cx="4826000" cy="89852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8448" name="AutoShape 32"/>
          <p:cNvCxnSpPr>
            <a:cxnSpLocks noChangeShapeType="1"/>
          </p:cNvCxnSpPr>
          <p:nvPr/>
        </p:nvCxnSpPr>
        <p:spPr bwMode="auto">
          <a:xfrm flipV="1">
            <a:off x="2076450" y="4010025"/>
            <a:ext cx="4640263" cy="7937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8449" name="Oval 33"/>
          <p:cNvSpPr>
            <a:spLocks noChangeArrowheads="1"/>
          </p:cNvSpPr>
          <p:nvPr/>
        </p:nvSpPr>
        <p:spPr bwMode="auto">
          <a:xfrm>
            <a:off x="1997075" y="2595563"/>
            <a:ext cx="144463" cy="125412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51" name="Oval 35"/>
          <p:cNvSpPr>
            <a:spLocks noChangeArrowheads="1"/>
          </p:cNvSpPr>
          <p:nvPr/>
        </p:nvSpPr>
        <p:spPr bwMode="auto">
          <a:xfrm>
            <a:off x="2032000" y="3735388"/>
            <a:ext cx="142875" cy="127000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52" name="Oval 36"/>
          <p:cNvSpPr>
            <a:spLocks noChangeArrowheads="1"/>
          </p:cNvSpPr>
          <p:nvPr/>
        </p:nvSpPr>
        <p:spPr bwMode="auto">
          <a:xfrm>
            <a:off x="1997075" y="4286250"/>
            <a:ext cx="144463" cy="125413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53" name="Oval 37"/>
          <p:cNvSpPr>
            <a:spLocks noChangeArrowheads="1"/>
          </p:cNvSpPr>
          <p:nvPr/>
        </p:nvSpPr>
        <p:spPr bwMode="auto">
          <a:xfrm>
            <a:off x="2009775" y="4760913"/>
            <a:ext cx="142875" cy="127000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54" name="Oval 38"/>
          <p:cNvSpPr>
            <a:spLocks noChangeArrowheads="1"/>
          </p:cNvSpPr>
          <p:nvPr/>
        </p:nvSpPr>
        <p:spPr bwMode="auto">
          <a:xfrm>
            <a:off x="1524000" y="2133600"/>
            <a:ext cx="995363" cy="3211513"/>
          </a:xfrm>
          <a:prstGeom prst="ellipse">
            <a:avLst/>
          </a:prstGeom>
          <a:solidFill>
            <a:srgbClr val="00CC99">
              <a:alpha val="23000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188455" name="Oval 39"/>
          <p:cNvSpPr>
            <a:spLocks noChangeArrowheads="1"/>
          </p:cNvSpPr>
          <p:nvPr/>
        </p:nvSpPr>
        <p:spPr bwMode="auto">
          <a:xfrm>
            <a:off x="6719888" y="3957638"/>
            <a:ext cx="142875" cy="127000"/>
          </a:xfrm>
          <a:prstGeom prst="ellipse">
            <a:avLst/>
          </a:prstGeom>
          <a:solidFill>
            <a:srgbClr val="FF5050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56" name="Oval 40"/>
          <p:cNvSpPr>
            <a:spLocks noChangeArrowheads="1"/>
          </p:cNvSpPr>
          <p:nvPr/>
        </p:nvSpPr>
        <p:spPr bwMode="auto">
          <a:xfrm>
            <a:off x="6892925" y="3471863"/>
            <a:ext cx="144463" cy="127000"/>
          </a:xfrm>
          <a:prstGeom prst="ellipse">
            <a:avLst/>
          </a:prstGeom>
          <a:solidFill>
            <a:srgbClr val="FF5050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57" name="Oval 41"/>
          <p:cNvSpPr>
            <a:spLocks noChangeArrowheads="1"/>
          </p:cNvSpPr>
          <p:nvPr/>
        </p:nvSpPr>
        <p:spPr bwMode="auto">
          <a:xfrm>
            <a:off x="6338888" y="2055813"/>
            <a:ext cx="1179512" cy="3444875"/>
          </a:xfrm>
          <a:prstGeom prst="ellipse">
            <a:avLst/>
          </a:prstGeom>
          <a:solidFill>
            <a:srgbClr val="FF3300">
              <a:alpha val="32001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58" name="Oval 42"/>
          <p:cNvSpPr>
            <a:spLocks noChangeArrowheads="1"/>
          </p:cNvSpPr>
          <p:nvPr/>
        </p:nvSpPr>
        <p:spPr bwMode="auto">
          <a:xfrm>
            <a:off x="6916738" y="4570413"/>
            <a:ext cx="142875" cy="127000"/>
          </a:xfrm>
          <a:prstGeom prst="ellipse">
            <a:avLst/>
          </a:prstGeom>
          <a:solidFill>
            <a:srgbClr val="FF5050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59" name="Oval 43"/>
          <p:cNvSpPr>
            <a:spLocks noChangeArrowheads="1"/>
          </p:cNvSpPr>
          <p:nvPr/>
        </p:nvSpPr>
        <p:spPr bwMode="auto">
          <a:xfrm>
            <a:off x="6905625" y="5173663"/>
            <a:ext cx="142875" cy="127000"/>
          </a:xfrm>
          <a:prstGeom prst="ellipse">
            <a:avLst/>
          </a:prstGeom>
          <a:solidFill>
            <a:srgbClr val="FF5050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0" name="Text Box 44"/>
          <p:cNvSpPr txBox="1">
            <a:spLocks noChangeArrowheads="1"/>
          </p:cNvSpPr>
          <p:nvPr/>
        </p:nvSpPr>
        <p:spPr bwMode="auto">
          <a:xfrm>
            <a:off x="860425" y="3067050"/>
            <a:ext cx="696913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 sz="6600" i="1">
                <a:solidFill>
                  <a:srgbClr val="008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88461" name="Text Box 45"/>
          <p:cNvSpPr txBox="1">
            <a:spLocks noChangeArrowheads="1"/>
          </p:cNvSpPr>
          <p:nvPr/>
        </p:nvSpPr>
        <p:spPr bwMode="auto">
          <a:xfrm>
            <a:off x="7608888" y="3119438"/>
            <a:ext cx="696912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 sz="6600" i="1">
                <a:solidFill>
                  <a:srgbClr val="FF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88462" name="Oval 46"/>
          <p:cNvSpPr>
            <a:spLocks noChangeArrowheads="1"/>
          </p:cNvSpPr>
          <p:nvPr/>
        </p:nvSpPr>
        <p:spPr bwMode="auto">
          <a:xfrm>
            <a:off x="1997075" y="2595563"/>
            <a:ext cx="144463" cy="125412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7" name="Oval 51"/>
          <p:cNvSpPr>
            <a:spLocks noChangeArrowheads="1"/>
          </p:cNvSpPr>
          <p:nvPr/>
        </p:nvSpPr>
        <p:spPr bwMode="auto">
          <a:xfrm>
            <a:off x="1951038" y="3376613"/>
            <a:ext cx="142875" cy="127000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70" name="Text Box 54"/>
          <p:cNvSpPr txBox="1">
            <a:spLocks noChangeArrowheads="1"/>
          </p:cNvSpPr>
          <p:nvPr/>
        </p:nvSpPr>
        <p:spPr bwMode="auto">
          <a:xfrm>
            <a:off x="2587625" y="1295400"/>
            <a:ext cx="6099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TW"/>
              <a:t>is a</a:t>
            </a:r>
            <a:r>
              <a:rPr kumimoji="0" lang="en-US" altLang="zh-TW">
                <a:solidFill>
                  <a:schemeClr val="accent2"/>
                </a:solidFill>
              </a:rPr>
              <a:t> </a:t>
            </a:r>
            <a:r>
              <a:rPr kumimoji="0" lang="en-US" altLang="zh-TW" i="1">
                <a:solidFill>
                  <a:schemeClr val="accent2"/>
                </a:solidFill>
              </a:rPr>
              <a:t>sur</a:t>
            </a:r>
            <a:r>
              <a:rPr kumimoji="0" lang="en-US" altLang="zh-TW" i="1"/>
              <a:t>jection</a:t>
            </a:r>
            <a:r>
              <a:rPr kumimoji="0" lang="en-US" altLang="zh-TW">
                <a:solidFill>
                  <a:schemeClr val="accent2"/>
                </a:solidFill>
              </a:rPr>
              <a:t> </a:t>
            </a:r>
            <a:r>
              <a:rPr kumimoji="0" lang="en-US" altLang="zh-TW"/>
              <a:t>iff every output is possible.</a:t>
            </a:r>
          </a:p>
        </p:txBody>
      </p:sp>
      <p:graphicFrame>
        <p:nvGraphicFramePr>
          <p:cNvPr id="188471" name="Object 55"/>
          <p:cNvGraphicFramePr>
            <a:graphicFrameLocks noChangeAspect="1"/>
          </p:cNvGraphicFramePr>
          <p:nvPr/>
        </p:nvGraphicFramePr>
        <p:xfrm>
          <a:off x="762000" y="1219200"/>
          <a:ext cx="172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0240" imgH="203040" progId="Equation.DSMT4">
                  <p:embed/>
                </p:oleObj>
              </mc:Choice>
              <mc:Fallback>
                <p:oleObj name="Equation" r:id="rId2" imgW="660240" imgH="20304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19200"/>
                        <a:ext cx="1727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8472" name="Group 56"/>
          <p:cNvGrpSpPr>
            <a:grpSpLocks/>
          </p:cNvGrpSpPr>
          <p:nvPr/>
        </p:nvGrpSpPr>
        <p:grpSpPr bwMode="auto">
          <a:xfrm>
            <a:off x="3429000" y="1828800"/>
            <a:ext cx="2247900" cy="914400"/>
            <a:chOff x="2190" y="1068"/>
            <a:chExt cx="1416" cy="576"/>
          </a:xfrm>
        </p:grpSpPr>
        <p:sp>
          <p:nvSpPr>
            <p:cNvPr id="188473" name="Text Box 57"/>
            <p:cNvSpPr txBox="1">
              <a:spLocks noChangeArrowheads="1"/>
            </p:cNvSpPr>
            <p:nvPr/>
          </p:nvSpPr>
          <p:spPr bwMode="auto">
            <a:xfrm>
              <a:off x="2190" y="1068"/>
              <a:ext cx="1416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en-US" sz="5400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kumimoji="0" lang="en-US" altLang="en-US" sz="5400">
                  <a:solidFill>
                    <a:srgbClr val="000000"/>
                  </a:solidFill>
                  <a:latin typeface="Times New Roman" pitchFamily="18" charset="0"/>
                </a:rPr>
                <a:t>( ) =</a:t>
              </a:r>
            </a:p>
          </p:txBody>
        </p:sp>
        <p:sp>
          <p:nvSpPr>
            <p:cNvPr id="188474" name="Oval 58"/>
            <p:cNvSpPr>
              <a:spLocks noChangeArrowheads="1"/>
            </p:cNvSpPr>
            <p:nvPr/>
          </p:nvSpPr>
          <p:spPr bwMode="auto">
            <a:xfrm>
              <a:off x="2478" y="1316"/>
              <a:ext cx="155" cy="16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75" name="Oval 59"/>
            <p:cNvSpPr>
              <a:spLocks noChangeArrowheads="1"/>
            </p:cNvSpPr>
            <p:nvPr/>
          </p:nvSpPr>
          <p:spPr bwMode="auto">
            <a:xfrm>
              <a:off x="3230" y="1300"/>
              <a:ext cx="195" cy="176"/>
            </a:xfrm>
            <a:prstGeom prst="ellipse">
              <a:avLst/>
            </a:prstGeom>
            <a:solidFill>
              <a:srgbClr val="F8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88476" name="Object 60"/>
          <p:cNvGraphicFramePr>
            <a:graphicFrameLocks noChangeAspect="1"/>
          </p:cNvGraphicFramePr>
          <p:nvPr/>
        </p:nvGraphicFramePr>
        <p:xfrm>
          <a:off x="606425" y="5856288"/>
          <a:ext cx="449897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120" imgH="203040" progId="Equation.DSMT4">
                  <p:embed/>
                </p:oleObj>
              </mc:Choice>
              <mc:Fallback>
                <p:oleObj name="Equation" r:id="rId4" imgW="1473120" imgH="20304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5856288"/>
                        <a:ext cx="4498975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78" name="Rectangle 62"/>
          <p:cNvSpPr>
            <a:spLocks noChangeArrowheads="1"/>
          </p:cNvSpPr>
          <p:nvPr/>
        </p:nvSpPr>
        <p:spPr bwMode="auto">
          <a:xfrm>
            <a:off x="5905500" y="5826125"/>
            <a:ext cx="171450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 sz="360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kumimoji="0" lang="en-US" altLang="zh-TW" sz="3600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0" lang="en-US" altLang="zh-TW" sz="3600">
                <a:solidFill>
                  <a:srgbClr val="000000"/>
                </a:solidFill>
                <a:latin typeface="Times New Roman" pitchFamily="18" charset="0"/>
              </a:rPr>
              <a:t>|  </a:t>
            </a:r>
            <a:r>
              <a:rPr kumimoji="0" lang="en-US" altLang="zh-TW" sz="360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kumimoji="0" lang="en-US" altLang="zh-TW" sz="3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zh-TW" sz="360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kumimoji="0" lang="en-US" altLang="zh-TW" sz="3600" i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0" lang="en-US" altLang="zh-TW" sz="3600">
                <a:solidFill>
                  <a:srgbClr val="000000"/>
                </a:solidFill>
                <a:latin typeface="Times New Roman" pitchFamily="18" charset="0"/>
              </a:rPr>
              <a:t>|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7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2"/>
          <p:cNvSpPr txBox="1">
            <a:spLocks noChangeArrowheads="1"/>
          </p:cNvSpPr>
          <p:nvPr/>
        </p:nvSpPr>
        <p:spPr bwMode="auto">
          <a:xfrm>
            <a:off x="3733800" y="457200"/>
            <a:ext cx="160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Bijections</a:t>
            </a:r>
          </a:p>
        </p:txBody>
      </p:sp>
      <p:grpSp>
        <p:nvGrpSpPr>
          <p:cNvPr id="186391" name="Group 23"/>
          <p:cNvGrpSpPr>
            <a:grpSpLocks/>
          </p:cNvGrpSpPr>
          <p:nvPr/>
        </p:nvGrpSpPr>
        <p:grpSpPr bwMode="auto">
          <a:xfrm>
            <a:off x="995363" y="2286000"/>
            <a:ext cx="7153275" cy="3276600"/>
            <a:chOff x="326" y="1632"/>
            <a:chExt cx="5167" cy="2608"/>
          </a:xfrm>
        </p:grpSpPr>
        <p:cxnSp>
          <p:nvCxnSpPr>
            <p:cNvPr id="186392" name="AutoShape 24"/>
            <p:cNvCxnSpPr>
              <a:cxnSpLocks noChangeShapeType="1"/>
            </p:cNvCxnSpPr>
            <p:nvPr/>
          </p:nvCxnSpPr>
          <p:spPr bwMode="auto">
            <a:xfrm>
              <a:off x="1166" y="2040"/>
              <a:ext cx="3336" cy="68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393" name="AutoShape 25"/>
            <p:cNvCxnSpPr>
              <a:cxnSpLocks noChangeShapeType="1"/>
            </p:cNvCxnSpPr>
            <p:nvPr/>
          </p:nvCxnSpPr>
          <p:spPr bwMode="auto">
            <a:xfrm flipV="1">
              <a:off x="1102" y="2096"/>
              <a:ext cx="3224" cy="32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394" name="AutoShape 26"/>
            <p:cNvCxnSpPr>
              <a:cxnSpLocks noChangeShapeType="1"/>
            </p:cNvCxnSpPr>
            <p:nvPr/>
          </p:nvCxnSpPr>
          <p:spPr bwMode="auto">
            <a:xfrm>
              <a:off x="1166" y="2864"/>
              <a:ext cx="3336" cy="68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395" name="AutoShape 27"/>
            <p:cNvCxnSpPr>
              <a:cxnSpLocks noChangeShapeType="1"/>
            </p:cNvCxnSpPr>
            <p:nvPr/>
          </p:nvCxnSpPr>
          <p:spPr bwMode="auto">
            <a:xfrm>
              <a:off x="1166" y="3312"/>
              <a:ext cx="3336" cy="68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396" name="AutoShape 28"/>
            <p:cNvCxnSpPr>
              <a:cxnSpLocks noChangeShapeType="1"/>
            </p:cNvCxnSpPr>
            <p:nvPr/>
          </p:nvCxnSpPr>
          <p:spPr bwMode="auto">
            <a:xfrm flipV="1">
              <a:off x="1166" y="3072"/>
              <a:ext cx="3208" cy="60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6397" name="Oval 29"/>
            <p:cNvSpPr>
              <a:spLocks noChangeArrowheads="1"/>
            </p:cNvSpPr>
            <p:nvPr/>
          </p:nvSpPr>
          <p:spPr bwMode="auto">
            <a:xfrm>
              <a:off x="1112" y="2000"/>
              <a:ext cx="99" cy="9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98" name="Oval 30"/>
            <p:cNvSpPr>
              <a:spLocks noChangeArrowheads="1"/>
            </p:cNvSpPr>
            <p:nvPr/>
          </p:nvSpPr>
          <p:spPr bwMode="auto">
            <a:xfrm>
              <a:off x="1072" y="2352"/>
              <a:ext cx="99" cy="9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99" name="Oval 31"/>
            <p:cNvSpPr>
              <a:spLocks noChangeArrowheads="1"/>
            </p:cNvSpPr>
            <p:nvPr/>
          </p:nvSpPr>
          <p:spPr bwMode="auto">
            <a:xfrm>
              <a:off x="1136" y="2864"/>
              <a:ext cx="99" cy="9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00" name="Oval 32"/>
            <p:cNvSpPr>
              <a:spLocks noChangeArrowheads="1"/>
            </p:cNvSpPr>
            <p:nvPr/>
          </p:nvSpPr>
          <p:spPr bwMode="auto">
            <a:xfrm>
              <a:off x="1112" y="3280"/>
              <a:ext cx="99" cy="9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01" name="Oval 33"/>
            <p:cNvSpPr>
              <a:spLocks noChangeArrowheads="1"/>
            </p:cNvSpPr>
            <p:nvPr/>
          </p:nvSpPr>
          <p:spPr bwMode="auto">
            <a:xfrm>
              <a:off x="1120" y="3640"/>
              <a:ext cx="99" cy="9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02" name="Oval 34"/>
            <p:cNvSpPr>
              <a:spLocks noChangeArrowheads="1"/>
            </p:cNvSpPr>
            <p:nvPr/>
          </p:nvSpPr>
          <p:spPr bwMode="auto">
            <a:xfrm>
              <a:off x="4320" y="2048"/>
              <a:ext cx="99" cy="96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03" name="Oval 35"/>
            <p:cNvSpPr>
              <a:spLocks noChangeArrowheads="1"/>
            </p:cNvSpPr>
            <p:nvPr/>
          </p:nvSpPr>
          <p:spPr bwMode="auto">
            <a:xfrm>
              <a:off x="800" y="1672"/>
              <a:ext cx="688" cy="2432"/>
            </a:xfrm>
            <a:prstGeom prst="ellipse">
              <a:avLst/>
            </a:prstGeom>
            <a:solidFill>
              <a:srgbClr val="00CC99">
                <a:alpha val="2300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186404" name="Oval 36"/>
            <p:cNvSpPr>
              <a:spLocks noChangeArrowheads="1"/>
            </p:cNvSpPr>
            <p:nvPr/>
          </p:nvSpPr>
          <p:spPr bwMode="auto">
            <a:xfrm>
              <a:off x="4376" y="3032"/>
              <a:ext cx="99" cy="96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05" name="Oval 37"/>
            <p:cNvSpPr>
              <a:spLocks noChangeArrowheads="1"/>
            </p:cNvSpPr>
            <p:nvPr/>
          </p:nvSpPr>
          <p:spPr bwMode="auto">
            <a:xfrm>
              <a:off x="4496" y="2664"/>
              <a:ext cx="99" cy="96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06" name="Oval 38"/>
            <p:cNvSpPr>
              <a:spLocks noChangeArrowheads="1"/>
            </p:cNvSpPr>
            <p:nvPr/>
          </p:nvSpPr>
          <p:spPr bwMode="auto">
            <a:xfrm>
              <a:off x="4512" y="3496"/>
              <a:ext cx="99" cy="96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07" name="Oval 39"/>
            <p:cNvSpPr>
              <a:spLocks noChangeArrowheads="1"/>
            </p:cNvSpPr>
            <p:nvPr/>
          </p:nvSpPr>
          <p:spPr bwMode="auto">
            <a:xfrm>
              <a:off x="4504" y="3952"/>
              <a:ext cx="99" cy="96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08" name="Oval 40"/>
            <p:cNvSpPr>
              <a:spLocks noChangeArrowheads="1"/>
            </p:cNvSpPr>
            <p:nvPr/>
          </p:nvSpPr>
          <p:spPr bwMode="auto">
            <a:xfrm>
              <a:off x="4104" y="1632"/>
              <a:ext cx="816" cy="2608"/>
            </a:xfrm>
            <a:prstGeom prst="ellipse">
              <a:avLst/>
            </a:prstGeom>
            <a:solidFill>
              <a:srgbClr val="FF3300">
                <a:alpha val="32001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09" name="Text Box 41"/>
            <p:cNvSpPr txBox="1">
              <a:spLocks noChangeArrowheads="1"/>
            </p:cNvSpPr>
            <p:nvPr/>
          </p:nvSpPr>
          <p:spPr bwMode="auto">
            <a:xfrm>
              <a:off x="326" y="2357"/>
              <a:ext cx="503" cy="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TW" sz="6600" i="1">
                  <a:solidFill>
                    <a:srgbClr val="008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86410" name="Text Box 42"/>
            <p:cNvSpPr txBox="1">
              <a:spLocks noChangeArrowheads="1"/>
            </p:cNvSpPr>
            <p:nvPr/>
          </p:nvSpPr>
          <p:spPr bwMode="auto">
            <a:xfrm>
              <a:off x="4990" y="2396"/>
              <a:ext cx="503" cy="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TW" sz="6600" i="1">
                  <a:solidFill>
                    <a:srgbClr val="FF0000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186416" name="Rectangle 48"/>
          <p:cNvSpPr>
            <a:spLocks noChangeArrowheads="1"/>
          </p:cNvSpPr>
          <p:nvPr/>
        </p:nvSpPr>
        <p:spPr bwMode="auto">
          <a:xfrm>
            <a:off x="2971800" y="1231900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zh-TW" sz="1800">
                <a:solidFill>
                  <a:srgbClr val="000000"/>
                </a:solidFill>
                <a:latin typeface="Comic Sans MS" pitchFamily="66" charset="0"/>
              </a:rPr>
              <a:t>is a </a:t>
            </a:r>
            <a:r>
              <a:rPr lang="en-US" altLang="zh-TW" sz="1800" i="1">
                <a:solidFill>
                  <a:srgbClr val="3333CC"/>
                </a:solidFill>
                <a:latin typeface="Comic Sans MS" pitchFamily="66" charset="0"/>
              </a:rPr>
              <a:t>bi</a:t>
            </a:r>
            <a:r>
              <a:rPr lang="en-US" altLang="zh-TW" sz="1800" i="1">
                <a:solidFill>
                  <a:srgbClr val="000000"/>
                </a:solidFill>
                <a:latin typeface="Comic Sans MS" pitchFamily="66" charset="0"/>
              </a:rPr>
              <a:t>jection</a:t>
            </a:r>
            <a:r>
              <a:rPr lang="en-US" altLang="zh-TW" sz="1800">
                <a:solidFill>
                  <a:srgbClr val="000000"/>
                </a:solidFill>
                <a:latin typeface="Comic Sans MS" pitchFamily="66" charset="0"/>
              </a:rPr>
              <a:t> iff it is surjection and injection.</a:t>
            </a:r>
          </a:p>
        </p:txBody>
      </p:sp>
      <p:graphicFrame>
        <p:nvGraphicFramePr>
          <p:cNvPr id="186417" name="Object 49"/>
          <p:cNvGraphicFramePr>
            <a:graphicFrameLocks noChangeAspect="1"/>
          </p:cNvGraphicFramePr>
          <p:nvPr/>
        </p:nvGraphicFramePr>
        <p:xfrm>
          <a:off x="1371600" y="1219200"/>
          <a:ext cx="1524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0240" imgH="203040" progId="Equation.DSMT4">
                  <p:embed/>
                </p:oleObj>
              </mc:Choice>
              <mc:Fallback>
                <p:oleObj name="Equation" r:id="rId2" imgW="660240" imgH="20304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219200"/>
                        <a:ext cx="1524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6418" name="Group 50"/>
          <p:cNvGrpSpPr>
            <a:grpSpLocks/>
          </p:cNvGrpSpPr>
          <p:nvPr/>
        </p:nvGrpSpPr>
        <p:grpSpPr bwMode="auto">
          <a:xfrm>
            <a:off x="3448050" y="2057400"/>
            <a:ext cx="2247900" cy="914400"/>
            <a:chOff x="2190" y="1068"/>
            <a:chExt cx="1416" cy="576"/>
          </a:xfrm>
        </p:grpSpPr>
        <p:sp>
          <p:nvSpPr>
            <p:cNvPr id="186419" name="Text Box 51"/>
            <p:cNvSpPr txBox="1">
              <a:spLocks noChangeArrowheads="1"/>
            </p:cNvSpPr>
            <p:nvPr/>
          </p:nvSpPr>
          <p:spPr bwMode="auto">
            <a:xfrm>
              <a:off x="2190" y="1068"/>
              <a:ext cx="1416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TW" sz="5400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kumimoji="0" lang="en-US" altLang="zh-TW" sz="5400">
                  <a:solidFill>
                    <a:srgbClr val="000000"/>
                  </a:solidFill>
                  <a:latin typeface="Times New Roman" pitchFamily="18" charset="0"/>
                </a:rPr>
                <a:t>( ) =</a:t>
              </a:r>
            </a:p>
          </p:txBody>
        </p:sp>
        <p:sp>
          <p:nvSpPr>
            <p:cNvPr id="186420" name="Oval 52"/>
            <p:cNvSpPr>
              <a:spLocks noChangeArrowheads="1"/>
            </p:cNvSpPr>
            <p:nvPr/>
          </p:nvSpPr>
          <p:spPr bwMode="auto">
            <a:xfrm>
              <a:off x="2478" y="1316"/>
              <a:ext cx="155" cy="16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21" name="Oval 53"/>
            <p:cNvSpPr>
              <a:spLocks noChangeArrowheads="1"/>
            </p:cNvSpPr>
            <p:nvPr/>
          </p:nvSpPr>
          <p:spPr bwMode="auto">
            <a:xfrm>
              <a:off x="3230" y="1300"/>
              <a:ext cx="195" cy="176"/>
            </a:xfrm>
            <a:prstGeom prst="ellipse">
              <a:avLst/>
            </a:prstGeom>
            <a:solidFill>
              <a:srgbClr val="F8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6425" name="Rectangle 57"/>
          <p:cNvSpPr>
            <a:spLocks noChangeArrowheads="1"/>
          </p:cNvSpPr>
          <p:nvPr/>
        </p:nvSpPr>
        <p:spPr bwMode="auto">
          <a:xfrm>
            <a:off x="3659188" y="5562600"/>
            <a:ext cx="1835150" cy="650875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 sz="360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kumimoji="0" lang="en-US" altLang="zh-TW" sz="3600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0" lang="en-US" altLang="zh-TW" sz="3600">
                <a:solidFill>
                  <a:srgbClr val="000000"/>
                </a:solidFill>
                <a:latin typeface="Times New Roman" pitchFamily="18" charset="0"/>
              </a:rPr>
              <a:t>|  </a:t>
            </a:r>
            <a:r>
              <a:rPr kumimoji="0" lang="en-US" altLang="zh-TW" sz="360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altLang="zh-TW" sz="3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en-US" altLang="zh-TW" sz="360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kumimoji="0" lang="en-US" altLang="zh-TW" sz="3600" i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0" lang="en-US" altLang="zh-TW" sz="3600">
                <a:solidFill>
                  <a:srgbClr val="000000"/>
                </a:solidFill>
                <a:latin typeface="Times New Roman" pitchFamily="18" charset="0"/>
              </a:rPr>
              <a:t>|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4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2507" name="Group 75"/>
          <p:cNvGraphicFramePr>
            <a:graphicFrameLocks noGrp="1"/>
          </p:cNvGraphicFramePr>
          <p:nvPr/>
        </p:nvGraphicFramePr>
        <p:xfrm>
          <a:off x="304800" y="1219200"/>
          <a:ext cx="8458200" cy="4216400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25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Domain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Codomain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Injective?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Surjective?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Bijective?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f(x)=sin(x)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Real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Real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f(x)=2</a:t>
                      </a:r>
                      <a:r>
                        <a:rPr kumimoji="1" lang="en-US" altLang="zh-TW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Real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Positive real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f(x)=x</a:t>
                      </a:r>
                      <a:r>
                        <a:rPr kumimoji="1" lang="en-US" altLang="zh-TW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Real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Non-negative real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Reverse 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Bit strings of length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Bit strings of length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2488" name="Text Box 56"/>
          <p:cNvSpPr txBox="1">
            <a:spLocks noChangeArrowheads="1"/>
          </p:cNvSpPr>
          <p:nvPr/>
        </p:nvSpPr>
        <p:spPr bwMode="auto">
          <a:xfrm>
            <a:off x="3048000" y="457200"/>
            <a:ext cx="296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In-Class Exercises</a:t>
            </a:r>
          </a:p>
        </p:txBody>
      </p:sp>
      <p:sp>
        <p:nvSpPr>
          <p:cNvPr id="402492" name="Text Box 60"/>
          <p:cNvSpPr txBox="1">
            <a:spLocks noChangeArrowheads="1"/>
          </p:cNvSpPr>
          <p:nvPr/>
        </p:nvSpPr>
        <p:spPr bwMode="auto">
          <a:xfrm>
            <a:off x="1630363" y="5764213"/>
            <a:ext cx="5939446" cy="73885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Whether a function is injective, surjective, bijective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2"/>
                </a:solidFill>
              </a:rPr>
              <a:t>depends on its domain and the codomain.</a:t>
            </a:r>
          </a:p>
        </p:txBody>
      </p:sp>
      <p:sp>
        <p:nvSpPr>
          <p:cNvPr id="402493" name="Rectangle 61"/>
          <p:cNvSpPr>
            <a:spLocks noChangeArrowheads="1"/>
          </p:cNvSpPr>
          <p:nvPr/>
        </p:nvSpPr>
        <p:spPr bwMode="auto">
          <a:xfrm>
            <a:off x="4572000" y="2209800"/>
            <a:ext cx="487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No</a:t>
            </a:r>
          </a:p>
        </p:txBody>
      </p:sp>
      <p:sp>
        <p:nvSpPr>
          <p:cNvPr id="402494" name="Rectangle 62"/>
          <p:cNvSpPr>
            <a:spLocks noChangeArrowheads="1"/>
          </p:cNvSpPr>
          <p:nvPr/>
        </p:nvSpPr>
        <p:spPr bwMode="auto">
          <a:xfrm>
            <a:off x="6019800" y="2209800"/>
            <a:ext cx="487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No</a:t>
            </a:r>
          </a:p>
        </p:txBody>
      </p:sp>
      <p:sp>
        <p:nvSpPr>
          <p:cNvPr id="402495" name="Rectangle 63"/>
          <p:cNvSpPr>
            <a:spLocks noChangeArrowheads="1"/>
          </p:cNvSpPr>
          <p:nvPr/>
        </p:nvSpPr>
        <p:spPr bwMode="auto">
          <a:xfrm>
            <a:off x="7361238" y="2209800"/>
            <a:ext cx="487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No</a:t>
            </a:r>
          </a:p>
        </p:txBody>
      </p:sp>
      <p:sp>
        <p:nvSpPr>
          <p:cNvPr id="402496" name="Rectangle 64"/>
          <p:cNvSpPr>
            <a:spLocks noChangeArrowheads="1"/>
          </p:cNvSpPr>
          <p:nvPr/>
        </p:nvSpPr>
        <p:spPr bwMode="auto">
          <a:xfrm>
            <a:off x="7361238" y="3886200"/>
            <a:ext cx="487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No</a:t>
            </a:r>
          </a:p>
        </p:txBody>
      </p:sp>
      <p:sp>
        <p:nvSpPr>
          <p:cNvPr id="402497" name="Rectangle 65"/>
          <p:cNvSpPr>
            <a:spLocks noChangeArrowheads="1"/>
          </p:cNvSpPr>
          <p:nvPr/>
        </p:nvSpPr>
        <p:spPr bwMode="auto">
          <a:xfrm>
            <a:off x="4541838" y="3886200"/>
            <a:ext cx="487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No</a:t>
            </a:r>
          </a:p>
        </p:txBody>
      </p:sp>
      <p:sp>
        <p:nvSpPr>
          <p:cNvPr id="402498" name="Rectangle 66"/>
          <p:cNvSpPr>
            <a:spLocks noChangeArrowheads="1"/>
          </p:cNvSpPr>
          <p:nvPr/>
        </p:nvSpPr>
        <p:spPr bwMode="auto">
          <a:xfrm>
            <a:off x="4540250" y="30480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/>
              <a:t>Yes</a:t>
            </a:r>
          </a:p>
        </p:txBody>
      </p:sp>
      <p:sp>
        <p:nvSpPr>
          <p:cNvPr id="402499" name="Rectangle 67"/>
          <p:cNvSpPr>
            <a:spLocks noChangeArrowheads="1"/>
          </p:cNvSpPr>
          <p:nvPr/>
        </p:nvSpPr>
        <p:spPr bwMode="auto">
          <a:xfrm>
            <a:off x="5943600" y="3062288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/>
              <a:t>Yes</a:t>
            </a:r>
          </a:p>
        </p:txBody>
      </p:sp>
      <p:sp>
        <p:nvSpPr>
          <p:cNvPr id="402500" name="Rectangle 68"/>
          <p:cNvSpPr>
            <a:spLocks noChangeArrowheads="1"/>
          </p:cNvSpPr>
          <p:nvPr/>
        </p:nvSpPr>
        <p:spPr bwMode="auto">
          <a:xfrm>
            <a:off x="7359650" y="3062288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/>
              <a:t>Yes</a:t>
            </a:r>
          </a:p>
        </p:txBody>
      </p:sp>
      <p:sp>
        <p:nvSpPr>
          <p:cNvPr id="402501" name="Rectangle 69"/>
          <p:cNvSpPr>
            <a:spLocks noChangeArrowheads="1"/>
          </p:cNvSpPr>
          <p:nvPr/>
        </p:nvSpPr>
        <p:spPr bwMode="auto">
          <a:xfrm>
            <a:off x="7359650" y="46482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/>
              <a:t>Yes</a:t>
            </a:r>
          </a:p>
        </p:txBody>
      </p:sp>
      <p:sp>
        <p:nvSpPr>
          <p:cNvPr id="402502" name="Rectangle 70"/>
          <p:cNvSpPr>
            <a:spLocks noChangeArrowheads="1"/>
          </p:cNvSpPr>
          <p:nvPr/>
        </p:nvSpPr>
        <p:spPr bwMode="auto">
          <a:xfrm>
            <a:off x="5943600" y="46482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/>
              <a:t>Yes</a:t>
            </a:r>
          </a:p>
        </p:txBody>
      </p:sp>
      <p:sp>
        <p:nvSpPr>
          <p:cNvPr id="402503" name="Rectangle 71"/>
          <p:cNvSpPr>
            <a:spLocks noChangeArrowheads="1"/>
          </p:cNvSpPr>
          <p:nvPr/>
        </p:nvSpPr>
        <p:spPr bwMode="auto">
          <a:xfrm>
            <a:off x="4540250" y="4662488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/>
              <a:t>Yes</a:t>
            </a:r>
          </a:p>
        </p:txBody>
      </p:sp>
      <p:sp>
        <p:nvSpPr>
          <p:cNvPr id="402504" name="Rectangle 72"/>
          <p:cNvSpPr>
            <a:spLocks noChangeArrowheads="1"/>
          </p:cNvSpPr>
          <p:nvPr/>
        </p:nvSpPr>
        <p:spPr bwMode="auto">
          <a:xfrm>
            <a:off x="5943600" y="38862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/>
              <a:t>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92" grpId="0" animBg="1"/>
      <p:bldP spid="402493" grpId="0"/>
      <p:bldP spid="402494" grpId="0"/>
      <p:bldP spid="402495" grpId="0"/>
      <p:bldP spid="402496" grpId="0"/>
      <p:bldP spid="402497" grpId="0"/>
      <p:bldP spid="402498" grpId="0"/>
      <p:bldP spid="402499" grpId="0"/>
      <p:bldP spid="402500" grpId="0"/>
      <p:bldP spid="402501" grpId="0"/>
      <p:bldP spid="402502" grpId="0"/>
      <p:bldP spid="402503" grpId="0"/>
      <p:bldP spid="40250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53"/>
  <p:tag name="DEFAULTHEIGHT" val="2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f(x) = e^x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3"/>
  <p:tag name="PICTUREFILESIZE" val="48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f(x) = \log(x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3"/>
  <p:tag name="PICTUREFILESIZE" val="735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f(x) = \sin(x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1"/>
  <p:tag name="PICTUREFILESIZE" val="690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f(x) = \sqrt{x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3"/>
  <p:tag name="PICTUREFILESIZE" val="500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5404</TotalTime>
  <Words>689</Words>
  <Application>Microsoft Office PowerPoint</Application>
  <PresentationFormat>On-screen Show (4:3)</PresentationFormat>
  <Paragraphs>157</Paragraphs>
  <Slides>13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Comic Sans MS</vt:lpstr>
      <vt:lpstr>Times New Roman</vt:lpstr>
      <vt:lpstr>Default Design</vt:lpstr>
      <vt:lpstr>Equation</vt:lpstr>
      <vt:lpstr>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Mathematics</dc:title>
  <dc:creator>CSE</dc:creator>
  <cp:lastModifiedBy>pravati</cp:lastModifiedBy>
  <cp:revision>123</cp:revision>
  <dcterms:created xsi:type="dcterms:W3CDTF">2007-08-29T04:27:34Z</dcterms:created>
  <dcterms:modified xsi:type="dcterms:W3CDTF">2021-10-01T07:15:38Z</dcterms:modified>
</cp:coreProperties>
</file>