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336" r:id="rId2"/>
    <p:sldId id="337" r:id="rId3"/>
    <p:sldId id="358" r:id="rId4"/>
    <p:sldId id="359" r:id="rId5"/>
    <p:sldId id="344" r:id="rId6"/>
    <p:sldId id="342" r:id="rId7"/>
    <p:sldId id="340" r:id="rId8"/>
    <p:sldId id="366" r:id="rId9"/>
    <p:sldId id="367" r:id="rId10"/>
    <p:sldId id="360" r:id="rId11"/>
    <p:sldId id="361" r:id="rId12"/>
    <p:sldId id="362" r:id="rId13"/>
    <p:sldId id="363" r:id="rId14"/>
    <p:sldId id="369" r:id="rId15"/>
    <p:sldId id="370" r:id="rId16"/>
    <p:sldId id="371" r:id="rId17"/>
    <p:sldId id="372" r:id="rId18"/>
    <p:sldId id="373" r:id="rId19"/>
    <p:sldId id="374" r:id="rId20"/>
    <p:sldId id="325" r:id="rId21"/>
    <p:sldId id="349" r:id="rId22"/>
    <p:sldId id="352" r:id="rId23"/>
    <p:sldId id="327" r:id="rId24"/>
    <p:sldId id="353" r:id="rId25"/>
    <p:sldId id="329" r:id="rId26"/>
    <p:sldId id="350" r:id="rId27"/>
    <p:sldId id="368" r:id="rId28"/>
  </p:sldIdLst>
  <p:sldSz cx="9144000" cy="6858000" type="screen4x3"/>
  <p:notesSz cx="6858000" cy="9144000"/>
  <p:custDataLst>
    <p:tags r:id="rId30"/>
  </p:custDataLst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CCFF99"/>
    <a:srgbClr val="CCECFF"/>
    <a:srgbClr val="FFFFCC"/>
    <a:srgbClr val="A50021"/>
    <a:srgbClr val="FFCCFF"/>
    <a:srgbClr val="008000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82" autoAdjust="0"/>
    <p:restoredTop sz="94660"/>
  </p:normalViewPr>
  <p:slideViewPr>
    <p:cSldViewPr showGuides="1">
      <p:cViewPr varScale="1">
        <p:scale>
          <a:sx n="77" d="100"/>
          <a:sy n="77" d="100"/>
        </p:scale>
        <p:origin x="111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1024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102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6D5248EA-4854-4AAF-B286-2227F690D9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24949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3CAFD4-E6C4-4807-9843-C9E46F72978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97531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1BC5C9-F155-4F95-9608-02417E7ED99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63469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4C6448-A2A5-4885-B77F-39B41731D2A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06422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E261CC-9C32-4F86-ADC0-2852C43BC23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37305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DFAEC8-C172-4BFB-9AEC-BC521D41287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1975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C114F8-B46E-47F5-B48B-28A80E4C4C1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03584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69DA76-DF0B-4618-B758-6D33A78E3B4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45402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6E1AB9-30DD-4AE2-8083-DE1046BE72C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90866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1A40B2-5603-4B73-8E6E-5B1E2C7C3E3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66010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7277CE-CBDD-4470-8C57-7AB9636754B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2769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5BDCB3-B480-4095-9530-33A232E709D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1357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87EEADDF-591E-475E-B570-8A41ACFEAC7C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Cantor's_diagonal_argument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ChangeArrowheads="1"/>
          </p:cNvSpPr>
          <p:nvPr/>
        </p:nvSpPr>
        <p:spPr bwMode="auto">
          <a:xfrm>
            <a:off x="412750" y="1447800"/>
            <a:ext cx="79057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buFontTx/>
              <a:buNone/>
            </a:pPr>
            <a:endParaRPr lang="en-US" altLang="en-US" sz="2400">
              <a:latin typeface="Comic Sans MS" pitchFamily="66" charset="0"/>
            </a:endParaRPr>
          </a:p>
          <a:p>
            <a:pPr>
              <a:buFontTx/>
              <a:buNone/>
            </a:pPr>
            <a:r>
              <a:rPr lang="en-US" altLang="en-US" sz="2400">
                <a:latin typeface="Comic Sans MS" pitchFamily="66" charset="0"/>
              </a:rPr>
              <a:t>If </a:t>
            </a:r>
            <a:r>
              <a:rPr lang="en-US" altLang="en-US" sz="2400">
                <a:solidFill>
                  <a:srgbClr val="3333CC"/>
                </a:solidFill>
                <a:latin typeface="Comic Sans MS" pitchFamily="66" charset="0"/>
              </a:rPr>
              <a:t>more</a:t>
            </a:r>
            <a:r>
              <a:rPr lang="en-US" altLang="en-US" sz="2400" i="1">
                <a:latin typeface="Comic Sans MS" pitchFamily="66" charset="0"/>
              </a:rPr>
              <a:t> </a:t>
            </a:r>
            <a:r>
              <a:rPr lang="en-US" altLang="en-US" sz="2400">
                <a:latin typeface="Comic Sans MS" pitchFamily="66" charset="0"/>
              </a:rPr>
              <a:t>pigeons</a:t>
            </a:r>
          </a:p>
          <a:p>
            <a:pPr>
              <a:buFontTx/>
              <a:buNone/>
            </a:pPr>
            <a:endParaRPr lang="en-US" altLang="en-US" sz="2400">
              <a:latin typeface="Comic Sans MS" pitchFamily="66" charset="0"/>
            </a:endParaRPr>
          </a:p>
          <a:p>
            <a:pPr>
              <a:buFontTx/>
              <a:buNone/>
            </a:pPr>
            <a:endParaRPr lang="en-US" altLang="en-US" sz="2400">
              <a:latin typeface="Comic Sans MS" pitchFamily="66" charset="0"/>
            </a:endParaRPr>
          </a:p>
          <a:p>
            <a:pPr>
              <a:buFontTx/>
              <a:buNone/>
            </a:pPr>
            <a:endParaRPr lang="en-US" altLang="en-US" sz="2400">
              <a:latin typeface="Comic Sans MS" pitchFamily="66" charset="0"/>
            </a:endParaRPr>
          </a:p>
          <a:p>
            <a:pPr>
              <a:buFontTx/>
              <a:buNone/>
            </a:pPr>
            <a:r>
              <a:rPr lang="en-US" altLang="en-US" sz="2400">
                <a:latin typeface="Comic Sans MS" pitchFamily="66" charset="0"/>
              </a:rPr>
              <a:t>than pigeonholes,</a:t>
            </a:r>
          </a:p>
          <a:p>
            <a:pPr>
              <a:buFontTx/>
              <a:buNone/>
            </a:pPr>
            <a:endParaRPr lang="en-US" altLang="en-US" sz="2400">
              <a:latin typeface="Comic Sans MS" pitchFamily="66" charset="0"/>
            </a:endParaRPr>
          </a:p>
        </p:txBody>
      </p:sp>
      <p:grpSp>
        <p:nvGrpSpPr>
          <p:cNvPr id="406531" name="Group 3"/>
          <p:cNvGrpSpPr>
            <a:grpSpLocks/>
          </p:cNvGrpSpPr>
          <p:nvPr/>
        </p:nvGrpSpPr>
        <p:grpSpPr bwMode="auto">
          <a:xfrm>
            <a:off x="412750" y="2590800"/>
            <a:ext cx="8489950" cy="800100"/>
            <a:chOff x="260" y="1712"/>
            <a:chExt cx="5348" cy="504"/>
          </a:xfrm>
        </p:grpSpPr>
        <p:pic>
          <p:nvPicPr>
            <p:cNvPr id="406532" name="Picture 4" descr="j0109541[1]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" y="1712"/>
              <a:ext cx="1005" cy="5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6533" name="Picture 5" descr="j0109541[1]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0" y="1712"/>
              <a:ext cx="1005" cy="5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6534" name="Picture 6" descr="j0109541[1]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4" y="1712"/>
              <a:ext cx="1005" cy="5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6535" name="Picture 7" descr="j0109541[1]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2" y="1712"/>
              <a:ext cx="1005" cy="5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6536" name="Picture 8" descr="j0109541[1]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3" y="1712"/>
              <a:ext cx="1005" cy="5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6537" name="Group 9"/>
          <p:cNvGrpSpPr>
            <a:grpSpLocks/>
          </p:cNvGrpSpPr>
          <p:nvPr/>
        </p:nvGrpSpPr>
        <p:grpSpPr bwMode="auto">
          <a:xfrm>
            <a:off x="635000" y="4495800"/>
            <a:ext cx="7823200" cy="1117600"/>
            <a:chOff x="616" y="3136"/>
            <a:chExt cx="4928" cy="704"/>
          </a:xfrm>
        </p:grpSpPr>
        <p:grpSp>
          <p:nvGrpSpPr>
            <p:cNvPr id="406538" name="Group 10"/>
            <p:cNvGrpSpPr>
              <a:grpSpLocks/>
            </p:cNvGrpSpPr>
            <p:nvPr/>
          </p:nvGrpSpPr>
          <p:grpSpPr bwMode="auto">
            <a:xfrm>
              <a:off x="616" y="3144"/>
              <a:ext cx="1088" cy="696"/>
              <a:chOff x="768" y="3328"/>
              <a:chExt cx="504" cy="496"/>
            </a:xfrm>
          </p:grpSpPr>
          <p:sp>
            <p:nvSpPr>
              <p:cNvPr id="406539" name="Line 11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540" name="Line 12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406541" name="AutoShape 13"/>
              <p:cNvCxnSpPr>
                <a:cxnSpLocks noChangeShapeType="1"/>
                <a:stCxn id="406539" idx="1"/>
                <a:endCxn id="406540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406542" name="Group 14"/>
            <p:cNvGrpSpPr>
              <a:grpSpLocks/>
            </p:cNvGrpSpPr>
            <p:nvPr/>
          </p:nvGrpSpPr>
          <p:grpSpPr bwMode="auto">
            <a:xfrm>
              <a:off x="1896" y="3144"/>
              <a:ext cx="1088" cy="696"/>
              <a:chOff x="768" y="3328"/>
              <a:chExt cx="504" cy="496"/>
            </a:xfrm>
          </p:grpSpPr>
          <p:sp>
            <p:nvSpPr>
              <p:cNvPr id="406543" name="Line 15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544" name="Line 16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406545" name="AutoShape 17"/>
              <p:cNvCxnSpPr>
                <a:cxnSpLocks noChangeShapeType="1"/>
                <a:stCxn id="406543" idx="1"/>
                <a:endCxn id="406544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406546" name="Group 18"/>
            <p:cNvGrpSpPr>
              <a:grpSpLocks/>
            </p:cNvGrpSpPr>
            <p:nvPr/>
          </p:nvGrpSpPr>
          <p:grpSpPr bwMode="auto">
            <a:xfrm>
              <a:off x="3160" y="3136"/>
              <a:ext cx="1088" cy="696"/>
              <a:chOff x="768" y="3328"/>
              <a:chExt cx="504" cy="496"/>
            </a:xfrm>
          </p:grpSpPr>
          <p:sp>
            <p:nvSpPr>
              <p:cNvPr id="406547" name="Line 19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548" name="Line 20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406549" name="AutoShape 21"/>
              <p:cNvCxnSpPr>
                <a:cxnSpLocks noChangeShapeType="1"/>
                <a:stCxn id="406547" idx="1"/>
                <a:endCxn id="406548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406550" name="Group 22"/>
            <p:cNvGrpSpPr>
              <a:grpSpLocks/>
            </p:cNvGrpSpPr>
            <p:nvPr/>
          </p:nvGrpSpPr>
          <p:grpSpPr bwMode="auto">
            <a:xfrm>
              <a:off x="4456" y="3144"/>
              <a:ext cx="1088" cy="696"/>
              <a:chOff x="768" y="3328"/>
              <a:chExt cx="504" cy="496"/>
            </a:xfrm>
          </p:grpSpPr>
          <p:sp>
            <p:nvSpPr>
              <p:cNvPr id="406551" name="Line 23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552" name="Line 24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406553" name="AutoShape 25"/>
              <p:cNvCxnSpPr>
                <a:cxnSpLocks noChangeShapeType="1"/>
                <a:stCxn id="406551" idx="1"/>
                <a:endCxn id="406552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406554" name="Text Box 26"/>
          <p:cNvSpPr txBox="1">
            <a:spLocks noChangeArrowheads="1"/>
          </p:cNvSpPr>
          <p:nvPr/>
        </p:nvSpPr>
        <p:spPr bwMode="auto">
          <a:xfrm>
            <a:off x="3074988" y="457200"/>
            <a:ext cx="3021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Pigeonhole Principle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Text Box 2"/>
          <p:cNvSpPr txBox="1">
            <a:spLocks noChangeArrowheads="1"/>
          </p:cNvSpPr>
          <p:nvPr/>
        </p:nvSpPr>
        <p:spPr bwMode="auto">
          <a:xfrm>
            <a:off x="3132138" y="457200"/>
            <a:ext cx="2811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Club vs Strangers</a:t>
            </a:r>
          </a:p>
        </p:txBody>
      </p:sp>
      <p:sp>
        <p:nvSpPr>
          <p:cNvPr id="432131" name="Text Box 3"/>
          <p:cNvSpPr txBox="1">
            <a:spLocks noChangeArrowheads="1"/>
          </p:cNvSpPr>
          <p:nvPr/>
        </p:nvSpPr>
        <p:spPr bwMode="auto">
          <a:xfrm>
            <a:off x="990600" y="3048000"/>
            <a:ext cx="7197725" cy="78898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Theorem:</a:t>
            </a:r>
            <a:r>
              <a:rPr lang="en-US" altLang="en-US"/>
              <a:t> Every collection of 6 people includes a </a:t>
            </a:r>
            <a:r>
              <a:rPr lang="en-US" altLang="en-US">
                <a:solidFill>
                  <a:srgbClr val="A50021"/>
                </a:solidFill>
              </a:rPr>
              <a:t>club of 3 people</a:t>
            </a:r>
            <a:r>
              <a:rPr lang="en-US" altLang="en-US"/>
              <a:t>,</a:t>
            </a:r>
          </a:p>
          <a:p>
            <a:pPr>
              <a:lnSpc>
                <a:spcPct val="150000"/>
              </a:lnSpc>
            </a:pPr>
            <a:r>
              <a:rPr lang="en-US" altLang="en-US"/>
              <a:t>                 or a </a:t>
            </a:r>
            <a:r>
              <a:rPr lang="en-US" altLang="en-US">
                <a:solidFill>
                  <a:srgbClr val="006699"/>
                </a:solidFill>
              </a:rPr>
              <a:t>group of 3 strangers</a:t>
            </a:r>
            <a:r>
              <a:rPr lang="en-US" altLang="en-US"/>
              <a:t>.</a:t>
            </a:r>
          </a:p>
        </p:txBody>
      </p:sp>
      <p:sp>
        <p:nvSpPr>
          <p:cNvPr id="432132" name="Text Box 4"/>
          <p:cNvSpPr txBox="1">
            <a:spLocks noChangeArrowheads="1"/>
          </p:cNvSpPr>
          <p:nvPr/>
        </p:nvSpPr>
        <p:spPr bwMode="auto">
          <a:xfrm>
            <a:off x="796925" y="1247775"/>
            <a:ext cx="7280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Let’s agree that given any two people, either they have met or not.</a:t>
            </a:r>
          </a:p>
        </p:txBody>
      </p:sp>
      <p:sp>
        <p:nvSpPr>
          <p:cNvPr id="432133" name="Text Box 5"/>
          <p:cNvSpPr txBox="1">
            <a:spLocks noChangeArrowheads="1"/>
          </p:cNvSpPr>
          <p:nvPr/>
        </p:nvSpPr>
        <p:spPr bwMode="auto">
          <a:xfrm>
            <a:off x="796925" y="1781175"/>
            <a:ext cx="7232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If every people in a group has met, then we’ll call the group a </a:t>
            </a:r>
            <a:r>
              <a:rPr lang="en-US" altLang="en-US">
                <a:solidFill>
                  <a:srgbClr val="A50021"/>
                </a:solidFill>
              </a:rPr>
              <a:t>club</a:t>
            </a:r>
            <a:r>
              <a:rPr lang="en-US" altLang="en-US"/>
              <a:t>.</a:t>
            </a:r>
          </a:p>
        </p:txBody>
      </p:sp>
      <p:sp>
        <p:nvSpPr>
          <p:cNvPr id="432134" name="Text Box 6"/>
          <p:cNvSpPr txBox="1">
            <a:spLocks noChangeArrowheads="1"/>
          </p:cNvSpPr>
          <p:nvPr/>
        </p:nvSpPr>
        <p:spPr bwMode="auto">
          <a:xfrm>
            <a:off x="796925" y="2300288"/>
            <a:ext cx="8118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If every people in a group has not met, then we’ll call a group of </a:t>
            </a:r>
            <a:r>
              <a:rPr lang="en-US" altLang="en-US">
                <a:solidFill>
                  <a:srgbClr val="006699"/>
                </a:solidFill>
              </a:rPr>
              <a:t>strangers</a:t>
            </a:r>
            <a:r>
              <a:rPr lang="en-US" altLang="en-US"/>
              <a:t>.</a:t>
            </a:r>
          </a:p>
        </p:txBody>
      </p:sp>
      <p:sp>
        <p:nvSpPr>
          <p:cNvPr id="432135" name="Text Box 7"/>
          <p:cNvSpPr txBox="1">
            <a:spLocks noChangeArrowheads="1"/>
          </p:cNvSpPr>
          <p:nvPr/>
        </p:nvSpPr>
        <p:spPr bwMode="auto">
          <a:xfrm>
            <a:off x="977900" y="4189413"/>
            <a:ext cx="7570788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Let x be one of the six people.</a:t>
            </a:r>
          </a:p>
          <a:p>
            <a:endParaRPr lang="en-US" altLang="en-US"/>
          </a:p>
          <a:p>
            <a:r>
              <a:rPr lang="en-US" altLang="en-US"/>
              <a:t>By the (generalized) pigeonhole principle, we have the following claim.</a:t>
            </a:r>
          </a:p>
        </p:txBody>
      </p:sp>
      <p:sp>
        <p:nvSpPr>
          <p:cNvPr id="432136" name="Text Box 8"/>
          <p:cNvSpPr txBox="1">
            <a:spLocks noChangeArrowheads="1"/>
          </p:cNvSpPr>
          <p:nvPr/>
        </p:nvSpPr>
        <p:spPr bwMode="auto">
          <a:xfrm>
            <a:off x="914400" y="5410200"/>
            <a:ext cx="7327900" cy="788988"/>
          </a:xfrm>
          <a:prstGeom prst="rect">
            <a:avLst/>
          </a:prstGeom>
          <a:solidFill>
            <a:srgbClr val="CC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Claim:</a:t>
            </a:r>
            <a:r>
              <a:rPr lang="en-US" altLang="en-US"/>
              <a:t> Among the remaining 5 people, either 3 of them have met x,</a:t>
            </a:r>
          </a:p>
          <a:p>
            <a:pPr>
              <a:lnSpc>
                <a:spcPct val="150000"/>
              </a:lnSpc>
            </a:pPr>
            <a:r>
              <a:rPr lang="en-US" altLang="en-US"/>
              <a:t>           or 3 of them have not met x.</a:t>
            </a:r>
          </a:p>
        </p:txBody>
      </p:sp>
    </p:spTree>
    <p:extLst>
      <p:ext uri="{BB962C8B-B14F-4D97-AF65-F5344CB8AC3E}">
        <p14:creationId xmlns:p14="http://schemas.microsoft.com/office/powerpoint/2010/main" val="42570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31" grpId="0" animBg="1"/>
      <p:bldP spid="432133" grpId="0"/>
      <p:bldP spid="432134" grpId="0"/>
      <p:bldP spid="432135" grpId="0"/>
      <p:bldP spid="43213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Text Box 2"/>
          <p:cNvSpPr txBox="1">
            <a:spLocks noChangeArrowheads="1"/>
          </p:cNvSpPr>
          <p:nvPr/>
        </p:nvSpPr>
        <p:spPr bwMode="auto">
          <a:xfrm>
            <a:off x="3132138" y="457200"/>
            <a:ext cx="2811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Club vs Strangers</a:t>
            </a:r>
          </a:p>
        </p:txBody>
      </p:sp>
      <p:sp>
        <p:nvSpPr>
          <p:cNvPr id="434179" name="Text Box 3"/>
          <p:cNvSpPr txBox="1">
            <a:spLocks noChangeArrowheads="1"/>
          </p:cNvSpPr>
          <p:nvPr/>
        </p:nvSpPr>
        <p:spPr bwMode="auto">
          <a:xfrm>
            <a:off x="990600" y="1219200"/>
            <a:ext cx="7197725" cy="78898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Theorem:</a:t>
            </a:r>
            <a:r>
              <a:rPr lang="en-US" altLang="en-US"/>
              <a:t> Every collection of 6 people includes a </a:t>
            </a:r>
            <a:r>
              <a:rPr lang="en-US" altLang="en-US">
                <a:solidFill>
                  <a:srgbClr val="A50021"/>
                </a:solidFill>
              </a:rPr>
              <a:t>club of 3 people</a:t>
            </a:r>
            <a:r>
              <a:rPr lang="en-US" altLang="en-US"/>
              <a:t>,</a:t>
            </a:r>
          </a:p>
          <a:p>
            <a:pPr>
              <a:lnSpc>
                <a:spcPct val="150000"/>
              </a:lnSpc>
            </a:pPr>
            <a:r>
              <a:rPr lang="en-US" altLang="en-US"/>
              <a:t>                 or a </a:t>
            </a:r>
            <a:r>
              <a:rPr lang="en-US" altLang="en-US">
                <a:solidFill>
                  <a:srgbClr val="006699"/>
                </a:solidFill>
              </a:rPr>
              <a:t>group of 3 strangers</a:t>
            </a:r>
            <a:r>
              <a:rPr lang="en-US" altLang="en-US"/>
              <a:t>.</a:t>
            </a:r>
          </a:p>
        </p:txBody>
      </p:sp>
      <p:sp>
        <p:nvSpPr>
          <p:cNvPr id="434180" name="Text Box 4"/>
          <p:cNvSpPr txBox="1">
            <a:spLocks noChangeArrowheads="1"/>
          </p:cNvSpPr>
          <p:nvPr/>
        </p:nvSpPr>
        <p:spPr bwMode="auto">
          <a:xfrm>
            <a:off x="914400" y="2259013"/>
            <a:ext cx="7327900" cy="788987"/>
          </a:xfrm>
          <a:prstGeom prst="rect">
            <a:avLst/>
          </a:prstGeom>
          <a:solidFill>
            <a:srgbClr val="CC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Claim:</a:t>
            </a:r>
            <a:r>
              <a:rPr lang="en-US" altLang="en-US"/>
              <a:t> Among the remaining 5 people, either 3 of them have met x,</a:t>
            </a:r>
          </a:p>
          <a:p>
            <a:pPr>
              <a:lnSpc>
                <a:spcPct val="150000"/>
              </a:lnSpc>
            </a:pPr>
            <a:r>
              <a:rPr lang="en-US" altLang="en-US"/>
              <a:t>           or 3 of them have not met x.</a:t>
            </a:r>
          </a:p>
        </p:txBody>
      </p:sp>
      <p:sp>
        <p:nvSpPr>
          <p:cNvPr id="434181" name="Text Box 5"/>
          <p:cNvSpPr txBox="1">
            <a:spLocks noChangeArrowheads="1"/>
          </p:cNvSpPr>
          <p:nvPr/>
        </p:nvSpPr>
        <p:spPr bwMode="auto">
          <a:xfrm>
            <a:off x="982663" y="3443288"/>
            <a:ext cx="35893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Case 1: “3 people have met x”</a:t>
            </a:r>
          </a:p>
        </p:txBody>
      </p:sp>
      <p:sp>
        <p:nvSpPr>
          <p:cNvPr id="434182" name="Text Box 6"/>
          <p:cNvSpPr txBox="1">
            <a:spLocks noChangeArrowheads="1"/>
          </p:cNvSpPr>
          <p:nvPr/>
        </p:nvSpPr>
        <p:spPr bwMode="auto">
          <a:xfrm>
            <a:off x="1185863" y="4173538"/>
            <a:ext cx="5824537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Case 1.1: No pair among those people met each other.</a:t>
            </a:r>
          </a:p>
          <a:p>
            <a:pPr>
              <a:lnSpc>
                <a:spcPct val="150000"/>
              </a:lnSpc>
            </a:pPr>
            <a:r>
              <a:rPr lang="en-US" altLang="en-US"/>
              <a:t>              Then there is a group of 3 strangers.</a:t>
            </a:r>
          </a:p>
        </p:txBody>
      </p:sp>
      <p:sp>
        <p:nvSpPr>
          <p:cNvPr id="434183" name="Text Box 7"/>
          <p:cNvSpPr txBox="1">
            <a:spLocks noChangeArrowheads="1"/>
          </p:cNvSpPr>
          <p:nvPr/>
        </p:nvSpPr>
        <p:spPr bwMode="auto">
          <a:xfrm>
            <a:off x="8312150" y="4251325"/>
            <a:ext cx="603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>
                <a:solidFill>
                  <a:srgbClr val="A50021"/>
                </a:solidFill>
              </a:rPr>
              <a:t>OK!</a:t>
            </a:r>
          </a:p>
        </p:txBody>
      </p:sp>
      <p:sp>
        <p:nvSpPr>
          <p:cNvPr id="434184" name="Text Box 8"/>
          <p:cNvSpPr txBox="1">
            <a:spLocks noChangeArrowheads="1"/>
          </p:cNvSpPr>
          <p:nvPr/>
        </p:nvSpPr>
        <p:spPr bwMode="auto">
          <a:xfrm>
            <a:off x="1219200" y="5240338"/>
            <a:ext cx="7158038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Case 1.2: Some pair among those people have met each other.</a:t>
            </a:r>
          </a:p>
          <a:p>
            <a:pPr>
              <a:lnSpc>
                <a:spcPct val="150000"/>
              </a:lnSpc>
            </a:pPr>
            <a:r>
              <a:rPr lang="en-US" altLang="en-US"/>
              <a:t>              Then that pair, together with x, form a club of 3 people.</a:t>
            </a:r>
          </a:p>
        </p:txBody>
      </p:sp>
      <p:sp>
        <p:nvSpPr>
          <p:cNvPr id="434185" name="Text Box 9"/>
          <p:cNvSpPr txBox="1">
            <a:spLocks noChangeArrowheads="1"/>
          </p:cNvSpPr>
          <p:nvPr/>
        </p:nvSpPr>
        <p:spPr bwMode="auto">
          <a:xfrm>
            <a:off x="8305800" y="5181600"/>
            <a:ext cx="603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>
                <a:solidFill>
                  <a:srgbClr val="A50021"/>
                </a:solidFill>
              </a:rPr>
              <a:t>OK!</a:t>
            </a:r>
          </a:p>
        </p:txBody>
      </p:sp>
    </p:spTree>
    <p:extLst>
      <p:ext uri="{BB962C8B-B14F-4D97-AF65-F5344CB8AC3E}">
        <p14:creationId xmlns:p14="http://schemas.microsoft.com/office/powerpoint/2010/main" val="227483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181" grpId="0"/>
      <p:bldP spid="434182" grpId="0"/>
      <p:bldP spid="434183" grpId="0"/>
      <p:bldP spid="434184" grpId="0"/>
      <p:bldP spid="43418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Text Box 2"/>
          <p:cNvSpPr txBox="1">
            <a:spLocks noChangeArrowheads="1"/>
          </p:cNvSpPr>
          <p:nvPr/>
        </p:nvSpPr>
        <p:spPr bwMode="auto">
          <a:xfrm>
            <a:off x="3132138" y="457200"/>
            <a:ext cx="2811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Club vs Strangers</a:t>
            </a:r>
          </a:p>
        </p:txBody>
      </p:sp>
      <p:sp>
        <p:nvSpPr>
          <p:cNvPr id="435203" name="Text Box 3"/>
          <p:cNvSpPr txBox="1">
            <a:spLocks noChangeArrowheads="1"/>
          </p:cNvSpPr>
          <p:nvPr/>
        </p:nvSpPr>
        <p:spPr bwMode="auto">
          <a:xfrm>
            <a:off x="990600" y="1219200"/>
            <a:ext cx="7197725" cy="78898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Theorem:</a:t>
            </a:r>
            <a:r>
              <a:rPr lang="en-US" altLang="en-US"/>
              <a:t> Every collection of 6 people includes a </a:t>
            </a:r>
            <a:r>
              <a:rPr lang="en-US" altLang="en-US">
                <a:solidFill>
                  <a:srgbClr val="A50021"/>
                </a:solidFill>
              </a:rPr>
              <a:t>club of 3 people</a:t>
            </a:r>
            <a:r>
              <a:rPr lang="en-US" altLang="en-US"/>
              <a:t>,</a:t>
            </a:r>
          </a:p>
          <a:p>
            <a:pPr>
              <a:lnSpc>
                <a:spcPct val="150000"/>
              </a:lnSpc>
            </a:pPr>
            <a:r>
              <a:rPr lang="en-US" altLang="en-US"/>
              <a:t>                 or a </a:t>
            </a:r>
            <a:r>
              <a:rPr lang="en-US" altLang="en-US">
                <a:solidFill>
                  <a:srgbClr val="006699"/>
                </a:solidFill>
              </a:rPr>
              <a:t>group of 3 strangers</a:t>
            </a:r>
            <a:r>
              <a:rPr lang="en-US" altLang="en-US"/>
              <a:t>.</a:t>
            </a:r>
          </a:p>
        </p:txBody>
      </p:sp>
      <p:sp>
        <p:nvSpPr>
          <p:cNvPr id="435204" name="Text Box 4"/>
          <p:cNvSpPr txBox="1">
            <a:spLocks noChangeArrowheads="1"/>
          </p:cNvSpPr>
          <p:nvPr/>
        </p:nvSpPr>
        <p:spPr bwMode="auto">
          <a:xfrm>
            <a:off x="914400" y="2259013"/>
            <a:ext cx="7327900" cy="788987"/>
          </a:xfrm>
          <a:prstGeom prst="rect">
            <a:avLst/>
          </a:prstGeom>
          <a:solidFill>
            <a:srgbClr val="CC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Claim:</a:t>
            </a:r>
            <a:r>
              <a:rPr lang="en-US" altLang="en-US"/>
              <a:t> Among the remaining 5 people, either 3 of them have met x,</a:t>
            </a:r>
          </a:p>
          <a:p>
            <a:pPr>
              <a:lnSpc>
                <a:spcPct val="150000"/>
              </a:lnSpc>
            </a:pPr>
            <a:r>
              <a:rPr lang="en-US" altLang="en-US"/>
              <a:t>           or 3 of them have not met x.</a:t>
            </a:r>
          </a:p>
        </p:txBody>
      </p:sp>
      <p:sp>
        <p:nvSpPr>
          <p:cNvPr id="435205" name="Text Box 5"/>
          <p:cNvSpPr txBox="1">
            <a:spLocks noChangeArrowheads="1"/>
          </p:cNvSpPr>
          <p:nvPr/>
        </p:nvSpPr>
        <p:spPr bwMode="auto">
          <a:xfrm>
            <a:off x="982663" y="3443288"/>
            <a:ext cx="4035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Case 2: “3 people have not met x”</a:t>
            </a:r>
          </a:p>
        </p:txBody>
      </p:sp>
      <p:sp>
        <p:nvSpPr>
          <p:cNvPr id="435206" name="Text Box 6"/>
          <p:cNvSpPr txBox="1">
            <a:spLocks noChangeArrowheads="1"/>
          </p:cNvSpPr>
          <p:nvPr/>
        </p:nvSpPr>
        <p:spPr bwMode="auto">
          <a:xfrm>
            <a:off x="1185863" y="4173538"/>
            <a:ext cx="6165850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Case 2.1: Every pair among those people met each other.</a:t>
            </a:r>
          </a:p>
          <a:p>
            <a:pPr>
              <a:lnSpc>
                <a:spcPct val="150000"/>
              </a:lnSpc>
            </a:pPr>
            <a:r>
              <a:rPr lang="en-US" altLang="en-US"/>
              <a:t>              Then there is a club of 3 people.</a:t>
            </a:r>
          </a:p>
        </p:txBody>
      </p:sp>
      <p:sp>
        <p:nvSpPr>
          <p:cNvPr id="435207" name="Text Box 7"/>
          <p:cNvSpPr txBox="1">
            <a:spLocks noChangeArrowheads="1"/>
          </p:cNvSpPr>
          <p:nvPr/>
        </p:nvSpPr>
        <p:spPr bwMode="auto">
          <a:xfrm>
            <a:off x="8312150" y="4251325"/>
            <a:ext cx="603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>
                <a:solidFill>
                  <a:srgbClr val="A50021"/>
                </a:solidFill>
              </a:rPr>
              <a:t>OK!</a:t>
            </a:r>
          </a:p>
        </p:txBody>
      </p:sp>
      <p:sp>
        <p:nvSpPr>
          <p:cNvPr id="435208" name="Text Box 8"/>
          <p:cNvSpPr txBox="1">
            <a:spLocks noChangeArrowheads="1"/>
          </p:cNvSpPr>
          <p:nvPr/>
        </p:nvSpPr>
        <p:spPr bwMode="auto">
          <a:xfrm>
            <a:off x="1219200" y="5240338"/>
            <a:ext cx="7670800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Case 2.2: Some pair among those people have not met each other.</a:t>
            </a:r>
          </a:p>
          <a:p>
            <a:pPr>
              <a:lnSpc>
                <a:spcPct val="150000"/>
              </a:lnSpc>
            </a:pPr>
            <a:r>
              <a:rPr lang="en-US" altLang="en-US"/>
              <a:t>              Then that pair, together with x, form a group of 3 strangers.</a:t>
            </a:r>
          </a:p>
        </p:txBody>
      </p:sp>
      <p:sp>
        <p:nvSpPr>
          <p:cNvPr id="435209" name="Text Box 9"/>
          <p:cNvSpPr txBox="1">
            <a:spLocks noChangeArrowheads="1"/>
          </p:cNvSpPr>
          <p:nvPr/>
        </p:nvSpPr>
        <p:spPr bwMode="auto">
          <a:xfrm>
            <a:off x="8305800" y="5181600"/>
            <a:ext cx="603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>
                <a:solidFill>
                  <a:srgbClr val="A50021"/>
                </a:solidFill>
              </a:rPr>
              <a:t>OK!</a:t>
            </a:r>
          </a:p>
        </p:txBody>
      </p:sp>
    </p:spTree>
    <p:extLst>
      <p:ext uri="{BB962C8B-B14F-4D97-AF65-F5344CB8AC3E}">
        <p14:creationId xmlns:p14="http://schemas.microsoft.com/office/powerpoint/2010/main" val="2594052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05" grpId="0"/>
      <p:bldP spid="435206" grpId="0"/>
      <p:bldP spid="435207" grpId="0"/>
      <p:bldP spid="435208" grpId="0"/>
      <p:bldP spid="43520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Text Box 2"/>
          <p:cNvSpPr txBox="1">
            <a:spLocks noChangeArrowheads="1"/>
          </p:cNvSpPr>
          <p:nvPr/>
        </p:nvSpPr>
        <p:spPr bwMode="auto">
          <a:xfrm>
            <a:off x="3132138" y="457200"/>
            <a:ext cx="2811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Club vs Strangers</a:t>
            </a:r>
          </a:p>
        </p:txBody>
      </p:sp>
      <p:sp>
        <p:nvSpPr>
          <p:cNvPr id="436227" name="Text Box 3"/>
          <p:cNvSpPr txBox="1">
            <a:spLocks noChangeArrowheads="1"/>
          </p:cNvSpPr>
          <p:nvPr/>
        </p:nvSpPr>
        <p:spPr bwMode="auto">
          <a:xfrm>
            <a:off x="990600" y="1497013"/>
            <a:ext cx="7197725" cy="78898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Theorem:</a:t>
            </a:r>
            <a:r>
              <a:rPr lang="en-US" altLang="en-US"/>
              <a:t> Every collection of 6 people includes a </a:t>
            </a:r>
            <a:r>
              <a:rPr lang="en-US" altLang="en-US">
                <a:solidFill>
                  <a:srgbClr val="A50021"/>
                </a:solidFill>
              </a:rPr>
              <a:t>club of 3 people</a:t>
            </a:r>
            <a:r>
              <a:rPr lang="en-US" altLang="en-US"/>
              <a:t>,</a:t>
            </a:r>
          </a:p>
          <a:p>
            <a:pPr>
              <a:lnSpc>
                <a:spcPct val="150000"/>
              </a:lnSpc>
            </a:pPr>
            <a:r>
              <a:rPr lang="en-US" altLang="en-US"/>
              <a:t>                 or a </a:t>
            </a:r>
            <a:r>
              <a:rPr lang="en-US" altLang="en-US">
                <a:solidFill>
                  <a:srgbClr val="006699"/>
                </a:solidFill>
              </a:rPr>
              <a:t>group of 3 strangers</a:t>
            </a:r>
            <a:r>
              <a:rPr lang="en-US" altLang="en-US"/>
              <a:t>.</a:t>
            </a:r>
          </a:p>
        </p:txBody>
      </p:sp>
      <p:sp>
        <p:nvSpPr>
          <p:cNvPr id="436228" name="Text Box 4"/>
          <p:cNvSpPr txBox="1">
            <a:spLocks noChangeArrowheads="1"/>
          </p:cNvSpPr>
          <p:nvPr/>
        </p:nvSpPr>
        <p:spPr bwMode="auto">
          <a:xfrm>
            <a:off x="1600200" y="2895600"/>
            <a:ext cx="5886450" cy="120173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tx2"/>
                </a:solidFill>
              </a:rPr>
              <a:t>Theorem:</a:t>
            </a:r>
            <a:r>
              <a:rPr lang="en-US" altLang="en-US"/>
              <a:t> For every k, if there are enough people, </a:t>
            </a:r>
          </a:p>
          <a:p>
            <a:pPr>
              <a:lnSpc>
                <a:spcPct val="150000"/>
              </a:lnSpc>
            </a:pPr>
            <a:r>
              <a:rPr lang="en-US" altLang="en-US"/>
              <a:t>                then either there exists a </a:t>
            </a:r>
            <a:r>
              <a:rPr lang="en-US" altLang="en-US">
                <a:solidFill>
                  <a:srgbClr val="A50021"/>
                </a:solidFill>
              </a:rPr>
              <a:t>club of k people</a:t>
            </a:r>
            <a:r>
              <a:rPr lang="en-US" altLang="en-US"/>
              <a:t>,</a:t>
            </a:r>
          </a:p>
          <a:p>
            <a:pPr>
              <a:lnSpc>
                <a:spcPct val="150000"/>
              </a:lnSpc>
            </a:pPr>
            <a:r>
              <a:rPr lang="en-US" altLang="en-US"/>
              <a:t>                or a </a:t>
            </a:r>
            <a:r>
              <a:rPr lang="en-US" altLang="en-US">
                <a:solidFill>
                  <a:srgbClr val="006699"/>
                </a:solidFill>
              </a:rPr>
              <a:t>group of k strangers</a:t>
            </a:r>
            <a:r>
              <a:rPr lang="en-US" altLang="en-US"/>
              <a:t>.</a:t>
            </a:r>
          </a:p>
        </p:txBody>
      </p:sp>
      <p:sp>
        <p:nvSpPr>
          <p:cNvPr id="436229" name="Text Box 5"/>
          <p:cNvSpPr txBox="1">
            <a:spLocks noChangeArrowheads="1"/>
          </p:cNvSpPr>
          <p:nvPr/>
        </p:nvSpPr>
        <p:spPr bwMode="auto">
          <a:xfrm>
            <a:off x="1714500" y="4662488"/>
            <a:ext cx="5762625" cy="376237"/>
          </a:xfrm>
          <a:prstGeom prst="rect">
            <a:avLst/>
          </a:prstGeom>
          <a:solidFill>
            <a:srgbClr val="CCE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 large enough structure cannot be totally disorder.</a:t>
            </a:r>
          </a:p>
        </p:txBody>
      </p:sp>
    </p:spTree>
    <p:extLst>
      <p:ext uri="{BB962C8B-B14F-4D97-AF65-F5344CB8AC3E}">
        <p14:creationId xmlns:p14="http://schemas.microsoft.com/office/powerpoint/2010/main" val="89187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6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6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28" grpId="0" animBg="1"/>
      <p:bldP spid="4362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8400" y="533400"/>
            <a:ext cx="2933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More applications 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2935" y="1295400"/>
            <a:ext cx="7848600" cy="646331"/>
          </a:xfrm>
          <a:prstGeom prst="rect">
            <a:avLst/>
          </a:prstGeom>
          <a:solidFill>
            <a:srgbClr val="CCFF99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For every integer n there is a multiple of n that has only 0s and 1s in its decimal representation.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62183" y="2438400"/>
                <a:ext cx="7848600" cy="646331"/>
              </a:xfrm>
              <a:prstGeom prst="rect">
                <a:avLst/>
              </a:prstGeom>
              <a:solidFill>
                <a:srgbClr val="CCFFFF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Consider n different numbers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1, 11, 111, …</m:t>
                    </m:r>
                  </m:oMath>
                </a14:m>
                <a:r>
                  <a:rPr lang="en-US" dirty="0"/>
                  <a:t> Note that the last number has n 1s in its decimal representation. These are the pigeons.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83" y="2438400"/>
                <a:ext cx="7848600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621" t="-3774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28600" y="3625334"/>
            <a:ext cx="8763000" cy="369332"/>
          </a:xfrm>
          <a:prstGeom prst="rect">
            <a:avLst/>
          </a:prstGeom>
          <a:solidFill>
            <a:srgbClr val="CCFFFF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If either of these numbers is a multiple of n we are done. So assume otherwise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5393" y="4495800"/>
            <a:ext cx="7887096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Consider the remainder obtained when these numbers are divided by n. </a:t>
            </a:r>
          </a:p>
          <a:p>
            <a:r>
              <a:rPr lang="en-US" dirty="0"/>
              <a:t>This can take values from 1 to n-1. These are the holes.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5578795"/>
            <a:ext cx="8305800" cy="92333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Two of the n numbers will have the same remainder when divided by n. Hence the difference  of these numbers (which contains only 0s and 1s) is a multiple of n</a:t>
            </a:r>
          </a:p>
        </p:txBody>
      </p:sp>
    </p:spTree>
    <p:extLst>
      <p:ext uri="{BB962C8B-B14F-4D97-AF65-F5344CB8AC3E}">
        <p14:creationId xmlns:p14="http://schemas.microsoft.com/office/powerpoint/2010/main" val="4062462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8400" y="533400"/>
            <a:ext cx="2983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More applications 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1219200"/>
            <a:ext cx="8305800" cy="923330"/>
          </a:xfrm>
          <a:prstGeom prst="rect">
            <a:avLst/>
          </a:prstGeom>
          <a:solidFill>
            <a:srgbClr val="CCFF99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Team DD plays 45 games in April and at least one game each day. Show that there must be a period of consecutive days during which DD plays exactly 14 games.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4800" y="2679577"/>
                <a:ext cx="8316379" cy="391646"/>
              </a:xfrm>
              <a:prstGeom prst="rect">
                <a:avLst/>
              </a:prstGeom>
              <a:solidFill>
                <a:srgbClr val="CCFFFF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the number of games played till day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/>
                  <a:t>. Note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&lt;…&lt;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=45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679577"/>
                <a:ext cx="8316379" cy="391646"/>
              </a:xfrm>
              <a:prstGeom prst="rect">
                <a:avLst/>
              </a:prstGeom>
              <a:blipFill rotWithShape="1">
                <a:blip r:embed="rId2"/>
                <a:stretch>
                  <a:fillRect t="-6250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04800" y="3398154"/>
                <a:ext cx="5559279" cy="391646"/>
              </a:xfrm>
              <a:prstGeom prst="rect">
                <a:avLst/>
              </a:prstGeom>
              <a:solidFill>
                <a:srgbClr val="CCFFFF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+14</m:t>
                    </m:r>
                  </m:oMath>
                </a14:m>
                <a:r>
                  <a:rPr lang="en-US" dirty="0"/>
                  <a:t>.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15≤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&lt;…&lt;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=59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398154"/>
                <a:ext cx="5559279" cy="391646"/>
              </a:xfrm>
              <a:prstGeom prst="rect">
                <a:avLst/>
              </a:prstGeom>
              <a:blipFill rotWithShape="1">
                <a:blip r:embed="rId3"/>
                <a:stretch>
                  <a:fillRect l="-877" t="-6154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04800" y="4267200"/>
                <a:ext cx="8001000" cy="668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Consider the 60 numbers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as pigeons. Since these numbers take values between 1 and 59, two of them have the same value. 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267200"/>
                <a:ext cx="8001000" cy="668645"/>
              </a:xfrm>
              <a:prstGeom prst="rect">
                <a:avLst/>
              </a:prstGeom>
              <a:blipFill rotWithShape="1">
                <a:blip r:embed="rId4"/>
                <a:stretch>
                  <a:fillRect l="-609" t="-3636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4800" y="5290577"/>
                <a:ext cx="8323304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s are distinct. So it can only be that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𝑗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+14.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5290577"/>
                <a:ext cx="8323304" cy="391646"/>
              </a:xfrm>
              <a:prstGeom prst="rect">
                <a:avLst/>
              </a:prstGeom>
              <a:blipFill rotWithShape="1">
                <a:blip r:embed="rId5"/>
                <a:stretch>
                  <a:fillRect t="-6250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304800" y="6152511"/>
            <a:ext cx="598914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Hence from day j+1 to day </a:t>
            </a:r>
            <a:r>
              <a:rPr lang="en-US" dirty="0" err="1"/>
              <a:t>i</a:t>
            </a:r>
            <a:r>
              <a:rPr lang="en-US" dirty="0"/>
              <a:t> the team played 14 games.</a:t>
            </a:r>
          </a:p>
        </p:txBody>
      </p:sp>
    </p:spTree>
    <p:extLst>
      <p:ext uri="{BB962C8B-B14F-4D97-AF65-F5344CB8AC3E}">
        <p14:creationId xmlns:p14="http://schemas.microsoft.com/office/powerpoint/2010/main" val="54325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8400" y="533400"/>
            <a:ext cx="2983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More applications 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2900" y="1371600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Among n+1 positive integers not exceeding 2n there must be an integer that divides one of the other integers.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59176" y="2286000"/>
                <a:ext cx="8458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&lt;…&lt;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≤2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be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/>
                  <a:t> integers. No loss of generality to assume they are distinct as else the </a:t>
                </a:r>
                <a:r>
                  <a:rPr lang="en-US" dirty="0" err="1"/>
                  <a:t>stmt</a:t>
                </a:r>
                <a:r>
                  <a:rPr lang="en-US" dirty="0"/>
                  <a:t> is trivially true.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176" y="2286000"/>
                <a:ext cx="8458200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649" t="-3774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59176" y="3158935"/>
                <a:ext cx="8491492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dirty="0"/>
                  <a:t> be odd.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1≤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≤2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/>
                  <a:t> are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/>
                  <a:t> odd integers.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176" y="3158935"/>
                <a:ext cx="8491492" cy="374270"/>
              </a:xfrm>
              <a:prstGeom prst="rect">
                <a:avLst/>
              </a:prstGeom>
              <a:blipFill rotWithShape="1">
                <a:blip r:embed="rId3"/>
                <a:stretch>
                  <a:fillRect l="-646" t="-4839" r="-1005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25018" y="3733800"/>
                <a:ext cx="8491492" cy="668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Since there are only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odd integers between 1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2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/>
                  <a:t>, by PHP for some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  <m:r>
                      <a:rPr lang="en-US" i="1" dirty="0" smtClean="0">
                        <a:latin typeface="Cambria Math"/>
                      </a:rPr>
                      <m:t>,</m:t>
                    </m:r>
                    <m:r>
                      <a:rPr lang="en-US" i="1" dirty="0" smtClean="0">
                        <a:latin typeface="Cambria Math"/>
                      </a:rPr>
                      <m:t>𝑗</m:t>
                    </m:r>
                    <m:r>
                      <a:rPr lang="en-US" i="1" dirty="0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 dirty="0" err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 dirty="0" err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18" y="3733800"/>
                <a:ext cx="8491492" cy="668645"/>
              </a:xfrm>
              <a:prstGeom prst="rect">
                <a:avLst/>
              </a:prstGeom>
              <a:blipFill rotWithShape="1">
                <a:blip r:embed="rId4"/>
                <a:stretch>
                  <a:fillRect l="-646" t="-3670" b="-11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55224" y="4648200"/>
                <a:ext cx="8491492" cy="410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.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and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dirty="0"/>
                  <a:t> divides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224" y="4648200"/>
                <a:ext cx="8491492" cy="410882"/>
              </a:xfrm>
              <a:prstGeom prst="rect">
                <a:avLst/>
              </a:prstGeom>
              <a:blipFill rotWithShape="1">
                <a:blip r:embed="rId5"/>
                <a:stretch>
                  <a:fillRect l="-574" t="-1493" b="-17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295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8400" y="533400"/>
            <a:ext cx="2983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More applications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42900" y="1371600"/>
                <a:ext cx="8458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Every sequence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/>
                  <a:t> distinct numbers contains a subsequence of length n+1 that is strictly increasing or strictly decreasing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" y="1371600"/>
                <a:ext cx="8458200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576" t="-3774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45859" y="23622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e.g. 8, 11, 9, 1, 4, 6, 12, 10, 5, 7 contains the increasing subsequence 1,4,6,10 of length 4.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78409" y="3334434"/>
                <a:ext cx="8536991" cy="12037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be the sequence. 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𝐼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𝑘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be the length of the longest increasing subsequence starting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. Similarly,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𝐷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𝑘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is the length of the longest decreasing subsequence starting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09" y="3334434"/>
                <a:ext cx="8536991" cy="1203727"/>
              </a:xfrm>
              <a:prstGeom prst="rect">
                <a:avLst/>
              </a:prstGeom>
              <a:blipFill rotWithShape="1">
                <a:blip r:embed="rId3"/>
                <a:stretch>
                  <a:fillRect l="-571" t="-2030" r="-1142" b="-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95300" y="4800600"/>
                <a:ext cx="815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 the above example: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𝐼</m:t>
                    </m:r>
                    <m:r>
                      <a:rPr lang="en-US" i="1" dirty="0" smtClean="0">
                        <a:latin typeface="Cambria Math"/>
                      </a:rPr>
                      <m:t>(3)=2, </m:t>
                    </m:r>
                    <m:r>
                      <a:rPr lang="en-US" i="1" dirty="0" smtClean="0">
                        <a:latin typeface="Cambria Math"/>
                      </a:rPr>
                      <m:t>𝐷</m:t>
                    </m:r>
                    <m:r>
                      <a:rPr lang="en-US" i="1" dirty="0" smtClean="0">
                        <a:latin typeface="Cambria Math"/>
                      </a:rPr>
                      <m:t>(3)=3, </m:t>
                    </m:r>
                    <m:r>
                      <a:rPr lang="en-US" i="1" dirty="0" smtClean="0">
                        <a:latin typeface="Cambria Math"/>
                      </a:rPr>
                      <m:t>𝐼</m:t>
                    </m:r>
                    <m:r>
                      <a:rPr lang="en-US" i="1" dirty="0" smtClean="0">
                        <a:latin typeface="Cambria Math"/>
                      </a:rPr>
                      <m:t>(5)=3, </m:t>
                    </m:r>
                    <m:r>
                      <a:rPr lang="en-US" i="1" dirty="0" smtClean="0">
                        <a:latin typeface="Cambria Math"/>
                      </a:rPr>
                      <m:t>𝐷</m:t>
                    </m:r>
                    <m:r>
                      <a:rPr lang="en-US" i="1" dirty="0" smtClean="0">
                        <a:latin typeface="Cambria Math"/>
                      </a:rPr>
                      <m:t>(5)=1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4800600"/>
                <a:ext cx="8153400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598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6422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08000" y="1371600"/>
                <a:ext cx="8536991" cy="926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is the sequence. 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𝐼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𝑘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: length of the longest increasing subsequence starting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𝐷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𝑘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: length of the longest decreasing subsequence starting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000" y="1371600"/>
                <a:ext cx="8536991" cy="926729"/>
              </a:xfrm>
              <a:prstGeom prst="rect">
                <a:avLst/>
              </a:prstGeom>
              <a:blipFill rotWithShape="1">
                <a:blip r:embed="rId2"/>
                <a:stretch>
                  <a:fillRect t="-2632" b="-9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2438400" y="533400"/>
            <a:ext cx="4184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More applications 4 (contd.)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37592" y="2743200"/>
                <a:ext cx="85369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If for some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𝐼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𝑘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𝐷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𝑘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exceeds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then we are done (there is an </a:t>
                </a:r>
                <a:r>
                  <a:rPr lang="en-US" dirty="0" err="1"/>
                  <a:t>inc.</a:t>
                </a:r>
                <a:r>
                  <a:rPr lang="en-US" dirty="0"/>
                  <a:t>/</a:t>
                </a:r>
                <a:r>
                  <a:rPr lang="en-US" dirty="0" err="1"/>
                  <a:t>dec.</a:t>
                </a:r>
                <a:r>
                  <a:rPr lang="en-US" dirty="0"/>
                  <a:t> subsequence of length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/>
                  <a:t>).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592" y="2743200"/>
                <a:ext cx="8536991" cy="646331"/>
              </a:xfrm>
              <a:prstGeom prst="rect">
                <a:avLst/>
              </a:prstGeom>
              <a:blipFill rotWithShape="1">
                <a:blip r:embed="rId3"/>
                <a:stretch>
                  <a:fillRect l="-643" t="-3774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53868" y="3657600"/>
                <a:ext cx="52922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contradiction, assume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, 1≤</m:t>
                    </m:r>
                    <m:r>
                      <a:rPr lang="en-US" b="0" i="1" smtClean="0"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68" y="3657600"/>
                <a:ext cx="5292204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921" t="-6557" r="-460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08000" y="4345619"/>
                <a:ext cx="8355000" cy="717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Consider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/>
                  <a:t> tuples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/>
                          </a:rPr>
                          <m:t>𝐼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1</m:t>
                            </m:r>
                          </m:e>
                        </m:d>
                        <m:r>
                          <a:rPr lang="en-US" i="1" dirty="0" smtClean="0">
                            <a:latin typeface="Cambria Math"/>
                          </a:rPr>
                          <m:t>,</m:t>
                        </m:r>
                        <m:r>
                          <a:rPr lang="en-US" i="1" dirty="0" smtClean="0">
                            <a:latin typeface="Cambria Math"/>
                          </a:rPr>
                          <m:t>𝐷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en-US" i="1" dirty="0" smtClean="0">
                        <a:latin typeface="Cambria Math"/>
                      </a:rPr>
                      <m:t>, 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/>
                          </a:rPr>
                          <m:t>𝐼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2</m:t>
                            </m:r>
                          </m:e>
                        </m:d>
                        <m:r>
                          <a:rPr lang="en-US" i="1" dirty="0" smtClean="0">
                            <a:latin typeface="Cambria Math"/>
                          </a:rPr>
                          <m:t>, </m:t>
                        </m:r>
                        <m:r>
                          <a:rPr lang="en-US" i="1" dirty="0" smtClean="0">
                            <a:latin typeface="Cambria Math"/>
                          </a:rPr>
                          <m:t>𝐷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/>
                      </a:rPr>
                      <m:t>,…,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𝐼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dirty="0" smtClean="0">
                                <a:latin typeface="Cambria Math"/>
                              </a:rPr>
                              <m:t>+1</m:t>
                            </m:r>
                          </m:e>
                        </m:d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𝐷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dirty="0" smtClean="0">
                                <a:latin typeface="Cambria Math"/>
                              </a:rPr>
                              <m:t>+1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dirty="0"/>
                  <a:t> Since these takes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different values, by PHP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∃</m:t>
                    </m:r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𝑟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000" y="4345619"/>
                <a:ext cx="8355000" cy="717632"/>
              </a:xfrm>
              <a:prstGeom prst="rect">
                <a:avLst/>
              </a:prstGeom>
              <a:blipFill rotWithShape="1">
                <a:blip r:embed="rId5"/>
                <a:stretch>
                  <a:fillRect l="-656" t="-847" r="-511" b="-11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89379" y="5486400"/>
                <a:ext cx="52922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 loss of generality to assume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&lt;</m:t>
                    </m:r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79" y="5486400"/>
                <a:ext cx="5292204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922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7860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08000" y="1371600"/>
                <a:ext cx="8355000" cy="1480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is the sequence.</a:t>
                </a:r>
              </a:p>
              <a:p>
                <a:r>
                  <a:rPr lang="en-US" dirty="0"/>
                  <a:t>Longest increasing sequence starting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= Longest increasing sequence starting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 = </m:t>
                    </m:r>
                    <m:r>
                      <a:rPr lang="en-US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Longest decreasing sequence starting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= Longest decreasing sequence starting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 =</m:t>
                    </m:r>
                    <m:r>
                      <a:rPr lang="en-US" b="0" i="1" dirty="0" smtClean="0">
                        <a:latin typeface="Cambria Math"/>
                      </a:rPr>
                      <m:t>𝑦</m:t>
                    </m:r>
                    <m:r>
                      <a:rPr lang="en-US" b="0" i="1" dirty="0" smtClean="0">
                        <a:latin typeface="Cambria Math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000" y="1371600"/>
                <a:ext cx="8355000" cy="1480726"/>
              </a:xfrm>
              <a:prstGeom prst="rect">
                <a:avLst/>
              </a:prstGeom>
              <a:blipFill rotWithShape="1">
                <a:blip r:embed="rId2"/>
                <a:stretch>
                  <a:fillRect l="-656" t="-1646" r="-219" b="-5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2438400" y="533400"/>
            <a:ext cx="4184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More applications 4 (contd.)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04915" y="5449669"/>
                <a:ext cx="85369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This implies tat our assumption that “there is no increasing or decreasing subsequence of length more than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” is incorrect.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15" y="5449669"/>
                <a:ext cx="8536991" cy="646331"/>
              </a:xfrm>
              <a:prstGeom prst="rect">
                <a:avLst/>
              </a:prstGeom>
              <a:blipFill rotWithShape="1">
                <a:blip r:embed="rId3"/>
                <a:stretch>
                  <a:fillRect l="-643" t="-3774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89379" y="3581400"/>
                <a:ext cx="835500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Two possibilities: </a:t>
                </a: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: Then we have an increasing subsequence of length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𝑥</m:t>
                    </m:r>
                    <m:r>
                      <a:rPr lang="en-US" i="1" dirty="0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/>
                  <a:t> starting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– a contradiction. </a:t>
                </a: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: Then we have a decreasing subsequence of length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𝑦</m:t>
                    </m:r>
                    <m:r>
                      <a:rPr lang="en-US" i="1" dirty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/>
                  <a:t> starting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– a contradiction. 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79" y="3581400"/>
                <a:ext cx="8355000" cy="1477328"/>
              </a:xfrm>
              <a:prstGeom prst="rect">
                <a:avLst/>
              </a:prstGeom>
              <a:blipFill rotWithShape="1">
                <a:blip r:embed="rId4"/>
                <a:stretch>
                  <a:fillRect l="-584" t="-1653" r="-146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356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Text Box 2"/>
          <p:cNvSpPr txBox="1">
            <a:spLocks noChangeArrowheads="1"/>
          </p:cNvSpPr>
          <p:nvPr/>
        </p:nvSpPr>
        <p:spPr bwMode="auto">
          <a:xfrm>
            <a:off x="3074988" y="457200"/>
            <a:ext cx="3021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Pigeonhole Principle</a:t>
            </a:r>
          </a:p>
        </p:txBody>
      </p:sp>
      <p:sp>
        <p:nvSpPr>
          <p:cNvPr id="407555" name="Rectangle 3"/>
          <p:cNvSpPr>
            <a:spLocks noChangeArrowheads="1"/>
          </p:cNvSpPr>
          <p:nvPr/>
        </p:nvSpPr>
        <p:spPr bwMode="auto">
          <a:xfrm>
            <a:off x="1066800" y="1219200"/>
            <a:ext cx="69723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latin typeface="Comic Sans MS" pitchFamily="66" charset="0"/>
              </a:rPr>
              <a:t>then </a:t>
            </a:r>
            <a:r>
              <a:rPr lang="en-US" altLang="en-US" sz="2400">
                <a:solidFill>
                  <a:srgbClr val="3333CC"/>
                </a:solidFill>
                <a:latin typeface="Comic Sans MS" pitchFamily="66" charset="0"/>
              </a:rPr>
              <a:t>some hole </a:t>
            </a:r>
            <a:r>
              <a:rPr lang="en-US" altLang="en-US" sz="2400">
                <a:latin typeface="Comic Sans MS" pitchFamily="66" charset="0"/>
              </a:rPr>
              <a:t>must have at least </a:t>
            </a:r>
            <a:r>
              <a:rPr lang="en-US" altLang="en-US" sz="2400">
                <a:solidFill>
                  <a:srgbClr val="008000"/>
                </a:solidFill>
                <a:latin typeface="Comic Sans MS" pitchFamily="66" charset="0"/>
              </a:rPr>
              <a:t>two</a:t>
            </a:r>
            <a:r>
              <a:rPr lang="en-US" altLang="en-US" sz="2400">
                <a:latin typeface="Comic Sans MS" pitchFamily="66" charset="0"/>
              </a:rPr>
              <a:t> pigeons!</a:t>
            </a:r>
          </a:p>
        </p:txBody>
      </p:sp>
      <p:grpSp>
        <p:nvGrpSpPr>
          <p:cNvPr id="407556" name="Group 4"/>
          <p:cNvGrpSpPr>
            <a:grpSpLocks/>
          </p:cNvGrpSpPr>
          <p:nvPr/>
        </p:nvGrpSpPr>
        <p:grpSpPr bwMode="auto">
          <a:xfrm>
            <a:off x="635000" y="1955800"/>
            <a:ext cx="7823200" cy="1625600"/>
            <a:chOff x="616" y="2744"/>
            <a:chExt cx="4928" cy="1024"/>
          </a:xfrm>
        </p:grpSpPr>
        <p:grpSp>
          <p:nvGrpSpPr>
            <p:cNvPr id="407557" name="Group 5"/>
            <p:cNvGrpSpPr>
              <a:grpSpLocks/>
            </p:cNvGrpSpPr>
            <p:nvPr/>
          </p:nvGrpSpPr>
          <p:grpSpPr bwMode="auto">
            <a:xfrm>
              <a:off x="616" y="3072"/>
              <a:ext cx="1088" cy="696"/>
              <a:chOff x="768" y="3328"/>
              <a:chExt cx="504" cy="496"/>
            </a:xfrm>
          </p:grpSpPr>
          <p:sp>
            <p:nvSpPr>
              <p:cNvPr id="407558" name="Line 6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7559" name="Line 7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407560" name="AutoShape 8"/>
              <p:cNvCxnSpPr>
                <a:cxnSpLocks noChangeShapeType="1"/>
                <a:stCxn id="407558" idx="1"/>
                <a:endCxn id="407559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407561" name="Group 9"/>
            <p:cNvGrpSpPr>
              <a:grpSpLocks/>
            </p:cNvGrpSpPr>
            <p:nvPr/>
          </p:nvGrpSpPr>
          <p:grpSpPr bwMode="auto">
            <a:xfrm>
              <a:off x="1896" y="3072"/>
              <a:ext cx="1088" cy="696"/>
              <a:chOff x="768" y="3328"/>
              <a:chExt cx="504" cy="496"/>
            </a:xfrm>
          </p:grpSpPr>
          <p:sp>
            <p:nvSpPr>
              <p:cNvPr id="407562" name="Line 10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7563" name="Line 11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407564" name="AutoShape 12"/>
              <p:cNvCxnSpPr>
                <a:cxnSpLocks noChangeShapeType="1"/>
                <a:stCxn id="407562" idx="1"/>
                <a:endCxn id="407563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407565" name="Group 13"/>
            <p:cNvGrpSpPr>
              <a:grpSpLocks/>
            </p:cNvGrpSpPr>
            <p:nvPr/>
          </p:nvGrpSpPr>
          <p:grpSpPr bwMode="auto">
            <a:xfrm>
              <a:off x="3160" y="3064"/>
              <a:ext cx="1088" cy="696"/>
              <a:chOff x="768" y="3328"/>
              <a:chExt cx="504" cy="496"/>
            </a:xfrm>
          </p:grpSpPr>
          <p:sp>
            <p:nvSpPr>
              <p:cNvPr id="407566" name="Line 14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7567" name="Line 15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407568" name="AutoShape 16"/>
              <p:cNvCxnSpPr>
                <a:cxnSpLocks noChangeShapeType="1"/>
                <a:stCxn id="407566" idx="1"/>
                <a:endCxn id="407567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407569" name="Group 17"/>
            <p:cNvGrpSpPr>
              <a:grpSpLocks/>
            </p:cNvGrpSpPr>
            <p:nvPr/>
          </p:nvGrpSpPr>
          <p:grpSpPr bwMode="auto">
            <a:xfrm>
              <a:off x="4456" y="3072"/>
              <a:ext cx="1088" cy="696"/>
              <a:chOff x="768" y="3328"/>
              <a:chExt cx="504" cy="496"/>
            </a:xfrm>
          </p:grpSpPr>
          <p:sp>
            <p:nvSpPr>
              <p:cNvPr id="407570" name="Line 18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7571" name="Line 19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407572" name="AutoShape 20"/>
              <p:cNvCxnSpPr>
                <a:cxnSpLocks noChangeShapeType="1"/>
                <a:stCxn id="407570" idx="1"/>
                <a:endCxn id="407571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pic>
          <p:nvPicPr>
            <p:cNvPr id="407573" name="Picture 21" descr="j0109541[1]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" y="3216"/>
              <a:ext cx="1005" cy="5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7574" name="Picture 22" descr="j0109541[1]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2" y="3232"/>
              <a:ext cx="1005" cy="5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7575" name="Picture 23" descr="j0109541[1]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2" y="2744"/>
              <a:ext cx="1005" cy="5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7576" name="Picture 24" descr="j0109541[1]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2" y="3168"/>
              <a:ext cx="1005" cy="5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7577" name="Picture 25" descr="j0109541[1]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1" y="3200"/>
              <a:ext cx="1005" cy="5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7582" name="Text Box 30"/>
          <p:cNvSpPr txBox="1">
            <a:spLocks noChangeArrowheads="1"/>
          </p:cNvSpPr>
          <p:nvPr/>
        </p:nvSpPr>
        <p:spPr bwMode="auto">
          <a:xfrm>
            <a:off x="914400" y="4343400"/>
            <a:ext cx="7092950" cy="161448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/>
              <a:t>Pigeonhole principle</a:t>
            </a:r>
          </a:p>
          <a:p>
            <a:pPr>
              <a:lnSpc>
                <a:spcPct val="150000"/>
              </a:lnSpc>
            </a:pPr>
            <a:r>
              <a:rPr lang="en-US" altLang="zh-TW"/>
              <a:t>A function from a larger set to a smaller set cannot be </a:t>
            </a:r>
            <a:r>
              <a:rPr lang="en-US" altLang="zh-TW">
                <a:solidFill>
                  <a:srgbClr val="A50021"/>
                </a:solidFill>
              </a:rPr>
              <a:t>injective</a:t>
            </a:r>
            <a:r>
              <a:rPr lang="en-US" altLang="zh-TW"/>
              <a:t>.</a:t>
            </a:r>
          </a:p>
          <a:p>
            <a:pPr>
              <a:lnSpc>
                <a:spcPct val="150000"/>
              </a:lnSpc>
            </a:pPr>
            <a:r>
              <a:rPr lang="en-US" altLang="zh-TW"/>
              <a:t>(There must be at least two elements in the domain that have</a:t>
            </a:r>
          </a:p>
          <a:p>
            <a:pPr>
              <a:lnSpc>
                <a:spcPct val="150000"/>
              </a:lnSpc>
            </a:pPr>
            <a:r>
              <a:rPr lang="en-US" altLang="zh-TW"/>
              <a:t>the same image in the codomain.)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8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Text Box 2"/>
          <p:cNvSpPr txBox="1">
            <a:spLocks noChangeArrowheads="1"/>
          </p:cNvSpPr>
          <p:nvPr/>
        </p:nvSpPr>
        <p:spPr bwMode="auto">
          <a:xfrm>
            <a:off x="3644900" y="457200"/>
            <a:ext cx="1765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Cardinality</a:t>
            </a:r>
          </a:p>
        </p:txBody>
      </p:sp>
      <p:sp>
        <p:nvSpPr>
          <p:cNvPr id="185347" name="Text Box 3"/>
          <p:cNvSpPr txBox="1">
            <a:spLocks noChangeArrowheads="1"/>
          </p:cNvSpPr>
          <p:nvPr/>
        </p:nvSpPr>
        <p:spPr bwMode="auto">
          <a:xfrm>
            <a:off x="1295400" y="1371600"/>
            <a:ext cx="7058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Functions are useful to compare the sizes of two different sets.</a:t>
            </a:r>
          </a:p>
        </p:txBody>
      </p:sp>
      <p:sp>
        <p:nvSpPr>
          <p:cNvPr id="185349" name="Text Box 5"/>
          <p:cNvSpPr txBox="1">
            <a:spLocks noChangeArrowheads="1"/>
          </p:cNvSpPr>
          <p:nvPr/>
        </p:nvSpPr>
        <p:spPr bwMode="auto">
          <a:xfrm>
            <a:off x="1295400" y="2362200"/>
            <a:ext cx="6218369" cy="369332"/>
          </a:xfrm>
          <a:prstGeom prst="rect">
            <a:avLst/>
          </a:prstGeom>
          <a:solidFill>
            <a:srgbClr val="CCE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A50021"/>
                </a:solidFill>
              </a:rPr>
              <a:t>Question</a:t>
            </a:r>
            <a:r>
              <a:rPr lang="en-US" altLang="zh-TW" dirty="0"/>
              <a:t>: Do all infinite sets have the same cardinality?</a:t>
            </a:r>
          </a:p>
        </p:txBody>
      </p:sp>
      <p:sp>
        <p:nvSpPr>
          <p:cNvPr id="185357" name="Text Box 13"/>
          <p:cNvSpPr txBox="1">
            <a:spLocks noChangeArrowheads="1"/>
          </p:cNvSpPr>
          <p:nvPr/>
        </p:nvSpPr>
        <p:spPr bwMode="auto">
          <a:xfrm>
            <a:off x="1295400" y="3352800"/>
            <a:ext cx="6249988" cy="78898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Two sets A and B have the same cardinality if and only if</a:t>
            </a:r>
          </a:p>
          <a:p>
            <a:pPr>
              <a:lnSpc>
                <a:spcPct val="150000"/>
              </a:lnSpc>
            </a:pPr>
            <a:r>
              <a:rPr lang="en-US" altLang="zh-TW"/>
              <a:t>there is a bijection between A and B.</a:t>
            </a:r>
          </a:p>
        </p:txBody>
      </p:sp>
      <p:sp>
        <p:nvSpPr>
          <p:cNvPr id="185358" name="Text Box 14"/>
          <p:cNvSpPr txBox="1">
            <a:spLocks noChangeArrowheads="1"/>
          </p:cNvSpPr>
          <p:nvPr/>
        </p:nvSpPr>
        <p:spPr bwMode="auto">
          <a:xfrm>
            <a:off x="1295401" y="4876800"/>
            <a:ext cx="6324600" cy="646331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dirty="0"/>
              <a:t>A set, S, is </a:t>
            </a:r>
            <a:r>
              <a:rPr lang="en-US" altLang="zh-TW" dirty="0">
                <a:solidFill>
                  <a:srgbClr val="A50021"/>
                </a:solidFill>
              </a:rPr>
              <a:t>countable</a:t>
            </a:r>
            <a:r>
              <a:rPr lang="en-US" altLang="zh-TW" dirty="0"/>
              <a:t> if there exists an injective mapping from S to the set of positive integers.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57" grpId="0" animBg="1"/>
      <p:bldP spid="18535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Text Box 2"/>
          <p:cNvSpPr txBox="1">
            <a:spLocks noChangeArrowheads="1"/>
          </p:cNvSpPr>
          <p:nvPr/>
        </p:nvSpPr>
        <p:spPr bwMode="auto">
          <a:xfrm>
            <a:off x="2286000" y="457200"/>
            <a:ext cx="4506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Integers vs Positive Integers</a:t>
            </a:r>
          </a:p>
        </p:txBody>
      </p:sp>
      <p:sp>
        <p:nvSpPr>
          <p:cNvPr id="419844" name="Rectangle 4"/>
          <p:cNvSpPr>
            <a:spLocks noChangeArrowheads="1"/>
          </p:cNvSpPr>
          <p:nvPr/>
        </p:nvSpPr>
        <p:spPr bwMode="auto">
          <a:xfrm>
            <a:off x="762000" y="2362200"/>
            <a:ext cx="8077200" cy="369332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dirty="0"/>
              <a:t>Define an injection from the set of all integers to the positive integers.</a:t>
            </a:r>
          </a:p>
        </p:txBody>
      </p:sp>
      <p:sp>
        <p:nvSpPr>
          <p:cNvPr id="419845" name="Text Box 5"/>
          <p:cNvSpPr txBox="1">
            <a:spLocks noChangeArrowheads="1"/>
          </p:cNvSpPr>
          <p:nvPr/>
        </p:nvSpPr>
        <p:spPr bwMode="auto">
          <a:xfrm>
            <a:off x="2667000" y="1447800"/>
            <a:ext cx="3743325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Is the set of integers countable?</a:t>
            </a:r>
          </a:p>
        </p:txBody>
      </p:sp>
      <p:sp>
        <p:nvSpPr>
          <p:cNvPr id="419846" name="Rectangle 6"/>
          <p:cNvSpPr>
            <a:spLocks noChangeArrowheads="1"/>
          </p:cNvSpPr>
          <p:nvPr/>
        </p:nvSpPr>
        <p:spPr bwMode="auto">
          <a:xfrm>
            <a:off x="2971800" y="3200400"/>
            <a:ext cx="32385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dirty="0"/>
              <a:t>1  2   3   4    5   6    7   8 . . .</a:t>
            </a:r>
          </a:p>
          <a:p>
            <a:r>
              <a:rPr lang="en-US" altLang="zh-TW" dirty="0"/>
              <a:t>0  1  −1   2  −2   3  −3   4 . . .</a:t>
            </a:r>
          </a:p>
        </p:txBody>
      </p:sp>
      <p:sp>
        <p:nvSpPr>
          <p:cNvPr id="419847" name="Rectangle 7"/>
          <p:cNvSpPr>
            <a:spLocks noChangeArrowheads="1"/>
          </p:cNvSpPr>
          <p:nvPr/>
        </p:nvSpPr>
        <p:spPr bwMode="auto">
          <a:xfrm>
            <a:off x="3886200" y="4191000"/>
            <a:ext cx="2590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/>
              <a:t>n/2, if n is even;</a:t>
            </a:r>
          </a:p>
          <a:p>
            <a:pPr>
              <a:lnSpc>
                <a:spcPct val="150000"/>
              </a:lnSpc>
            </a:pPr>
            <a:r>
              <a:rPr lang="en-US" altLang="zh-TW"/>
              <a:t>−(n − 1)/2, if n is odd.</a:t>
            </a:r>
          </a:p>
        </p:txBody>
      </p:sp>
      <p:sp>
        <p:nvSpPr>
          <p:cNvPr id="419848" name="Text Box 8"/>
          <p:cNvSpPr txBox="1">
            <a:spLocks noChangeArrowheads="1"/>
          </p:cNvSpPr>
          <p:nvPr/>
        </p:nvSpPr>
        <p:spPr bwMode="auto">
          <a:xfrm>
            <a:off x="2803525" y="4384675"/>
            <a:ext cx="771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f(n) =</a:t>
            </a:r>
          </a:p>
        </p:txBody>
      </p:sp>
      <p:sp>
        <p:nvSpPr>
          <p:cNvPr id="419849" name="AutoShape 9"/>
          <p:cNvSpPr>
            <a:spLocks/>
          </p:cNvSpPr>
          <p:nvPr/>
        </p:nvSpPr>
        <p:spPr bwMode="auto">
          <a:xfrm>
            <a:off x="3581400" y="41148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50" name="Text Box 10"/>
          <p:cNvSpPr txBox="1">
            <a:spLocks noChangeArrowheads="1"/>
          </p:cNvSpPr>
          <p:nvPr/>
        </p:nvSpPr>
        <p:spPr bwMode="auto">
          <a:xfrm>
            <a:off x="2522538" y="5410200"/>
            <a:ext cx="4030662" cy="37623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So, the set of integers is countable.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4" grpId="0" animBg="1"/>
      <p:bldP spid="419846" grpId="0"/>
      <p:bldP spid="419847" grpId="0"/>
      <p:bldP spid="419848" grpId="0"/>
      <p:bldP spid="419849" grpId="0" animBg="1"/>
      <p:bldP spid="41985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Text Box 2"/>
          <p:cNvSpPr txBox="1">
            <a:spLocks noChangeArrowheads="1"/>
          </p:cNvSpPr>
          <p:nvPr/>
        </p:nvSpPr>
        <p:spPr bwMode="auto">
          <a:xfrm>
            <a:off x="1676400" y="1371600"/>
            <a:ext cx="5844870" cy="369332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A50021"/>
                </a:solidFill>
              </a:rPr>
              <a:t>Question</a:t>
            </a:r>
            <a:r>
              <a:rPr lang="en-US" altLang="zh-TW" dirty="0"/>
              <a:t>: Is the set of </a:t>
            </a:r>
            <a:r>
              <a:rPr lang="en-US" altLang="zh-TW" b="1" dirty="0"/>
              <a:t>rational numbers</a:t>
            </a:r>
            <a:r>
              <a:rPr lang="en-US" altLang="zh-TW" dirty="0"/>
              <a:t> countable?</a:t>
            </a:r>
          </a:p>
        </p:txBody>
      </p:sp>
      <p:sp>
        <p:nvSpPr>
          <p:cNvPr id="422915" name="Text Box 3"/>
          <p:cNvSpPr txBox="1">
            <a:spLocks noChangeArrowheads="1"/>
          </p:cNvSpPr>
          <p:nvPr/>
        </p:nvSpPr>
        <p:spPr bwMode="auto">
          <a:xfrm>
            <a:off x="1676400" y="457200"/>
            <a:ext cx="5829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Rational Numbers vs Positive Integers</a:t>
            </a:r>
          </a:p>
        </p:txBody>
      </p:sp>
      <p:sp>
        <p:nvSpPr>
          <p:cNvPr id="422917" name="Text Box 5"/>
          <p:cNvSpPr txBox="1">
            <a:spLocks noChangeArrowheads="1"/>
          </p:cNvSpPr>
          <p:nvPr/>
        </p:nvSpPr>
        <p:spPr bwMode="auto">
          <a:xfrm>
            <a:off x="995040" y="2706469"/>
            <a:ext cx="7239000" cy="646331"/>
          </a:xfrm>
          <a:prstGeom prst="rect">
            <a:avLst/>
          </a:prstGeom>
          <a:solidFill>
            <a:srgbClr val="CCE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dirty="0"/>
              <a:t>We want to show that the set rational numbers is countable, by defining an </a:t>
            </a:r>
            <a:r>
              <a:rPr lang="en-US" altLang="zh-TW" b="1" dirty="0">
                <a:solidFill>
                  <a:srgbClr val="A50021"/>
                </a:solidFill>
              </a:rPr>
              <a:t>injective mapping</a:t>
            </a:r>
            <a:r>
              <a:rPr lang="en-US" altLang="zh-TW" dirty="0"/>
              <a:t> to the set of positive integers.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206501" y="4648200"/>
            <a:ext cx="70231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dirty="0"/>
              <a:t>The mapping is defined by visiting the rational numbers in a specific order such that all numbers appear.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17" grpId="0" animBg="1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ChangeArrowheads="1"/>
          </p:cNvSpPr>
          <p:nvPr/>
        </p:nvSpPr>
        <p:spPr bwMode="auto">
          <a:xfrm>
            <a:off x="723900" y="1066800"/>
            <a:ext cx="803910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1600">
                <a:latin typeface="Courier" pitchFamily="49" charset="0"/>
              </a:rPr>
              <a:t>(0, 0), (0, 1), (0,−1), (0, 2), (0,−2), (0, 3), (0,−3), . . .</a:t>
            </a:r>
          </a:p>
          <a:p>
            <a:r>
              <a:rPr lang="en-US" altLang="zh-TW" sz="1600">
                <a:latin typeface="Courier" pitchFamily="49" charset="0"/>
              </a:rPr>
              <a:t>(1, 0), (1, 1), (1,−1), (1, 2), (1,−2), (1, 3), (1,−3), . . .</a:t>
            </a:r>
          </a:p>
          <a:p>
            <a:r>
              <a:rPr lang="en-US" altLang="zh-TW" sz="1600">
                <a:latin typeface="Courier" pitchFamily="49" charset="0"/>
              </a:rPr>
              <a:t>(−1, 0),(−1, 1),(−1,−1),(−1, 2),(−1,−2),(−1, 3), (−1,−3), . . . </a:t>
            </a:r>
          </a:p>
          <a:p>
            <a:r>
              <a:rPr lang="en-US" altLang="zh-TW" sz="1600">
                <a:latin typeface="Courier" pitchFamily="49" charset="0"/>
              </a:rPr>
              <a:t>(2, 0), (2, 1), (2,−1), (2, 2), (2,−2), (2, 3),  (2,−3), . . .</a:t>
            </a:r>
          </a:p>
          <a:p>
            <a:r>
              <a:rPr lang="en-US" altLang="zh-TW" sz="1600">
                <a:latin typeface="Courier" pitchFamily="49" charset="0"/>
              </a:rPr>
              <a:t>(−2, 0),(−2, 1),(−2,−1),(−2, 2),(−2,−2), (−2, 3),(−2,−3), . . .</a:t>
            </a:r>
          </a:p>
        </p:txBody>
      </p:sp>
      <p:sp>
        <p:nvSpPr>
          <p:cNvPr id="183306" name="Text Box 10"/>
          <p:cNvSpPr txBox="1">
            <a:spLocks noChangeArrowheads="1"/>
          </p:cNvSpPr>
          <p:nvPr/>
        </p:nvSpPr>
        <p:spPr bwMode="auto">
          <a:xfrm>
            <a:off x="1270863" y="3738563"/>
            <a:ext cx="6781800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dirty="0"/>
              <a:t>The trick is to visit the rational numbers diagonal by diagonal.</a:t>
            </a:r>
          </a:p>
        </p:txBody>
      </p:sp>
      <p:sp>
        <p:nvSpPr>
          <p:cNvPr id="183307" name="Text Box 11"/>
          <p:cNvSpPr txBox="1">
            <a:spLocks noChangeArrowheads="1"/>
          </p:cNvSpPr>
          <p:nvPr/>
        </p:nvSpPr>
        <p:spPr bwMode="auto">
          <a:xfrm>
            <a:off x="1193006" y="4572000"/>
            <a:ext cx="6757987" cy="3762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Each diagonal is finite, so eventually every pair will be visited.</a:t>
            </a:r>
          </a:p>
        </p:txBody>
      </p:sp>
      <p:sp>
        <p:nvSpPr>
          <p:cNvPr id="183308" name="Text Box 12"/>
          <p:cNvSpPr txBox="1">
            <a:spLocks noChangeArrowheads="1"/>
          </p:cNvSpPr>
          <p:nvPr/>
        </p:nvSpPr>
        <p:spPr bwMode="auto">
          <a:xfrm>
            <a:off x="381000" y="5545138"/>
            <a:ext cx="8229600" cy="646331"/>
          </a:xfrm>
          <a:prstGeom prst="rect">
            <a:avLst/>
          </a:prstGeom>
          <a:solidFill>
            <a:srgbClr val="FFC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dirty="0"/>
              <a:t>Therefore, there is an injective mapping from the </a:t>
            </a:r>
            <a:r>
              <a:rPr lang="en-US" altLang="zh-TW" dirty="0" err="1"/>
              <a:t>rationals</a:t>
            </a:r>
            <a:r>
              <a:rPr lang="en-US" altLang="zh-TW" dirty="0"/>
              <a:t> to the set of positive </a:t>
            </a:r>
            <a:r>
              <a:rPr lang="en-US" altLang="zh-TW" dirty="0" err="1"/>
              <a:t>integers,and</a:t>
            </a:r>
            <a:r>
              <a:rPr lang="en-US" altLang="zh-TW" dirty="0"/>
              <a:t> so the set of rational numbers is countable.</a:t>
            </a:r>
          </a:p>
        </p:txBody>
      </p:sp>
      <p:sp>
        <p:nvSpPr>
          <p:cNvPr id="183309" name="Text Box 13"/>
          <p:cNvSpPr txBox="1">
            <a:spLocks noChangeArrowheads="1"/>
          </p:cNvSpPr>
          <p:nvPr/>
        </p:nvSpPr>
        <p:spPr bwMode="auto">
          <a:xfrm>
            <a:off x="1676400" y="457200"/>
            <a:ext cx="5829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Rational Numbers vs Positive Integers</a:t>
            </a:r>
          </a:p>
        </p:txBody>
      </p:sp>
      <p:sp>
        <p:nvSpPr>
          <p:cNvPr id="183310" name="Line 14"/>
          <p:cNvSpPr>
            <a:spLocks noChangeShapeType="1"/>
          </p:cNvSpPr>
          <p:nvPr/>
        </p:nvSpPr>
        <p:spPr bwMode="auto">
          <a:xfrm flipV="1">
            <a:off x="762000" y="1143000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3311" name="Line 15"/>
          <p:cNvSpPr>
            <a:spLocks noChangeShapeType="1"/>
          </p:cNvSpPr>
          <p:nvPr/>
        </p:nvSpPr>
        <p:spPr bwMode="auto">
          <a:xfrm flipV="1">
            <a:off x="762000" y="1143000"/>
            <a:ext cx="1752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3312" name="Line 16"/>
          <p:cNvSpPr>
            <a:spLocks noChangeShapeType="1"/>
          </p:cNvSpPr>
          <p:nvPr/>
        </p:nvSpPr>
        <p:spPr bwMode="auto">
          <a:xfrm flipV="1">
            <a:off x="762000" y="1143000"/>
            <a:ext cx="2667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3313" name="Line 17"/>
          <p:cNvSpPr>
            <a:spLocks noChangeShapeType="1"/>
          </p:cNvSpPr>
          <p:nvPr/>
        </p:nvSpPr>
        <p:spPr bwMode="auto">
          <a:xfrm flipV="1">
            <a:off x="762000" y="1143000"/>
            <a:ext cx="3657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3314" name="Line 18"/>
          <p:cNvSpPr>
            <a:spLocks noChangeShapeType="1"/>
          </p:cNvSpPr>
          <p:nvPr/>
        </p:nvSpPr>
        <p:spPr bwMode="auto">
          <a:xfrm flipV="1">
            <a:off x="762000" y="1143000"/>
            <a:ext cx="45720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914400" y="2648764"/>
            <a:ext cx="7315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dirty="0"/>
              <a:t>If we first visit all numbers in first row/column then we will never reach the second row/column.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3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83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83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83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8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06" grpId="0" animBg="1"/>
      <p:bldP spid="183307" grpId="0" animBg="1"/>
      <p:bldP spid="183308" grpId="0" animBg="1"/>
      <p:bldP spid="183310" grpId="0" animBg="1"/>
      <p:bldP spid="183311" grpId="0" animBg="1"/>
      <p:bldP spid="183312" grpId="0" animBg="1"/>
      <p:bldP spid="183313" grpId="0" animBg="1"/>
      <p:bldP spid="183314" grpId="0" animBg="1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Text Box 2"/>
          <p:cNvSpPr txBox="1">
            <a:spLocks noChangeArrowheads="1"/>
          </p:cNvSpPr>
          <p:nvPr/>
        </p:nvSpPr>
        <p:spPr bwMode="auto">
          <a:xfrm>
            <a:off x="1905000" y="1295400"/>
            <a:ext cx="5431295" cy="369332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A50021"/>
                </a:solidFill>
              </a:rPr>
              <a:t>Question</a:t>
            </a:r>
            <a:r>
              <a:rPr lang="en-US" altLang="zh-TW" dirty="0"/>
              <a:t>: Is the set of </a:t>
            </a:r>
            <a:r>
              <a:rPr lang="en-US" altLang="zh-TW" b="1" dirty="0"/>
              <a:t>real numbers</a:t>
            </a:r>
            <a:r>
              <a:rPr lang="en-US" altLang="zh-TW" dirty="0"/>
              <a:t> countable?</a:t>
            </a:r>
          </a:p>
        </p:txBody>
      </p:sp>
      <p:sp>
        <p:nvSpPr>
          <p:cNvPr id="423939" name="Text Box 3"/>
          <p:cNvSpPr txBox="1">
            <a:spLocks noChangeArrowheads="1"/>
          </p:cNvSpPr>
          <p:nvPr/>
        </p:nvSpPr>
        <p:spPr bwMode="auto">
          <a:xfrm>
            <a:off x="838200" y="2098675"/>
            <a:ext cx="7827784" cy="369332"/>
          </a:xfrm>
          <a:prstGeom prst="rect">
            <a:avLst/>
          </a:prstGeom>
          <a:solidFill>
            <a:srgbClr val="CCE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/>
              <a:t>Theorem: </a:t>
            </a:r>
            <a:r>
              <a:rPr lang="en-US" altLang="zh-TW" b="1" dirty="0">
                <a:solidFill>
                  <a:srgbClr val="A50021"/>
                </a:solidFill>
              </a:rPr>
              <a:t>No injective</a:t>
            </a:r>
            <a:r>
              <a:rPr lang="en-US" altLang="zh-TW" dirty="0"/>
              <a:t> mapping from real numbers to positive integers.</a:t>
            </a:r>
          </a:p>
        </p:txBody>
      </p:sp>
      <p:sp>
        <p:nvSpPr>
          <p:cNvPr id="423940" name="Text Box 4"/>
          <p:cNvSpPr txBox="1">
            <a:spLocks noChangeArrowheads="1"/>
          </p:cNvSpPr>
          <p:nvPr/>
        </p:nvSpPr>
        <p:spPr bwMode="auto">
          <a:xfrm>
            <a:off x="1887538" y="457200"/>
            <a:ext cx="5280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Real Numbers vs Positive Integers</a:t>
            </a:r>
          </a:p>
        </p:txBody>
      </p:sp>
      <p:pic>
        <p:nvPicPr>
          <p:cNvPr id="423941" name="Picture 5" descr="429px-Diagonal_argument_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667000"/>
            <a:ext cx="4086225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3942" name="Line 6"/>
          <p:cNvSpPr>
            <a:spLocks noChangeShapeType="1"/>
          </p:cNvSpPr>
          <p:nvPr/>
        </p:nvSpPr>
        <p:spPr bwMode="auto">
          <a:xfrm flipV="1">
            <a:off x="3810000" y="28956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3943" name="Text Box 7"/>
          <p:cNvSpPr txBox="1">
            <a:spLocks noChangeArrowheads="1"/>
          </p:cNvSpPr>
          <p:nvPr/>
        </p:nvSpPr>
        <p:spPr bwMode="auto">
          <a:xfrm>
            <a:off x="152400" y="2971800"/>
            <a:ext cx="37449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400"/>
              <a:t>The string map to the first natural number</a:t>
            </a:r>
          </a:p>
        </p:txBody>
      </p:sp>
      <p:sp>
        <p:nvSpPr>
          <p:cNvPr id="423944" name="Line 8"/>
          <p:cNvSpPr>
            <a:spLocks noChangeShapeType="1"/>
          </p:cNvSpPr>
          <p:nvPr/>
        </p:nvSpPr>
        <p:spPr bwMode="auto">
          <a:xfrm>
            <a:off x="3810000" y="36576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3945" name="Text Box 9"/>
          <p:cNvSpPr txBox="1">
            <a:spLocks noChangeArrowheads="1"/>
          </p:cNvSpPr>
          <p:nvPr/>
        </p:nvSpPr>
        <p:spPr bwMode="auto">
          <a:xfrm>
            <a:off x="152400" y="3505200"/>
            <a:ext cx="3765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400"/>
              <a:t>The string map to the fifth natural number</a:t>
            </a:r>
          </a:p>
        </p:txBody>
      </p:sp>
      <p:sp>
        <p:nvSpPr>
          <p:cNvPr id="423946" name="AutoShape 10"/>
          <p:cNvSpPr>
            <a:spLocks noChangeArrowheads="1"/>
          </p:cNvSpPr>
          <p:nvPr/>
        </p:nvSpPr>
        <p:spPr bwMode="auto">
          <a:xfrm>
            <a:off x="381000" y="6248400"/>
            <a:ext cx="3657600" cy="381000"/>
          </a:xfrm>
          <a:prstGeom prst="wedgeRoundRectCallout">
            <a:avLst>
              <a:gd name="adj1" fmla="val 60940"/>
              <a:gd name="adj2" fmla="val -2125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/>
              <a:t>The opposite of the diagonal</a:t>
            </a:r>
          </a:p>
        </p:txBody>
      </p:sp>
      <p:sp>
        <p:nvSpPr>
          <p:cNvPr id="423947" name="AutoShape 11"/>
          <p:cNvSpPr>
            <a:spLocks noChangeArrowheads="1"/>
          </p:cNvSpPr>
          <p:nvPr/>
        </p:nvSpPr>
        <p:spPr bwMode="auto">
          <a:xfrm>
            <a:off x="533400" y="4267200"/>
            <a:ext cx="3429000" cy="1524000"/>
          </a:xfrm>
          <a:prstGeom prst="wedgeRoundRectCallout">
            <a:avLst>
              <a:gd name="adj1" fmla="val -6343"/>
              <a:gd name="adj2" fmla="val 72292"/>
              <a:gd name="adj3" fmla="val 16667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altLang="zh-TW"/>
              <a:t>It can not be in any row i because its i-th bit is different, and so this string is not mapped!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39" grpId="0" animBg="1"/>
      <p:bldP spid="423942" grpId="0" animBg="1"/>
      <p:bldP spid="423943" grpId="0"/>
      <p:bldP spid="423944" grpId="0" animBg="1"/>
      <p:bldP spid="423945" grpId="0"/>
      <p:bldP spid="423946" grpId="0" animBg="1"/>
      <p:bldP spid="42394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Text Box 2"/>
          <p:cNvSpPr txBox="1">
            <a:spLocks noChangeArrowheads="1"/>
          </p:cNvSpPr>
          <p:nvPr/>
        </p:nvSpPr>
        <p:spPr bwMode="auto">
          <a:xfrm>
            <a:off x="3092450" y="457200"/>
            <a:ext cx="39324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 dirty="0" err="1">
                <a:solidFill>
                  <a:srgbClr val="003366"/>
                </a:solidFill>
              </a:rPr>
              <a:t>Diagonalization</a:t>
            </a:r>
            <a:r>
              <a:rPr lang="en-US" altLang="zh-TW" sz="2400" b="1" dirty="0">
                <a:solidFill>
                  <a:srgbClr val="003366"/>
                </a:solidFill>
              </a:rPr>
              <a:t> Argument</a:t>
            </a:r>
          </a:p>
        </p:txBody>
      </p:sp>
      <p:sp>
        <p:nvSpPr>
          <p:cNvPr id="181251" name="Text Box 3"/>
          <p:cNvSpPr txBox="1">
            <a:spLocks noChangeArrowheads="1"/>
          </p:cNvSpPr>
          <p:nvPr/>
        </p:nvSpPr>
        <p:spPr bwMode="auto">
          <a:xfrm>
            <a:off x="1752600" y="2390775"/>
            <a:ext cx="5621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This argument is called Cantor’s diagonal argument.</a:t>
            </a:r>
          </a:p>
        </p:txBody>
      </p:sp>
      <p:sp>
        <p:nvSpPr>
          <p:cNvPr id="181252" name="Rectangle 4"/>
          <p:cNvSpPr>
            <a:spLocks noChangeArrowheads="1"/>
          </p:cNvSpPr>
          <p:nvPr/>
        </p:nvSpPr>
        <p:spPr bwMode="auto">
          <a:xfrm>
            <a:off x="1447800" y="2833688"/>
            <a:ext cx="6332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hlinkClick r:id="rId2"/>
              </a:rPr>
              <a:t>http://en.wikipedia.org/wiki/Cantor's_diagonal_argument</a:t>
            </a:r>
            <a:endParaRPr lang="en-US" altLang="zh-TW"/>
          </a:p>
        </p:txBody>
      </p:sp>
      <p:sp>
        <p:nvSpPr>
          <p:cNvPr id="181253" name="Text Box 5"/>
          <p:cNvSpPr txBox="1">
            <a:spLocks noChangeArrowheads="1"/>
          </p:cNvSpPr>
          <p:nvPr/>
        </p:nvSpPr>
        <p:spPr bwMode="auto">
          <a:xfrm>
            <a:off x="1582738" y="1462088"/>
            <a:ext cx="59610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/>
              <a:t>Similarly,  power sets can be shown to be </a:t>
            </a:r>
            <a:r>
              <a:rPr lang="en-US" altLang="zh-TW" b="1" dirty="0"/>
              <a:t>uncountable</a:t>
            </a:r>
            <a:r>
              <a:rPr lang="en-US" altLang="zh-TW" dirty="0"/>
              <a:t>.</a:t>
            </a:r>
          </a:p>
        </p:txBody>
      </p:sp>
      <p:sp>
        <p:nvSpPr>
          <p:cNvPr id="181254" name="Text Box 6"/>
          <p:cNvSpPr txBox="1">
            <a:spLocks noChangeArrowheads="1"/>
          </p:cNvSpPr>
          <p:nvPr/>
        </p:nvSpPr>
        <p:spPr bwMode="auto">
          <a:xfrm>
            <a:off x="762000" y="3900488"/>
            <a:ext cx="7569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This has been used in many places; for example the Russell’s paradox.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Text Box 2"/>
          <p:cNvSpPr txBox="1">
            <a:spLocks noChangeArrowheads="1"/>
          </p:cNvSpPr>
          <p:nvPr/>
        </p:nvSpPr>
        <p:spPr bwMode="auto">
          <a:xfrm>
            <a:off x="2286000" y="457200"/>
            <a:ext cx="4506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Cardinality and Computability</a:t>
            </a:r>
          </a:p>
        </p:txBody>
      </p:sp>
      <p:sp>
        <p:nvSpPr>
          <p:cNvPr id="420871" name="Text Box 7"/>
          <p:cNvSpPr txBox="1">
            <a:spLocks noChangeArrowheads="1"/>
          </p:cNvSpPr>
          <p:nvPr/>
        </p:nvSpPr>
        <p:spPr bwMode="auto">
          <a:xfrm>
            <a:off x="457200" y="1905000"/>
            <a:ext cx="8234363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The set of all computer programs in a given computer language is countable.</a:t>
            </a:r>
          </a:p>
        </p:txBody>
      </p:sp>
      <p:sp>
        <p:nvSpPr>
          <p:cNvPr id="420872" name="Text Box 8"/>
          <p:cNvSpPr txBox="1">
            <a:spLocks noChangeArrowheads="1"/>
          </p:cNvSpPr>
          <p:nvPr/>
        </p:nvSpPr>
        <p:spPr bwMode="auto">
          <a:xfrm>
            <a:off x="452438" y="2747963"/>
            <a:ext cx="4325937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The set of all functions is uncountable.</a:t>
            </a:r>
          </a:p>
        </p:txBody>
      </p:sp>
      <p:sp>
        <p:nvSpPr>
          <p:cNvPr id="420873" name="Text Box 9"/>
          <p:cNvSpPr txBox="1">
            <a:spLocks noChangeArrowheads="1"/>
          </p:cNvSpPr>
          <p:nvPr/>
        </p:nvSpPr>
        <p:spPr bwMode="auto">
          <a:xfrm>
            <a:off x="457200" y="3657600"/>
            <a:ext cx="4954588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There must exist a non-computable function!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3314700" y="457200"/>
            <a:ext cx="247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Quick Summary</a:t>
            </a:r>
          </a:p>
        </p:txBody>
      </p:sp>
      <p:sp>
        <p:nvSpPr>
          <p:cNvPr id="29699" name="Text Box 9"/>
          <p:cNvSpPr txBox="1">
            <a:spLocks noChangeArrowheads="1"/>
          </p:cNvSpPr>
          <p:nvPr/>
        </p:nvSpPr>
        <p:spPr bwMode="auto">
          <a:xfrm>
            <a:off x="1066800" y="1524000"/>
            <a:ext cx="7086600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Make sure you understand basic definitions of functions.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These will be used in the next lecture for counting.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The pigeonhole principle is very simple,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but there are many clever uses of it to prove non-trivial results. </a:t>
            </a:r>
          </a:p>
        </p:txBody>
      </p:sp>
    </p:spTree>
    <p:extLst>
      <p:ext uri="{BB962C8B-B14F-4D97-AF65-F5344CB8AC3E}">
        <p14:creationId xmlns:p14="http://schemas.microsoft.com/office/powerpoint/2010/main" val="2125459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Text Box 2"/>
          <p:cNvSpPr txBox="1">
            <a:spLocks noChangeArrowheads="1"/>
          </p:cNvSpPr>
          <p:nvPr/>
        </p:nvSpPr>
        <p:spPr bwMode="auto">
          <a:xfrm>
            <a:off x="3714750" y="457200"/>
            <a:ext cx="1695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Example 1</a:t>
            </a:r>
          </a:p>
        </p:txBody>
      </p:sp>
      <p:sp>
        <p:nvSpPr>
          <p:cNvPr id="413703" name="Text Box 7"/>
          <p:cNvSpPr txBox="1">
            <a:spLocks noChangeArrowheads="1"/>
          </p:cNvSpPr>
          <p:nvPr/>
        </p:nvSpPr>
        <p:spPr bwMode="auto">
          <a:xfrm>
            <a:off x="2311400" y="1371600"/>
            <a:ext cx="4479925" cy="1338263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A50021"/>
                </a:solidFill>
              </a:rPr>
              <a:t>Question:  </a:t>
            </a:r>
            <a:r>
              <a:rPr lang="en-US" altLang="zh-TW"/>
              <a:t>Let A = {1,2,3,4,5,6,7,8}</a:t>
            </a:r>
          </a:p>
          <a:p>
            <a:endParaRPr lang="en-US" altLang="zh-TW"/>
          </a:p>
          <a:p>
            <a:r>
              <a:rPr lang="en-US" altLang="zh-TW"/>
              <a:t>If five integers are selected from A, </a:t>
            </a:r>
          </a:p>
          <a:p>
            <a:pPr>
              <a:lnSpc>
                <a:spcPct val="150000"/>
              </a:lnSpc>
            </a:pPr>
            <a:r>
              <a:rPr lang="en-US" altLang="zh-TW"/>
              <a:t>must a pair of integers have a sum of 9?</a:t>
            </a:r>
          </a:p>
        </p:txBody>
      </p:sp>
      <p:sp>
        <p:nvSpPr>
          <p:cNvPr id="413705" name="Text Box 9"/>
          <p:cNvSpPr txBox="1">
            <a:spLocks noChangeArrowheads="1"/>
          </p:cNvSpPr>
          <p:nvPr/>
        </p:nvSpPr>
        <p:spPr bwMode="auto">
          <a:xfrm>
            <a:off x="2286000" y="3276600"/>
            <a:ext cx="4689475" cy="243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Consider the pairs {1,8}, {2,7}, {3,6}, {4,5}.</a:t>
            </a:r>
          </a:p>
          <a:p>
            <a:pPr>
              <a:lnSpc>
                <a:spcPct val="150000"/>
              </a:lnSpc>
            </a:pPr>
            <a:r>
              <a:rPr lang="en-US" altLang="zh-TW"/>
              <a:t>The sum of each pair is equal to 9.</a:t>
            </a:r>
          </a:p>
          <a:p>
            <a:pPr>
              <a:lnSpc>
                <a:spcPct val="150000"/>
              </a:lnSpc>
            </a:pPr>
            <a:r>
              <a:rPr lang="en-US" altLang="zh-TW"/>
              <a:t>If we choose 5 numbers from this set,</a:t>
            </a:r>
          </a:p>
          <a:p>
            <a:pPr>
              <a:lnSpc>
                <a:spcPct val="150000"/>
              </a:lnSpc>
            </a:pPr>
            <a:r>
              <a:rPr lang="en-US" altLang="zh-TW"/>
              <a:t>then by the pigeonhole principle,</a:t>
            </a:r>
          </a:p>
          <a:p>
            <a:pPr>
              <a:lnSpc>
                <a:spcPct val="150000"/>
              </a:lnSpc>
            </a:pPr>
            <a:r>
              <a:rPr lang="en-US" altLang="zh-TW"/>
              <a:t>both elements of some pair will be chosen,</a:t>
            </a:r>
          </a:p>
          <a:p>
            <a:pPr>
              <a:lnSpc>
                <a:spcPct val="150000"/>
              </a:lnSpc>
            </a:pPr>
            <a:r>
              <a:rPr lang="en-US" altLang="zh-TW"/>
              <a:t>and their sum is equal to 9.</a:t>
            </a:r>
          </a:p>
        </p:txBody>
      </p:sp>
    </p:spTree>
    <p:extLst>
      <p:ext uri="{BB962C8B-B14F-4D97-AF65-F5344CB8AC3E}">
        <p14:creationId xmlns:p14="http://schemas.microsoft.com/office/powerpoint/2010/main" val="633836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Text Box 2"/>
          <p:cNvSpPr txBox="1">
            <a:spLocks noChangeArrowheads="1"/>
          </p:cNvSpPr>
          <p:nvPr/>
        </p:nvSpPr>
        <p:spPr bwMode="auto">
          <a:xfrm>
            <a:off x="3676650" y="97023"/>
            <a:ext cx="1695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003366"/>
                </a:solidFill>
              </a:rPr>
              <a:t>Example 2</a:t>
            </a:r>
          </a:p>
        </p:txBody>
      </p:sp>
      <p:sp>
        <p:nvSpPr>
          <p:cNvPr id="439323" name="Text Box 27"/>
          <p:cNvSpPr txBox="1">
            <a:spLocks noChangeArrowheads="1"/>
          </p:cNvSpPr>
          <p:nvPr/>
        </p:nvSpPr>
        <p:spPr bwMode="auto">
          <a:xfrm>
            <a:off x="749300" y="554223"/>
            <a:ext cx="7678737" cy="78898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A50021"/>
                </a:solidFill>
              </a:rPr>
              <a:t>Question:</a:t>
            </a:r>
            <a:r>
              <a:rPr lang="en-US" altLang="zh-TW" dirty="0"/>
              <a:t>   In a party of n people, is it always true that there are 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                  two people shaking hands with the same number of people?</a:t>
            </a:r>
          </a:p>
        </p:txBody>
      </p:sp>
      <p:sp>
        <p:nvSpPr>
          <p:cNvPr id="439324" name="Text Box 28"/>
          <p:cNvSpPr txBox="1">
            <a:spLocks noChangeArrowheads="1"/>
          </p:cNvSpPr>
          <p:nvPr/>
        </p:nvSpPr>
        <p:spPr bwMode="auto">
          <a:xfrm>
            <a:off x="352425" y="1410679"/>
            <a:ext cx="843915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/>
              <a:t>Everyone can shake hand with 0 to n-1 people, and there are n people,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and so it does not seem that it must be the case, but think about it carefully:</a:t>
            </a:r>
          </a:p>
        </p:txBody>
      </p:sp>
      <p:sp>
        <p:nvSpPr>
          <p:cNvPr id="439325" name="Text Box 29"/>
          <p:cNvSpPr txBox="1">
            <a:spLocks noChangeArrowheads="1"/>
          </p:cNvSpPr>
          <p:nvPr/>
        </p:nvSpPr>
        <p:spPr bwMode="auto">
          <a:xfrm>
            <a:off x="958056" y="2190142"/>
            <a:ext cx="7227888" cy="311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accent2"/>
                </a:solidFill>
              </a:rPr>
              <a:t>Case 1:</a:t>
            </a:r>
            <a:r>
              <a:rPr lang="en-US" altLang="zh-TW" dirty="0"/>
              <a:t> if there is a person who does not shake hand with others,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	then any person can shake hands with at most n-2 people,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	and so everyone shakes hand with 0 to n-2 people, and so 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	the answer is “yes” by the pigeonhole principle.</a:t>
            </a:r>
          </a:p>
          <a:p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accent2"/>
                </a:solidFill>
              </a:rPr>
              <a:t>Case 2:</a:t>
            </a:r>
            <a:r>
              <a:rPr lang="en-US" altLang="zh-TW" dirty="0"/>
              <a:t> if everyone shakes hand with at least one person, then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	any person shakes hand with 1 to n-1 people, and so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	the answer is “yes” by the pigeonhole principle.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7B4F6C-50E3-43CF-9991-E514BE6C81F2}"/>
              </a:ext>
            </a:extLst>
          </p:cNvPr>
          <p:cNvSpPr txBox="1"/>
          <p:nvPr/>
        </p:nvSpPr>
        <p:spPr>
          <a:xfrm>
            <a:off x="609600" y="5447320"/>
            <a:ext cx="80772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ProximaNova"/>
              </a:rPr>
              <a:t> </a:t>
            </a:r>
            <a:r>
              <a:rPr lang="en-US" sz="2000" dirty="0">
                <a:solidFill>
                  <a:srgbClr val="FF0000"/>
                </a:solidFill>
                <a:latin typeface="ProximaNova"/>
              </a:rPr>
              <a:t>I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ProximaNova"/>
              </a:rPr>
              <a:t>f there are N people and N-1 possibilities to the number of people each person can shake hands with then  by Pigeon Hole principle at least 2 people have shook hands with an equal amount of people</a:t>
            </a:r>
            <a:endParaRPr lang="en-I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00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Text Box 2"/>
          <p:cNvSpPr txBox="1">
            <a:spLocks noChangeArrowheads="1"/>
          </p:cNvSpPr>
          <p:nvPr/>
        </p:nvSpPr>
        <p:spPr bwMode="auto">
          <a:xfrm>
            <a:off x="3200400" y="457200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Birthday Paradox</a:t>
            </a:r>
          </a:p>
        </p:txBody>
      </p:sp>
      <p:sp>
        <p:nvSpPr>
          <p:cNvPr id="414724" name="Text Box 4"/>
          <p:cNvSpPr txBox="1">
            <a:spLocks noChangeArrowheads="1"/>
          </p:cNvSpPr>
          <p:nvPr/>
        </p:nvSpPr>
        <p:spPr bwMode="auto">
          <a:xfrm>
            <a:off x="304800" y="1157288"/>
            <a:ext cx="8467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In a group of 366 people, there </a:t>
            </a:r>
            <a:r>
              <a:rPr lang="en-US" altLang="zh-TW">
                <a:solidFill>
                  <a:srgbClr val="A50021"/>
                </a:solidFill>
              </a:rPr>
              <a:t>must</a:t>
            </a:r>
            <a:r>
              <a:rPr lang="en-US" altLang="zh-TW"/>
              <a:t> be two people having the same birthday.</a:t>
            </a:r>
          </a:p>
        </p:txBody>
      </p:sp>
      <p:sp>
        <p:nvSpPr>
          <p:cNvPr id="414725" name="Text Box 5"/>
          <p:cNvSpPr txBox="1">
            <a:spLocks noChangeArrowheads="1"/>
          </p:cNvSpPr>
          <p:nvPr/>
        </p:nvSpPr>
        <p:spPr bwMode="auto">
          <a:xfrm>
            <a:off x="533400" y="1828800"/>
            <a:ext cx="8097838" cy="78898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Suppose n &lt;= 365, what is the probability that in a random set of n people,</a:t>
            </a:r>
          </a:p>
          <a:p>
            <a:pPr>
              <a:lnSpc>
                <a:spcPct val="150000"/>
              </a:lnSpc>
            </a:pPr>
            <a:r>
              <a:rPr lang="en-US" altLang="zh-TW"/>
              <a:t>some pair of them will have the same birthday?</a:t>
            </a:r>
          </a:p>
        </p:txBody>
      </p:sp>
      <p:sp>
        <p:nvSpPr>
          <p:cNvPr id="414726" name="Text Box 6"/>
          <p:cNvSpPr txBox="1">
            <a:spLocks noChangeArrowheads="1"/>
          </p:cNvSpPr>
          <p:nvPr/>
        </p:nvSpPr>
        <p:spPr bwMode="auto">
          <a:xfrm>
            <a:off x="84138" y="2895600"/>
            <a:ext cx="89074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We can think of it as picking n random numbers from 1 to 365 without repetition. </a:t>
            </a:r>
          </a:p>
        </p:txBody>
      </p:sp>
      <p:sp>
        <p:nvSpPr>
          <p:cNvPr id="414727" name="Text Box 7"/>
          <p:cNvSpPr txBox="1">
            <a:spLocks noChangeArrowheads="1"/>
          </p:cNvSpPr>
          <p:nvPr/>
        </p:nvSpPr>
        <p:spPr bwMode="auto">
          <a:xfrm>
            <a:off x="1443038" y="3505200"/>
            <a:ext cx="62531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There are 365</a:t>
            </a:r>
            <a:r>
              <a:rPr lang="en-US" altLang="zh-TW" baseline="30000"/>
              <a:t>n</a:t>
            </a:r>
            <a:r>
              <a:rPr lang="en-US" altLang="zh-TW"/>
              <a:t> ways of picking n numbers from 1 to 365.</a:t>
            </a:r>
          </a:p>
        </p:txBody>
      </p:sp>
      <p:sp>
        <p:nvSpPr>
          <p:cNvPr id="414731" name="Text Box 11"/>
          <p:cNvSpPr txBox="1">
            <a:spLocks noChangeArrowheads="1"/>
          </p:cNvSpPr>
          <p:nvPr/>
        </p:nvSpPr>
        <p:spPr bwMode="auto">
          <a:xfrm>
            <a:off x="1447800" y="4114800"/>
            <a:ext cx="5681663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There are 365·364·363·…·(365-n+1) ways of </a:t>
            </a:r>
          </a:p>
          <a:p>
            <a:pPr>
              <a:lnSpc>
                <a:spcPct val="150000"/>
              </a:lnSpc>
            </a:pPr>
            <a:r>
              <a:rPr lang="en-US" altLang="zh-TW"/>
              <a:t>picking n numbers from 1 to 365 without repetition.</a:t>
            </a:r>
          </a:p>
        </p:txBody>
      </p:sp>
      <p:sp>
        <p:nvSpPr>
          <p:cNvPr id="414732" name="Text Box 12"/>
          <p:cNvSpPr txBox="1">
            <a:spLocks noChangeArrowheads="1"/>
          </p:cNvSpPr>
          <p:nvPr/>
        </p:nvSpPr>
        <p:spPr bwMode="auto">
          <a:xfrm>
            <a:off x="1408113" y="5146675"/>
            <a:ext cx="6372225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So the probability that </a:t>
            </a:r>
            <a:r>
              <a:rPr lang="en-US" altLang="zh-TW">
                <a:solidFill>
                  <a:srgbClr val="A50021"/>
                </a:solidFill>
              </a:rPr>
              <a:t>no pairs</a:t>
            </a:r>
            <a:r>
              <a:rPr lang="en-US" altLang="zh-TW"/>
              <a:t> have the same birthday is</a:t>
            </a:r>
          </a:p>
          <a:p>
            <a:pPr>
              <a:lnSpc>
                <a:spcPct val="150000"/>
              </a:lnSpc>
            </a:pPr>
            <a:r>
              <a:rPr lang="en-US" altLang="zh-TW"/>
              <a:t>equal to    365·364·363·…·(365-n+1) / 365</a:t>
            </a:r>
            <a:r>
              <a:rPr lang="en-US" altLang="zh-TW" baseline="30000"/>
              <a:t>n</a:t>
            </a:r>
          </a:p>
        </p:txBody>
      </p:sp>
      <p:sp>
        <p:nvSpPr>
          <p:cNvPr id="414737" name="Text Box 17"/>
          <p:cNvSpPr txBox="1">
            <a:spLocks noChangeArrowheads="1"/>
          </p:cNvSpPr>
          <p:nvPr/>
        </p:nvSpPr>
        <p:spPr bwMode="auto">
          <a:xfrm>
            <a:off x="733425" y="6172200"/>
            <a:ext cx="7685088" cy="376238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This is smaller than 50% for 23 people, smaller than 1% for 57 people.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25" grpId="0" animBg="1"/>
      <p:bldP spid="414726" grpId="0"/>
      <p:bldP spid="414727" grpId="0"/>
      <p:bldP spid="414731" grpId="0"/>
      <p:bldP spid="414732" grpId="0"/>
      <p:bldP spid="4147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Text Box 2"/>
          <p:cNvSpPr txBox="1">
            <a:spLocks noChangeArrowheads="1"/>
          </p:cNvSpPr>
          <p:nvPr/>
        </p:nvSpPr>
        <p:spPr bwMode="auto">
          <a:xfrm>
            <a:off x="2133600" y="457200"/>
            <a:ext cx="4859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Generalized Pigeonhole Principle</a:t>
            </a:r>
          </a:p>
        </p:txBody>
      </p:sp>
      <p:sp>
        <p:nvSpPr>
          <p:cNvPr id="412698" name="Rectangle 26"/>
          <p:cNvSpPr>
            <a:spLocks noChangeArrowheads="1"/>
          </p:cNvSpPr>
          <p:nvPr/>
        </p:nvSpPr>
        <p:spPr bwMode="auto">
          <a:xfrm>
            <a:off x="609600" y="2057400"/>
            <a:ext cx="80010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latin typeface="Comic Sans MS" pitchFamily="66" charset="0"/>
              </a:rPr>
              <a:t>If </a:t>
            </a:r>
            <a:r>
              <a:rPr lang="en-US" altLang="en-US" sz="2400" i="1">
                <a:solidFill>
                  <a:srgbClr val="3333CC"/>
                </a:solidFill>
                <a:latin typeface="Comic Sans MS" pitchFamily="66" charset="0"/>
              </a:rPr>
              <a:t>n</a:t>
            </a:r>
            <a:r>
              <a:rPr lang="en-US" altLang="en-US" sz="2400">
                <a:latin typeface="Comic Sans MS" pitchFamily="66" charset="0"/>
              </a:rPr>
              <a:t> pigeons and </a:t>
            </a:r>
            <a:r>
              <a:rPr lang="en-US" altLang="en-US" sz="2400" i="1">
                <a:solidFill>
                  <a:srgbClr val="3333CC"/>
                </a:solidFill>
                <a:latin typeface="Comic Sans MS" pitchFamily="66" charset="0"/>
              </a:rPr>
              <a:t>h</a:t>
            </a:r>
            <a:r>
              <a:rPr lang="en-US" altLang="en-US" sz="2400">
                <a:latin typeface="Comic Sans MS" pitchFamily="66" charset="0"/>
              </a:rPr>
              <a:t> holes,</a:t>
            </a:r>
          </a:p>
          <a:p>
            <a:pPr>
              <a:buFontTx/>
              <a:buNone/>
            </a:pPr>
            <a:r>
              <a:rPr lang="en-US" altLang="en-US" sz="2400">
                <a:latin typeface="Comic Sans MS" pitchFamily="66" charset="0"/>
              </a:rPr>
              <a:t>then some hole has at least</a:t>
            </a:r>
          </a:p>
        </p:txBody>
      </p:sp>
      <p:graphicFrame>
        <p:nvGraphicFramePr>
          <p:cNvPr id="412699" name="Object 27"/>
          <p:cNvGraphicFramePr>
            <a:graphicFrameLocks noChangeAspect="1"/>
          </p:cNvGraphicFramePr>
          <p:nvPr/>
        </p:nvGraphicFramePr>
        <p:xfrm>
          <a:off x="4648200" y="2209800"/>
          <a:ext cx="773113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1960" imgH="431640" progId="Equation.DSMT4">
                  <p:embed/>
                </p:oleObj>
              </mc:Choice>
              <mc:Fallback>
                <p:oleObj name="Equation" r:id="rId2" imgW="291960" imgH="43164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209800"/>
                        <a:ext cx="773113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700" name="Text Box 28"/>
          <p:cNvSpPr txBox="1">
            <a:spLocks noChangeArrowheads="1"/>
          </p:cNvSpPr>
          <p:nvPr/>
        </p:nvSpPr>
        <p:spPr bwMode="auto">
          <a:xfrm>
            <a:off x="5410200" y="2514600"/>
            <a:ext cx="1306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kumimoji="0" lang="en-US" altLang="en-US" sz="2400"/>
              <a:t>pigeons.</a:t>
            </a:r>
          </a:p>
        </p:txBody>
      </p:sp>
      <p:sp>
        <p:nvSpPr>
          <p:cNvPr id="412701" name="Text Box 29"/>
          <p:cNvSpPr txBox="1">
            <a:spLocks noChangeArrowheads="1"/>
          </p:cNvSpPr>
          <p:nvPr/>
        </p:nvSpPr>
        <p:spPr bwMode="auto">
          <a:xfrm>
            <a:off x="685800" y="1371600"/>
            <a:ext cx="4868863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/>
              <a:t>Generalized Pigeonhole Principle</a:t>
            </a:r>
          </a:p>
        </p:txBody>
      </p:sp>
      <p:sp>
        <p:nvSpPr>
          <p:cNvPr id="412702" name="Text Box 30"/>
          <p:cNvSpPr txBox="1">
            <a:spLocks noChangeArrowheads="1"/>
          </p:cNvSpPr>
          <p:nvPr/>
        </p:nvSpPr>
        <p:spPr bwMode="auto">
          <a:xfrm>
            <a:off x="1838325" y="6248400"/>
            <a:ext cx="540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en-US" sz="2400">
                <a:solidFill>
                  <a:srgbClr val="000000"/>
                </a:solidFill>
              </a:rPr>
              <a:t>Can</a:t>
            </a:r>
            <a:r>
              <a:rPr kumimoji="0" lang="en-US" altLang="en-US" sz="2400">
                <a:solidFill>
                  <a:srgbClr val="CC0000"/>
                </a:solidFill>
              </a:rPr>
              <a:t>not</a:t>
            </a:r>
            <a:r>
              <a:rPr kumimoji="0" lang="en-US" altLang="en-US" sz="2400">
                <a:solidFill>
                  <a:srgbClr val="000000"/>
                </a:solidFill>
              </a:rPr>
              <a:t> have </a:t>
            </a:r>
            <a:r>
              <a:rPr kumimoji="0" lang="en-US" altLang="en-US" sz="2400">
                <a:solidFill>
                  <a:srgbClr val="CC0000"/>
                </a:solidFill>
                <a:cs typeface="Times New Roman" pitchFamily="18" charset="0"/>
              </a:rPr>
              <a:t>&lt; 3 </a:t>
            </a:r>
            <a:r>
              <a:rPr kumimoji="0" lang="en-US" altLang="en-US" sz="2400">
                <a:solidFill>
                  <a:srgbClr val="000000"/>
                </a:solidFill>
              </a:rPr>
              <a:t>cards in every hole.</a:t>
            </a:r>
          </a:p>
        </p:txBody>
      </p:sp>
      <p:grpSp>
        <p:nvGrpSpPr>
          <p:cNvPr id="412703" name="Group 31"/>
          <p:cNvGrpSpPr>
            <a:grpSpLocks/>
          </p:cNvGrpSpPr>
          <p:nvPr/>
        </p:nvGrpSpPr>
        <p:grpSpPr bwMode="auto">
          <a:xfrm>
            <a:off x="1316038" y="3524250"/>
            <a:ext cx="6456362" cy="2638425"/>
            <a:chOff x="1344" y="1328"/>
            <a:chExt cx="4067" cy="1662"/>
          </a:xfrm>
        </p:grpSpPr>
        <p:grpSp>
          <p:nvGrpSpPr>
            <p:cNvPr id="412704" name="Group 32"/>
            <p:cNvGrpSpPr>
              <a:grpSpLocks/>
            </p:cNvGrpSpPr>
            <p:nvPr/>
          </p:nvGrpSpPr>
          <p:grpSpPr bwMode="auto">
            <a:xfrm>
              <a:off x="1344" y="1872"/>
              <a:ext cx="3194" cy="1118"/>
              <a:chOff x="1968" y="2568"/>
              <a:chExt cx="3194" cy="1118"/>
            </a:xfrm>
          </p:grpSpPr>
          <p:grpSp>
            <p:nvGrpSpPr>
              <p:cNvPr id="412705" name="Group 33"/>
              <p:cNvGrpSpPr>
                <a:grpSpLocks/>
              </p:cNvGrpSpPr>
              <p:nvPr/>
            </p:nvGrpSpPr>
            <p:grpSpPr bwMode="auto">
              <a:xfrm>
                <a:off x="1968" y="2568"/>
                <a:ext cx="528" cy="520"/>
                <a:chOff x="768" y="3328"/>
                <a:chExt cx="504" cy="496"/>
              </a:xfrm>
            </p:grpSpPr>
            <p:sp>
              <p:nvSpPr>
                <p:cNvPr id="412706" name="Line 34"/>
                <p:cNvSpPr>
                  <a:spLocks noChangeShapeType="1"/>
                </p:cNvSpPr>
                <p:nvPr/>
              </p:nvSpPr>
              <p:spPr bwMode="auto">
                <a:xfrm>
                  <a:off x="768" y="3336"/>
                  <a:ext cx="0" cy="464"/>
                </a:xfrm>
                <a:prstGeom prst="line">
                  <a:avLst/>
                </a:prstGeom>
                <a:noFill/>
                <a:ln w="76200">
                  <a:solidFill>
                    <a:srgbClr val="0066FF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2707" name="Line 35"/>
                <p:cNvSpPr>
                  <a:spLocks noChangeShapeType="1"/>
                </p:cNvSpPr>
                <p:nvPr/>
              </p:nvSpPr>
              <p:spPr bwMode="auto">
                <a:xfrm>
                  <a:off x="1272" y="3328"/>
                  <a:ext cx="0" cy="464"/>
                </a:xfrm>
                <a:prstGeom prst="line">
                  <a:avLst/>
                </a:prstGeom>
                <a:noFill/>
                <a:ln w="76200">
                  <a:solidFill>
                    <a:srgbClr val="0066FF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cxnSp>
              <p:nvCxnSpPr>
                <p:cNvPr id="412708" name="AutoShape 36"/>
                <p:cNvCxnSpPr>
                  <a:cxnSpLocks noChangeShapeType="1"/>
                  <a:stCxn id="412706" idx="1"/>
                  <a:endCxn id="412707" idx="1"/>
                </p:cNvCxnSpPr>
                <p:nvPr/>
              </p:nvCxnSpPr>
              <p:spPr bwMode="auto">
                <a:xfrm flipV="1">
                  <a:off x="768" y="3816"/>
                  <a:ext cx="504" cy="8"/>
                </a:xfrm>
                <a:prstGeom prst="straightConnector1">
                  <a:avLst/>
                </a:prstGeom>
                <a:noFill/>
                <a:ln w="76200">
                  <a:solidFill>
                    <a:srgbClr val="0066FF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412709" name="Group 37"/>
              <p:cNvGrpSpPr>
                <a:grpSpLocks/>
              </p:cNvGrpSpPr>
              <p:nvPr/>
            </p:nvGrpSpPr>
            <p:grpSpPr bwMode="auto">
              <a:xfrm>
                <a:off x="2808" y="2576"/>
                <a:ext cx="528" cy="520"/>
                <a:chOff x="768" y="3328"/>
                <a:chExt cx="504" cy="496"/>
              </a:xfrm>
            </p:grpSpPr>
            <p:sp>
              <p:nvSpPr>
                <p:cNvPr id="412710" name="Line 38"/>
                <p:cNvSpPr>
                  <a:spLocks noChangeShapeType="1"/>
                </p:cNvSpPr>
                <p:nvPr/>
              </p:nvSpPr>
              <p:spPr bwMode="auto">
                <a:xfrm>
                  <a:off x="768" y="3336"/>
                  <a:ext cx="0" cy="464"/>
                </a:xfrm>
                <a:prstGeom prst="line">
                  <a:avLst/>
                </a:prstGeom>
                <a:noFill/>
                <a:ln w="76200">
                  <a:solidFill>
                    <a:srgbClr val="0066FF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2711" name="Line 39"/>
                <p:cNvSpPr>
                  <a:spLocks noChangeShapeType="1"/>
                </p:cNvSpPr>
                <p:nvPr/>
              </p:nvSpPr>
              <p:spPr bwMode="auto">
                <a:xfrm>
                  <a:off x="1272" y="3328"/>
                  <a:ext cx="0" cy="464"/>
                </a:xfrm>
                <a:prstGeom prst="line">
                  <a:avLst/>
                </a:prstGeom>
                <a:noFill/>
                <a:ln w="76200">
                  <a:solidFill>
                    <a:srgbClr val="0066FF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cxnSp>
              <p:nvCxnSpPr>
                <p:cNvPr id="412712" name="AutoShape 40"/>
                <p:cNvCxnSpPr>
                  <a:cxnSpLocks noChangeShapeType="1"/>
                  <a:stCxn id="412710" idx="1"/>
                  <a:endCxn id="412711" idx="1"/>
                </p:cNvCxnSpPr>
                <p:nvPr/>
              </p:nvCxnSpPr>
              <p:spPr bwMode="auto">
                <a:xfrm flipV="1">
                  <a:off x="768" y="3816"/>
                  <a:ext cx="504" cy="8"/>
                </a:xfrm>
                <a:prstGeom prst="straightConnector1">
                  <a:avLst/>
                </a:prstGeom>
                <a:noFill/>
                <a:ln w="76200">
                  <a:solidFill>
                    <a:srgbClr val="0066FF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412713" name="Group 41"/>
              <p:cNvGrpSpPr>
                <a:grpSpLocks/>
              </p:cNvGrpSpPr>
              <p:nvPr/>
            </p:nvGrpSpPr>
            <p:grpSpPr bwMode="auto">
              <a:xfrm>
                <a:off x="3624" y="2568"/>
                <a:ext cx="528" cy="520"/>
                <a:chOff x="768" y="3328"/>
                <a:chExt cx="504" cy="496"/>
              </a:xfrm>
            </p:grpSpPr>
            <p:sp>
              <p:nvSpPr>
                <p:cNvPr id="412714" name="Line 42"/>
                <p:cNvSpPr>
                  <a:spLocks noChangeShapeType="1"/>
                </p:cNvSpPr>
                <p:nvPr/>
              </p:nvSpPr>
              <p:spPr bwMode="auto">
                <a:xfrm>
                  <a:off x="768" y="3336"/>
                  <a:ext cx="0" cy="464"/>
                </a:xfrm>
                <a:prstGeom prst="line">
                  <a:avLst/>
                </a:prstGeom>
                <a:noFill/>
                <a:ln w="76200">
                  <a:solidFill>
                    <a:srgbClr val="0066FF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2715" name="Line 43"/>
                <p:cNvSpPr>
                  <a:spLocks noChangeShapeType="1"/>
                </p:cNvSpPr>
                <p:nvPr/>
              </p:nvSpPr>
              <p:spPr bwMode="auto">
                <a:xfrm>
                  <a:off x="1272" y="3328"/>
                  <a:ext cx="0" cy="464"/>
                </a:xfrm>
                <a:prstGeom prst="line">
                  <a:avLst/>
                </a:prstGeom>
                <a:noFill/>
                <a:ln w="76200">
                  <a:solidFill>
                    <a:srgbClr val="0066FF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cxnSp>
              <p:nvCxnSpPr>
                <p:cNvPr id="412716" name="AutoShape 44"/>
                <p:cNvCxnSpPr>
                  <a:cxnSpLocks noChangeShapeType="1"/>
                  <a:stCxn id="412714" idx="1"/>
                  <a:endCxn id="412715" idx="1"/>
                </p:cNvCxnSpPr>
                <p:nvPr/>
              </p:nvCxnSpPr>
              <p:spPr bwMode="auto">
                <a:xfrm flipV="1">
                  <a:off x="768" y="3816"/>
                  <a:ext cx="504" cy="8"/>
                </a:xfrm>
                <a:prstGeom prst="straightConnector1">
                  <a:avLst/>
                </a:prstGeom>
                <a:noFill/>
                <a:ln w="76200">
                  <a:solidFill>
                    <a:srgbClr val="0066FF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412717" name="Group 45"/>
              <p:cNvGrpSpPr>
                <a:grpSpLocks/>
              </p:cNvGrpSpPr>
              <p:nvPr/>
            </p:nvGrpSpPr>
            <p:grpSpPr bwMode="auto">
              <a:xfrm>
                <a:off x="4392" y="2568"/>
                <a:ext cx="528" cy="520"/>
                <a:chOff x="768" y="3328"/>
                <a:chExt cx="504" cy="496"/>
              </a:xfrm>
            </p:grpSpPr>
            <p:sp>
              <p:nvSpPr>
                <p:cNvPr id="412718" name="Line 46"/>
                <p:cNvSpPr>
                  <a:spLocks noChangeShapeType="1"/>
                </p:cNvSpPr>
                <p:nvPr/>
              </p:nvSpPr>
              <p:spPr bwMode="auto">
                <a:xfrm>
                  <a:off x="768" y="3336"/>
                  <a:ext cx="0" cy="464"/>
                </a:xfrm>
                <a:prstGeom prst="line">
                  <a:avLst/>
                </a:prstGeom>
                <a:noFill/>
                <a:ln w="76200">
                  <a:solidFill>
                    <a:srgbClr val="0066FF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2719" name="Line 47"/>
                <p:cNvSpPr>
                  <a:spLocks noChangeShapeType="1"/>
                </p:cNvSpPr>
                <p:nvPr/>
              </p:nvSpPr>
              <p:spPr bwMode="auto">
                <a:xfrm>
                  <a:off x="1272" y="3328"/>
                  <a:ext cx="0" cy="464"/>
                </a:xfrm>
                <a:prstGeom prst="line">
                  <a:avLst/>
                </a:prstGeom>
                <a:noFill/>
                <a:ln w="76200">
                  <a:solidFill>
                    <a:srgbClr val="0066FF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cxnSp>
              <p:nvCxnSpPr>
                <p:cNvPr id="412720" name="AutoShape 48"/>
                <p:cNvCxnSpPr>
                  <a:cxnSpLocks noChangeShapeType="1"/>
                  <a:stCxn id="412718" idx="1"/>
                  <a:endCxn id="412719" idx="1"/>
                </p:cNvCxnSpPr>
                <p:nvPr/>
              </p:nvCxnSpPr>
              <p:spPr bwMode="auto">
                <a:xfrm flipV="1">
                  <a:off x="768" y="3816"/>
                  <a:ext cx="504" cy="8"/>
                </a:xfrm>
                <a:prstGeom prst="straightConnector1">
                  <a:avLst/>
                </a:prstGeom>
                <a:noFill/>
                <a:ln w="76200">
                  <a:solidFill>
                    <a:srgbClr val="0066FF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412721" name="Text Box 49"/>
              <p:cNvSpPr txBox="1">
                <a:spLocks noChangeArrowheads="1"/>
              </p:cNvSpPr>
              <p:nvPr/>
            </p:nvSpPr>
            <p:spPr bwMode="auto">
              <a:xfrm>
                <a:off x="2130" y="3052"/>
                <a:ext cx="3032" cy="6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C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kumimoji="0" lang="en-US" altLang="en-US" sz="60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♠     </a:t>
                </a:r>
                <a:r>
                  <a:rPr kumimoji="0" lang="en-US" altLang="en-US" sz="6000" dirty="0">
                    <a:solidFill>
                      <a:srgbClr val="CC0000"/>
                    </a:solidFill>
                    <a:latin typeface="Times New Roman" pitchFamily="18" charset="0"/>
                  </a:rPr>
                  <a:t>♥</a:t>
                </a:r>
                <a:r>
                  <a:rPr kumimoji="0" lang="en-US" altLang="en-US" sz="3600" dirty="0">
                    <a:solidFill>
                      <a:srgbClr val="000000"/>
                    </a:solidFill>
                    <a:latin typeface="Times New Roman" pitchFamily="18" charset="0"/>
                  </a:rPr>
                  <a:t>       </a:t>
                </a:r>
                <a:r>
                  <a:rPr kumimoji="0" lang="en-US" altLang="en-US" sz="60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♣    </a:t>
                </a:r>
                <a:r>
                  <a:rPr kumimoji="0" lang="en-US" altLang="en-US" sz="6000" dirty="0">
                    <a:solidFill>
                      <a:srgbClr val="CC0000"/>
                    </a:solidFill>
                    <a:latin typeface="Times New Roman" pitchFamily="18" charset="0"/>
                    <a:cs typeface="Times New Roman" pitchFamily="18" charset="0"/>
                  </a:rPr>
                  <a:t>♦</a:t>
                </a:r>
              </a:p>
            </p:txBody>
          </p:sp>
        </p:grpSp>
        <p:grpSp>
          <p:nvGrpSpPr>
            <p:cNvPr id="412722" name="Group 50"/>
            <p:cNvGrpSpPr>
              <a:grpSpLocks/>
            </p:cNvGrpSpPr>
            <p:nvPr/>
          </p:nvGrpSpPr>
          <p:grpSpPr bwMode="auto">
            <a:xfrm>
              <a:off x="1448" y="1328"/>
              <a:ext cx="2755" cy="949"/>
              <a:chOff x="1448" y="1328"/>
              <a:chExt cx="2755" cy="949"/>
            </a:xfrm>
          </p:grpSpPr>
          <p:sp>
            <p:nvSpPr>
              <p:cNvPr id="412723" name="Rectangle 51" descr="Zig zag"/>
              <p:cNvSpPr>
                <a:spLocks noChangeArrowheads="1"/>
              </p:cNvSpPr>
              <p:nvPr/>
            </p:nvSpPr>
            <p:spPr bwMode="auto">
              <a:xfrm>
                <a:off x="1456" y="1856"/>
                <a:ext cx="332" cy="421"/>
              </a:xfrm>
              <a:prstGeom prst="rect">
                <a:avLst/>
              </a:prstGeom>
              <a:pattFill prst="zigZag">
                <a:fgClr>
                  <a:srgbClr val="0066FF"/>
                </a:fgClr>
                <a:bgClr>
                  <a:srgbClr val="FFFFFF"/>
                </a:bgClr>
              </a:pattFill>
              <a:ln w="9525">
                <a:solidFill>
                  <a:srgbClr val="0066FF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2724" name="Rectangle 52" descr="Zig zag"/>
              <p:cNvSpPr>
                <a:spLocks noChangeArrowheads="1"/>
              </p:cNvSpPr>
              <p:nvPr/>
            </p:nvSpPr>
            <p:spPr bwMode="auto">
              <a:xfrm>
                <a:off x="3099" y="1816"/>
                <a:ext cx="332" cy="421"/>
              </a:xfrm>
              <a:prstGeom prst="rect">
                <a:avLst/>
              </a:prstGeom>
              <a:pattFill prst="zigZag">
                <a:fgClr>
                  <a:srgbClr val="0066FF"/>
                </a:fgClr>
                <a:bgClr>
                  <a:srgbClr val="FFFFFF"/>
                </a:bgClr>
              </a:pattFill>
              <a:ln w="9525">
                <a:solidFill>
                  <a:srgbClr val="0066FF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2725" name="Rectangle 53" descr="Zig zag"/>
              <p:cNvSpPr>
                <a:spLocks noChangeArrowheads="1"/>
              </p:cNvSpPr>
              <p:nvPr/>
            </p:nvSpPr>
            <p:spPr bwMode="auto">
              <a:xfrm>
                <a:off x="2265" y="1835"/>
                <a:ext cx="332" cy="421"/>
              </a:xfrm>
              <a:prstGeom prst="rect">
                <a:avLst/>
              </a:prstGeom>
              <a:pattFill prst="zigZag">
                <a:fgClr>
                  <a:srgbClr val="0066FF"/>
                </a:fgClr>
                <a:bgClr>
                  <a:srgbClr val="FFFFFF"/>
                </a:bgClr>
              </a:pattFill>
              <a:ln w="9525">
                <a:solidFill>
                  <a:srgbClr val="0066FF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2726" name="Rectangle 54" descr="Zig zag"/>
              <p:cNvSpPr>
                <a:spLocks noChangeArrowheads="1"/>
              </p:cNvSpPr>
              <p:nvPr/>
            </p:nvSpPr>
            <p:spPr bwMode="auto">
              <a:xfrm>
                <a:off x="3871" y="1819"/>
                <a:ext cx="332" cy="421"/>
              </a:xfrm>
              <a:prstGeom prst="rect">
                <a:avLst/>
              </a:prstGeom>
              <a:pattFill prst="zigZag">
                <a:fgClr>
                  <a:srgbClr val="0066FF"/>
                </a:fgClr>
                <a:bgClr>
                  <a:srgbClr val="FFFFFF"/>
                </a:bgClr>
              </a:pattFill>
              <a:ln w="9525">
                <a:solidFill>
                  <a:srgbClr val="0066FF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2727" name="Rectangle 55" descr="Zig zag"/>
              <p:cNvSpPr>
                <a:spLocks noChangeArrowheads="1"/>
              </p:cNvSpPr>
              <p:nvPr/>
            </p:nvSpPr>
            <p:spPr bwMode="auto">
              <a:xfrm>
                <a:off x="1448" y="1368"/>
                <a:ext cx="332" cy="421"/>
              </a:xfrm>
              <a:prstGeom prst="rect">
                <a:avLst/>
              </a:prstGeom>
              <a:pattFill prst="zigZag">
                <a:fgClr>
                  <a:srgbClr val="0066FF"/>
                </a:fgClr>
                <a:bgClr>
                  <a:srgbClr val="FFFFFF"/>
                </a:bgClr>
              </a:pattFill>
              <a:ln w="9525">
                <a:solidFill>
                  <a:srgbClr val="0066FF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2728" name="Rectangle 56" descr="Zig zag"/>
              <p:cNvSpPr>
                <a:spLocks noChangeArrowheads="1"/>
              </p:cNvSpPr>
              <p:nvPr/>
            </p:nvSpPr>
            <p:spPr bwMode="auto">
              <a:xfrm>
                <a:off x="3091" y="1328"/>
                <a:ext cx="332" cy="421"/>
              </a:xfrm>
              <a:prstGeom prst="rect">
                <a:avLst/>
              </a:prstGeom>
              <a:pattFill prst="zigZag">
                <a:fgClr>
                  <a:srgbClr val="0066FF"/>
                </a:fgClr>
                <a:bgClr>
                  <a:srgbClr val="FFFFFF"/>
                </a:bgClr>
              </a:pattFill>
              <a:ln w="9525">
                <a:solidFill>
                  <a:srgbClr val="0066FF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2729" name="Rectangle 57" descr="Zig zag"/>
              <p:cNvSpPr>
                <a:spLocks noChangeArrowheads="1"/>
              </p:cNvSpPr>
              <p:nvPr/>
            </p:nvSpPr>
            <p:spPr bwMode="auto">
              <a:xfrm>
                <a:off x="2257" y="1347"/>
                <a:ext cx="332" cy="421"/>
              </a:xfrm>
              <a:prstGeom prst="rect">
                <a:avLst/>
              </a:prstGeom>
              <a:pattFill prst="zigZag">
                <a:fgClr>
                  <a:srgbClr val="0066FF"/>
                </a:fgClr>
                <a:bgClr>
                  <a:srgbClr val="FFFFFF"/>
                </a:bgClr>
              </a:pattFill>
              <a:ln w="9525">
                <a:solidFill>
                  <a:srgbClr val="0066FF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2730" name="Rectangle 58" descr="Zig zag"/>
              <p:cNvSpPr>
                <a:spLocks noChangeArrowheads="1"/>
              </p:cNvSpPr>
              <p:nvPr/>
            </p:nvSpPr>
            <p:spPr bwMode="auto">
              <a:xfrm>
                <a:off x="3863" y="1331"/>
                <a:ext cx="332" cy="421"/>
              </a:xfrm>
              <a:prstGeom prst="rect">
                <a:avLst/>
              </a:prstGeom>
              <a:pattFill prst="zigZag">
                <a:fgClr>
                  <a:srgbClr val="0066FF"/>
                </a:fgClr>
                <a:bgClr>
                  <a:srgbClr val="FFFFFF"/>
                </a:bgClr>
              </a:pattFill>
              <a:ln w="9525">
                <a:solidFill>
                  <a:srgbClr val="0066FF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12731" name="Group 59"/>
            <p:cNvGrpSpPr>
              <a:grpSpLocks/>
            </p:cNvGrpSpPr>
            <p:nvPr/>
          </p:nvGrpSpPr>
          <p:grpSpPr bwMode="auto">
            <a:xfrm>
              <a:off x="4879" y="1715"/>
              <a:ext cx="532" cy="661"/>
              <a:chOff x="4879" y="1715"/>
              <a:chExt cx="532" cy="661"/>
            </a:xfrm>
          </p:grpSpPr>
          <p:sp>
            <p:nvSpPr>
              <p:cNvPr id="412732" name="Rectangle 60" descr="Zig zag"/>
              <p:cNvSpPr>
                <a:spLocks noChangeArrowheads="1"/>
              </p:cNvSpPr>
              <p:nvPr/>
            </p:nvSpPr>
            <p:spPr bwMode="auto">
              <a:xfrm>
                <a:off x="4879" y="1715"/>
                <a:ext cx="332" cy="421"/>
              </a:xfrm>
              <a:prstGeom prst="rect">
                <a:avLst/>
              </a:prstGeom>
              <a:pattFill prst="zigZag">
                <a:fgClr>
                  <a:srgbClr val="0066FF"/>
                </a:fgClr>
                <a:bgClr>
                  <a:srgbClr val="FFFFFF"/>
                </a:bgClr>
              </a:pattFill>
              <a:ln w="9525">
                <a:solidFill>
                  <a:srgbClr val="0066FF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2733" name="Rectangle 61" descr="Zig zag"/>
              <p:cNvSpPr>
                <a:spLocks noChangeArrowheads="1"/>
              </p:cNvSpPr>
              <p:nvPr/>
            </p:nvSpPr>
            <p:spPr bwMode="auto">
              <a:xfrm>
                <a:off x="5079" y="1955"/>
                <a:ext cx="332" cy="421"/>
              </a:xfrm>
              <a:prstGeom prst="rect">
                <a:avLst/>
              </a:prstGeom>
              <a:pattFill prst="zigZag">
                <a:fgClr>
                  <a:srgbClr val="0066FF"/>
                </a:fgClr>
                <a:bgClr>
                  <a:srgbClr val="FFFFFF"/>
                </a:bgClr>
              </a:pattFill>
              <a:ln w="9525">
                <a:solidFill>
                  <a:srgbClr val="0066FF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70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90600"/>
            <a:ext cx="8915400" cy="449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627" name="Text Box 3"/>
          <p:cNvSpPr txBox="1">
            <a:spLocks noChangeArrowheads="1"/>
          </p:cNvSpPr>
          <p:nvPr/>
        </p:nvSpPr>
        <p:spPr bwMode="auto">
          <a:xfrm>
            <a:off x="3629025" y="457200"/>
            <a:ext cx="1933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Subset Sum</a:t>
            </a:r>
          </a:p>
        </p:txBody>
      </p:sp>
      <p:sp>
        <p:nvSpPr>
          <p:cNvPr id="410628" name="Rectangle 4"/>
          <p:cNvSpPr>
            <a:spLocks noChangeArrowheads="1"/>
          </p:cNvSpPr>
          <p:nvPr/>
        </p:nvSpPr>
        <p:spPr bwMode="auto">
          <a:xfrm>
            <a:off x="60325" y="5805488"/>
            <a:ext cx="9083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Two different subsets of the 90 25-digit numbers shown above have the same sum.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3629025" y="457200"/>
            <a:ext cx="1933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Subset Sum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990600" y="1447800"/>
            <a:ext cx="7110413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Let A be the set of the 90 numbers, each with at most 25 digits.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So the total sum of the 90 numbers is at most 90x10</a:t>
            </a:r>
            <a:r>
              <a:rPr lang="en-US" altLang="en-US" baseline="30000"/>
              <a:t>25</a:t>
            </a:r>
            <a:r>
              <a:rPr lang="en-US" altLang="en-US"/>
              <a:t>.</a:t>
            </a:r>
            <a:endParaRPr lang="en-US" altLang="en-US" baseline="30000"/>
          </a:p>
        </p:txBody>
      </p:sp>
      <p:sp>
        <p:nvSpPr>
          <p:cNvPr id="424964" name="Text Box 4"/>
          <p:cNvSpPr txBox="1">
            <a:spLocks noChangeArrowheads="1"/>
          </p:cNvSpPr>
          <p:nvPr/>
        </p:nvSpPr>
        <p:spPr bwMode="auto">
          <a:xfrm>
            <a:off x="914400" y="2590800"/>
            <a:ext cx="5757863" cy="369888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 dirty="0"/>
              <a:t>Let 2</a:t>
            </a:r>
            <a:r>
              <a:rPr lang="en-US" altLang="en-US" baseline="30000" dirty="0"/>
              <a:t>A</a:t>
            </a:r>
            <a:r>
              <a:rPr lang="en-US" altLang="en-US" dirty="0"/>
              <a:t> be the set of all subsets of the 90 numbers.</a:t>
            </a:r>
          </a:p>
        </p:txBody>
      </p:sp>
      <p:sp>
        <p:nvSpPr>
          <p:cNvPr id="424965" name="Text Box 5"/>
          <p:cNvSpPr txBox="1">
            <a:spLocks noChangeArrowheads="1"/>
          </p:cNvSpPr>
          <p:nvPr/>
        </p:nvSpPr>
        <p:spPr bwMode="auto">
          <a:xfrm>
            <a:off x="914400" y="3357563"/>
            <a:ext cx="5262563" cy="376237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Let B be the set of integers from 0 to 90x10</a:t>
            </a:r>
            <a:r>
              <a:rPr lang="en-US" altLang="en-US" baseline="30000"/>
              <a:t>25</a:t>
            </a:r>
            <a:r>
              <a:rPr lang="en-US" altLang="en-US"/>
              <a:t>.</a:t>
            </a:r>
          </a:p>
        </p:txBody>
      </p:sp>
      <p:sp>
        <p:nvSpPr>
          <p:cNvPr id="424968" name="Text Box 8"/>
          <p:cNvSpPr txBox="1">
            <a:spLocks noChangeArrowheads="1"/>
          </p:cNvSpPr>
          <p:nvPr/>
        </p:nvSpPr>
        <p:spPr bwMode="auto">
          <a:xfrm>
            <a:off x="6842125" y="2605088"/>
            <a:ext cx="11382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A50021"/>
                </a:solidFill>
              </a:rPr>
              <a:t>(pigeons)</a:t>
            </a:r>
          </a:p>
        </p:txBody>
      </p:sp>
      <p:sp>
        <p:nvSpPr>
          <p:cNvPr id="424969" name="Text Box 9"/>
          <p:cNvSpPr txBox="1">
            <a:spLocks noChangeArrowheads="1"/>
          </p:cNvSpPr>
          <p:nvPr/>
        </p:nvSpPr>
        <p:spPr bwMode="auto">
          <a:xfrm>
            <a:off x="6858000" y="3367088"/>
            <a:ext cx="158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A50021"/>
                </a:solidFill>
              </a:rPr>
              <a:t>(pigeonholes)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914400" y="4267200"/>
            <a:ext cx="7226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Let f:2</a:t>
            </a:r>
            <a:r>
              <a:rPr lang="en-US" altLang="en-US" baseline="30000"/>
              <a:t>A</a:t>
            </a:r>
            <a:r>
              <a:rPr lang="en-US" altLang="en-US"/>
              <a:t>-&gt;B be a function mapping each subset of A into its sum.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85800" y="5029200"/>
            <a:ext cx="78200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If we could show that |2</a:t>
            </a:r>
            <a:r>
              <a:rPr lang="en-US" altLang="en-US" baseline="30000"/>
              <a:t>A</a:t>
            </a:r>
            <a:r>
              <a:rPr lang="en-US" altLang="en-US"/>
              <a:t>| &gt; |B|, then by the pigeonhole principle,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the function f must map two elements in 2</a:t>
            </a:r>
            <a:r>
              <a:rPr lang="en-US" altLang="en-US" baseline="30000"/>
              <a:t>A</a:t>
            </a:r>
            <a:r>
              <a:rPr lang="en-US" altLang="en-US"/>
              <a:t> into the same element in B.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This means that there are two subsets with the same sum.</a:t>
            </a:r>
          </a:p>
        </p:txBody>
      </p:sp>
    </p:spTree>
    <p:extLst>
      <p:ext uri="{BB962C8B-B14F-4D97-AF65-F5344CB8AC3E}">
        <p14:creationId xmlns:p14="http://schemas.microsoft.com/office/powerpoint/2010/main" val="26953570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964" grpId="0" animBg="1"/>
      <p:bldP spid="424965" grpId="0" animBg="1"/>
      <p:bldP spid="424968" grpId="0"/>
      <p:bldP spid="424969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3629025" y="457200"/>
            <a:ext cx="1933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Subset Sum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1524000" y="1447800"/>
            <a:ext cx="6100763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90 numbers, each with at most 25 digits.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So the total sum of the 90 numbers is at most 90x10</a:t>
            </a:r>
            <a:r>
              <a:rPr lang="en-US" altLang="en-US" baseline="30000"/>
              <a:t>25</a:t>
            </a:r>
          </a:p>
        </p:txBody>
      </p:sp>
      <p:sp>
        <p:nvSpPr>
          <p:cNvPr id="24580" name="Text Box 5"/>
          <p:cNvSpPr txBox="1">
            <a:spLocks noChangeArrowheads="1"/>
          </p:cNvSpPr>
          <p:nvPr/>
        </p:nvSpPr>
        <p:spPr bwMode="auto">
          <a:xfrm>
            <a:off x="914400" y="3357563"/>
            <a:ext cx="5262563" cy="376237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Let B be the set of integers from 0 to 90x10</a:t>
            </a:r>
            <a:r>
              <a:rPr lang="en-US" altLang="en-US" baseline="30000"/>
              <a:t>25</a:t>
            </a:r>
            <a:r>
              <a:rPr lang="en-US" altLang="en-US"/>
              <a:t>.</a:t>
            </a:r>
          </a:p>
        </p:txBody>
      </p:sp>
      <p:pic>
        <p:nvPicPr>
          <p:cNvPr id="424966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808538"/>
            <a:ext cx="4994275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114800"/>
            <a:ext cx="388620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3" name="Text Box 8"/>
          <p:cNvSpPr txBox="1">
            <a:spLocks noChangeArrowheads="1"/>
          </p:cNvSpPr>
          <p:nvPr/>
        </p:nvSpPr>
        <p:spPr bwMode="auto">
          <a:xfrm>
            <a:off x="6842125" y="2605088"/>
            <a:ext cx="11382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A50021"/>
                </a:solidFill>
              </a:rPr>
              <a:t>(pigeons)</a:t>
            </a:r>
          </a:p>
        </p:txBody>
      </p:sp>
      <p:sp>
        <p:nvSpPr>
          <p:cNvPr id="24584" name="Text Box 9"/>
          <p:cNvSpPr txBox="1">
            <a:spLocks noChangeArrowheads="1"/>
          </p:cNvSpPr>
          <p:nvPr/>
        </p:nvSpPr>
        <p:spPr bwMode="auto">
          <a:xfrm>
            <a:off x="6858000" y="3367088"/>
            <a:ext cx="158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A50021"/>
                </a:solidFill>
              </a:rPr>
              <a:t>(pigeonholes)</a:t>
            </a:r>
          </a:p>
        </p:txBody>
      </p:sp>
      <p:sp>
        <p:nvSpPr>
          <p:cNvPr id="424970" name="Text Box 10"/>
          <p:cNvSpPr txBox="1">
            <a:spLocks noChangeArrowheads="1"/>
          </p:cNvSpPr>
          <p:nvPr/>
        </p:nvSpPr>
        <p:spPr bwMode="auto">
          <a:xfrm>
            <a:off x="228600" y="5527675"/>
            <a:ext cx="8724900" cy="92392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So, |2</a:t>
            </a:r>
            <a:r>
              <a:rPr lang="en-US" altLang="en-US" baseline="30000"/>
              <a:t>A</a:t>
            </a:r>
            <a:r>
              <a:rPr lang="en-US" altLang="en-US"/>
              <a:t>| &gt; |B|.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By the pigeonhole principle, there are two different subsets with the same sum.</a:t>
            </a:r>
          </a:p>
        </p:txBody>
      </p:sp>
      <p:sp>
        <p:nvSpPr>
          <p:cNvPr id="24586" name="Text Box 4"/>
          <p:cNvSpPr txBox="1">
            <a:spLocks noChangeArrowheads="1"/>
          </p:cNvSpPr>
          <p:nvPr/>
        </p:nvSpPr>
        <p:spPr bwMode="auto">
          <a:xfrm>
            <a:off x="914400" y="2590800"/>
            <a:ext cx="5757863" cy="369888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Let 2</a:t>
            </a:r>
            <a:r>
              <a:rPr lang="en-US" altLang="en-US" baseline="30000"/>
              <a:t>A</a:t>
            </a:r>
            <a:r>
              <a:rPr lang="en-US" altLang="en-US"/>
              <a:t> be the set of all subsets of the 90 numbers.</a:t>
            </a:r>
          </a:p>
        </p:txBody>
      </p:sp>
    </p:spTree>
    <p:extLst>
      <p:ext uri="{BB962C8B-B14F-4D97-AF65-F5344CB8AC3E}">
        <p14:creationId xmlns:p14="http://schemas.microsoft.com/office/powerpoint/2010/main" val="20780655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97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53"/>
  <p:tag name="DEFAULTHEIGHT" val="20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|B| = 90 \times 10^{25} + 1 \leq 0.901 \times 10^{27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49"/>
  <p:tag name="PICTUREFILESIZE" val="1468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|2^A| = 2^{90} \geq 1.237 \times 10^{27}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5"/>
  <p:tag name="PICTUREFILESIZE" val="12164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新細明體" pitchFamily="18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5483</TotalTime>
  <Words>2655</Words>
  <Application>Microsoft Office PowerPoint</Application>
  <PresentationFormat>On-screen Show (4:3)</PresentationFormat>
  <Paragraphs>216</Paragraphs>
  <Slides>27</Slides>
  <Notes>0</Notes>
  <HiddenSlides>6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Cambria Math</vt:lpstr>
      <vt:lpstr>Comic Sans MS</vt:lpstr>
      <vt:lpstr>Courier</vt:lpstr>
      <vt:lpstr>ProximaNova</vt:lpstr>
      <vt:lpstr>Times New Roman</vt:lpstr>
      <vt:lpstr>Default Design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CUHK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Discrete Mathematics</dc:title>
  <dc:creator>CSE</dc:creator>
  <cp:lastModifiedBy>pravati</cp:lastModifiedBy>
  <cp:revision>123</cp:revision>
  <dcterms:created xsi:type="dcterms:W3CDTF">2007-08-29T04:27:34Z</dcterms:created>
  <dcterms:modified xsi:type="dcterms:W3CDTF">2021-10-19T16:49:26Z</dcterms:modified>
</cp:coreProperties>
</file>