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96" r:id="rId6"/>
    <p:sldId id="261" r:id="rId7"/>
    <p:sldId id="262" r:id="rId8"/>
    <p:sldId id="263" r:id="rId9"/>
    <p:sldId id="264" r:id="rId10"/>
    <p:sldId id="266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9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61" autoAdjust="0"/>
  </p:normalViewPr>
  <p:slideViewPr>
    <p:cSldViewPr>
      <p:cViewPr varScale="1">
        <p:scale>
          <a:sx n="65" d="100"/>
          <a:sy n="65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4DA25-9B08-4E14-9BB0-4D1FB34918F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55037-2C73-4E50-AD21-5C0337D3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2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Examples of equivalence relations: 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On any set S, x R y </a:t>
            </a:r>
            <a:r>
              <a:rPr lang="en-US" sz="2400" dirty="0">
                <a:sym typeface="Symbol" pitchFamily="18" charset="2"/>
              </a:rPr>
              <a:t> x = 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On integers  0, </a:t>
            </a:r>
            <a:r>
              <a:rPr lang="en-US" sz="2400" dirty="0"/>
              <a:t>x R y </a:t>
            </a:r>
            <a:r>
              <a:rPr lang="en-US" sz="2400" dirty="0">
                <a:sym typeface="Symbol" pitchFamily="18" charset="2"/>
              </a:rPr>
              <a:t> </a:t>
            </a:r>
            <a:r>
              <a:rPr lang="en-US" sz="2400" dirty="0" err="1">
                <a:sym typeface="Symbol" pitchFamily="18" charset="2"/>
              </a:rPr>
              <a:t>x+y</a:t>
            </a:r>
            <a:r>
              <a:rPr lang="en-US" sz="2400" dirty="0">
                <a:sym typeface="Symbol" pitchFamily="18" charset="2"/>
              </a:rPr>
              <a:t> is even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On the set of lines in the plane, </a:t>
            </a:r>
            <a:r>
              <a:rPr lang="en-US" sz="2400" dirty="0"/>
              <a:t>x R y </a:t>
            </a:r>
            <a:r>
              <a:rPr lang="en-US" sz="2400" dirty="0">
                <a:sym typeface="Symbol" pitchFamily="18" charset="2"/>
              </a:rPr>
              <a:t> x is parallel to y.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On {0, 1}, </a:t>
            </a:r>
            <a:r>
              <a:rPr lang="en-US" sz="2400" dirty="0"/>
              <a:t>x R y </a:t>
            </a:r>
            <a:r>
              <a:rPr lang="en-US" sz="2400" dirty="0">
                <a:sym typeface="Symbol" pitchFamily="18" charset="2"/>
              </a:rPr>
              <a:t> x = y</a:t>
            </a:r>
            <a:r>
              <a:rPr lang="en-US" sz="2400" baseline="30000" dirty="0">
                <a:sym typeface="Symbol" pitchFamily="18" charset="2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On {1, 2, 3}, R = {(1, 1), (2, 2), (3, 3), (1, 2), (2, 1)}.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55037-2C73-4E50-AD21-5C0337D370E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52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6105-906B-4C97-8DDA-D2D26808CA02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3827-65DA-46A3-9BC4-19DD9B761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2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6105-906B-4C97-8DDA-D2D26808CA02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3827-65DA-46A3-9BC4-19DD9B761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8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6105-906B-4C97-8DDA-D2D26808CA02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3827-65DA-46A3-9BC4-19DD9B761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90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6105-906B-4C97-8DDA-D2D26808CA02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3827-65DA-46A3-9BC4-19DD9B761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2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6105-906B-4C97-8DDA-D2D26808CA02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3827-65DA-46A3-9BC4-19DD9B761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2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6105-906B-4C97-8DDA-D2D26808CA02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3827-65DA-46A3-9BC4-19DD9B761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6105-906B-4C97-8DDA-D2D26808CA02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3827-65DA-46A3-9BC4-19DD9B761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2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6105-906B-4C97-8DDA-D2D26808CA02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3827-65DA-46A3-9BC4-19DD9B761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26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6105-906B-4C97-8DDA-D2D26808CA02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3827-65DA-46A3-9BC4-19DD9B761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9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6105-906B-4C97-8DDA-D2D26808CA02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3827-65DA-46A3-9BC4-19DD9B761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87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6105-906B-4C97-8DDA-D2D26808CA02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3827-65DA-46A3-9BC4-19DD9B761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44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56105-906B-4C97-8DDA-D2D26808CA02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3827-65DA-46A3-9BC4-19DD9B761F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26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5736E8-0444-480D-8738-927D9B54157D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Transitive closure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Let R be a relation on 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smallest transitive relation on A that includes R is called the transitive closure of 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Example: A = {1, 2, b}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R = {(1, 1), (b, b)}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S = {(1, 2), (2, b), (1, b)}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T = {(2, b), (b, 2), (1, 1)}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transitive closures of R and S are themselves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transitive closure of T is T </a:t>
            </a:r>
            <a:r>
              <a:rPr lang="en-US" sz="2800" dirty="0">
                <a:sym typeface="Symbol" pitchFamily="18" charset="2"/>
              </a:rPr>
              <a:t> {(2, 2), (b, b)}</a:t>
            </a:r>
          </a:p>
        </p:txBody>
      </p:sp>
    </p:spTree>
    <p:extLst>
      <p:ext uri="{BB962C8B-B14F-4D97-AF65-F5344CB8AC3E}">
        <p14:creationId xmlns:p14="http://schemas.microsoft.com/office/powerpoint/2010/main" val="195646024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Examples: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ym typeface="Symbol" pitchFamily="18" charset="2"/>
              </a:rPr>
              <a:t>The relation  is reflexive on the set Z</a:t>
            </a:r>
            <a:r>
              <a:rPr lang="en-US" baseline="-25000" dirty="0">
                <a:sym typeface="Symbol" pitchFamily="18" charset="2"/>
              </a:rPr>
              <a:t>+, </a:t>
            </a:r>
            <a:r>
              <a:rPr lang="en-US" dirty="0">
                <a:sym typeface="Symbol" pitchFamily="18" charset="2"/>
              </a:rPr>
              <a:t>but not symmetric. It is also anti-symmetric, and transitive (why?).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>
              <a:sym typeface="Symbol" pitchFamily="18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60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96863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Equivalence relations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04925"/>
            <a:ext cx="8229600" cy="4968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relation on a set A is an equivalence relation if it is 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Reflexive.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Symmetric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Transitive.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022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rgbClr val="0070C0"/>
                </a:solidFill>
              </a:rPr>
              <a:t>Congruence relations are equivalence relations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37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We say x is congruent modulo m to 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 y (mod m) </a:t>
            </a:r>
            <a:r>
              <a:rPr lang="en-US" sz="2400" b="1" dirty="0" err="1">
                <a:sym typeface="Symbol" pitchFamily="18" charset="2"/>
              </a:rPr>
              <a:t>iff</a:t>
            </a:r>
            <a:r>
              <a:rPr lang="en-US" sz="2400" b="1" dirty="0">
                <a:sym typeface="Symbol" pitchFamily="18" charset="2"/>
              </a:rPr>
              <a:t> x is congruent to y modulo m. 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That is, x C y </a:t>
            </a:r>
            <a:r>
              <a:rPr lang="en-US" sz="2400" b="1" dirty="0" err="1"/>
              <a:t>iff</a:t>
            </a:r>
            <a:r>
              <a:rPr lang="en-US" sz="2400" b="1" dirty="0"/>
              <a:t> m divides x-y</a:t>
            </a:r>
            <a:r>
              <a:rPr lang="en-US" sz="2400" dirty="0"/>
              <a:t>, or x-y is an integral multiple of m.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Congruence modulo m is an equivalent relation on the set Z.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Reflexive: m divides x-x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Symmetry: if m divides x-y, then m divides y-x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Transitive: if m divides x-y and y-z,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	     then m divides (x-y)+(y-z) = x-z</a:t>
            </a:r>
          </a:p>
        </p:txBody>
      </p:sp>
    </p:spTree>
    <p:extLst>
      <p:ext uri="{BB962C8B-B14F-4D97-AF65-F5344CB8AC3E}">
        <p14:creationId xmlns:p14="http://schemas.microsoft.com/office/powerpoint/2010/main" val="215863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An important feature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29600" cy="48212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Let us look at the equivalence relation: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 = {x | x is a student in our class}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/>
              <a:t>x R y </a:t>
            </a:r>
            <a:r>
              <a:rPr lang="en-US" sz="2400" b="1" dirty="0">
                <a:sym typeface="Symbol" pitchFamily="18" charset="2"/>
              </a:rPr>
              <a:t> “x sits in the same row as y”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ym typeface="Symbol" pitchFamily="18" charset="2"/>
              </a:rPr>
              <a:t>We group all students that are related to one another. We can see this figure: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i="1" dirty="0">
                <a:sym typeface="Symbol" pitchFamily="18" charset="2"/>
              </a:rPr>
              <a:t>We have partitioned S into subsets in such a way that everyone in the class belongs to one and only one subset. </a:t>
            </a:r>
          </a:p>
        </p:txBody>
      </p:sp>
      <p:grpSp>
        <p:nvGrpSpPr>
          <p:cNvPr id="19463" name="Group 14"/>
          <p:cNvGrpSpPr>
            <a:grpSpLocks/>
          </p:cNvGrpSpPr>
          <p:nvPr/>
        </p:nvGrpSpPr>
        <p:grpSpPr bwMode="auto">
          <a:xfrm>
            <a:off x="2592388" y="3249613"/>
            <a:ext cx="3600450" cy="1692275"/>
            <a:chOff x="1678" y="2455"/>
            <a:chExt cx="2268" cy="1066"/>
          </a:xfrm>
        </p:grpSpPr>
        <p:sp>
          <p:nvSpPr>
            <p:cNvPr id="19464" name="Oval 4"/>
            <p:cNvSpPr>
              <a:spLocks noChangeArrowheads="1"/>
            </p:cNvSpPr>
            <p:nvPr/>
          </p:nvSpPr>
          <p:spPr bwMode="auto">
            <a:xfrm>
              <a:off x="1678" y="2455"/>
              <a:ext cx="2245" cy="10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5" name="Line 5"/>
            <p:cNvSpPr>
              <a:spLocks noChangeShapeType="1"/>
            </p:cNvSpPr>
            <p:nvPr/>
          </p:nvSpPr>
          <p:spPr bwMode="auto">
            <a:xfrm flipH="1">
              <a:off x="1995" y="2546"/>
              <a:ext cx="227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66" name="Line 6"/>
            <p:cNvSpPr>
              <a:spLocks noChangeShapeType="1"/>
            </p:cNvSpPr>
            <p:nvPr/>
          </p:nvSpPr>
          <p:spPr bwMode="auto">
            <a:xfrm>
              <a:off x="2132" y="2931"/>
              <a:ext cx="861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67" name="Line 7"/>
            <p:cNvSpPr>
              <a:spLocks noChangeShapeType="1"/>
            </p:cNvSpPr>
            <p:nvPr/>
          </p:nvSpPr>
          <p:spPr bwMode="auto">
            <a:xfrm flipH="1">
              <a:off x="2562" y="2455"/>
              <a:ext cx="363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68" name="Line 8"/>
            <p:cNvSpPr>
              <a:spLocks noChangeShapeType="1"/>
            </p:cNvSpPr>
            <p:nvPr/>
          </p:nvSpPr>
          <p:spPr bwMode="auto">
            <a:xfrm flipH="1">
              <a:off x="3198" y="2546"/>
              <a:ext cx="20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69" name="Text Box 9"/>
            <p:cNvSpPr txBox="1">
              <a:spLocks noChangeArrowheads="1"/>
            </p:cNvSpPr>
            <p:nvPr/>
          </p:nvSpPr>
          <p:spPr bwMode="auto">
            <a:xfrm>
              <a:off x="1678" y="2795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row-1</a:t>
              </a:r>
            </a:p>
          </p:txBody>
        </p:sp>
        <p:sp>
          <p:nvSpPr>
            <p:cNvPr id="19470" name="Text Box 10"/>
            <p:cNvSpPr txBox="1">
              <a:spLocks noChangeArrowheads="1"/>
            </p:cNvSpPr>
            <p:nvPr/>
          </p:nvSpPr>
          <p:spPr bwMode="auto">
            <a:xfrm>
              <a:off x="2222" y="2636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row-2</a:t>
              </a:r>
            </a:p>
          </p:txBody>
        </p:sp>
        <p:sp>
          <p:nvSpPr>
            <p:cNvPr id="19471" name="Text Box 11"/>
            <p:cNvSpPr txBox="1">
              <a:spLocks noChangeArrowheads="1"/>
            </p:cNvSpPr>
            <p:nvPr/>
          </p:nvSpPr>
          <p:spPr bwMode="auto">
            <a:xfrm>
              <a:off x="3356" y="2886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row-5</a:t>
              </a:r>
            </a:p>
          </p:txBody>
        </p:sp>
        <p:sp>
          <p:nvSpPr>
            <p:cNvPr id="19472" name="Text Box 12"/>
            <p:cNvSpPr txBox="1">
              <a:spLocks noChangeArrowheads="1"/>
            </p:cNvSpPr>
            <p:nvPr/>
          </p:nvSpPr>
          <p:spPr bwMode="auto">
            <a:xfrm>
              <a:off x="2721" y="2840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row-3</a:t>
              </a:r>
            </a:p>
          </p:txBody>
        </p:sp>
        <p:sp>
          <p:nvSpPr>
            <p:cNvPr id="19473" name="Text Box 13"/>
            <p:cNvSpPr txBox="1">
              <a:spLocks noChangeArrowheads="1"/>
            </p:cNvSpPr>
            <p:nvPr/>
          </p:nvSpPr>
          <p:spPr bwMode="auto">
            <a:xfrm>
              <a:off x="2086" y="3181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row-4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93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Partition of a set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3488"/>
            <a:ext cx="8229600" cy="4892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partition of a set S is a collection of nonempty disjoint subsets (S</a:t>
            </a:r>
            <a:r>
              <a:rPr lang="en-US" sz="2800" baseline="-25000" dirty="0"/>
              <a:t>1</a:t>
            </a:r>
            <a:r>
              <a:rPr lang="en-US" sz="2800" dirty="0"/>
              <a:t>, S</a:t>
            </a:r>
            <a:r>
              <a:rPr lang="en-US" sz="2800" baseline="-25000" dirty="0"/>
              <a:t>2</a:t>
            </a:r>
            <a:r>
              <a:rPr lang="en-US" sz="2800" dirty="0"/>
              <a:t>, .., </a:t>
            </a:r>
            <a:r>
              <a:rPr lang="en-US" sz="2800" dirty="0" err="1"/>
              <a:t>S</a:t>
            </a:r>
            <a:r>
              <a:rPr lang="en-US" sz="2800" baseline="-25000" dirty="0" err="1"/>
              <a:t>n</a:t>
            </a:r>
            <a:r>
              <a:rPr lang="en-US" sz="2800" dirty="0"/>
              <a:t>) of S whose union equals 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 </a:t>
            </a:r>
            <a:r>
              <a:rPr lang="en-US" sz="2400" dirty="0"/>
              <a:t> S</a:t>
            </a:r>
            <a:r>
              <a:rPr lang="en-US" sz="2400" baseline="-25000" dirty="0"/>
              <a:t>2 </a:t>
            </a:r>
            <a:r>
              <a:rPr lang="en-US" sz="2400" dirty="0">
                <a:sym typeface="Symbol" pitchFamily="18" charset="2"/>
              </a:rPr>
              <a:t> </a:t>
            </a:r>
            <a:r>
              <a:rPr lang="en-US" sz="2400" dirty="0"/>
              <a:t>… </a:t>
            </a:r>
            <a:r>
              <a:rPr lang="en-US" sz="2400" dirty="0">
                <a:sym typeface="Symbol" pitchFamily="18" charset="2"/>
              </a:rPr>
              <a:t></a:t>
            </a:r>
            <a:r>
              <a:rPr lang="en-US" sz="2400" dirty="0"/>
              <a:t> </a:t>
            </a:r>
            <a:r>
              <a:rPr lang="en-US" sz="2400" dirty="0" err="1"/>
              <a:t>S</a:t>
            </a:r>
            <a:r>
              <a:rPr lang="en-US" sz="2400" baseline="-25000" dirty="0" err="1"/>
              <a:t>n</a:t>
            </a:r>
            <a:r>
              <a:rPr lang="en-US" sz="2400" dirty="0"/>
              <a:t> = 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i </a:t>
            </a:r>
            <a:r>
              <a:rPr lang="en-US" sz="2400" dirty="0">
                <a:sym typeface="Symbol" pitchFamily="18" charset="2"/>
              </a:rPr>
              <a:t> j then </a:t>
            </a:r>
            <a:r>
              <a:rPr lang="en-US" sz="2400" dirty="0"/>
              <a:t>S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 </a:t>
            </a:r>
            <a:r>
              <a:rPr lang="en-US" sz="2400" dirty="0"/>
              <a:t>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baseline="-25000" dirty="0"/>
              <a:t> </a:t>
            </a:r>
            <a:r>
              <a:rPr lang="en-US" sz="2400" dirty="0"/>
              <a:t>= </a:t>
            </a:r>
            <a:r>
              <a:rPr lang="en-US" sz="2400" dirty="0">
                <a:sym typeface="Symbol" pitchFamily="18" charset="2"/>
              </a:rPr>
              <a:t> (</a:t>
            </a:r>
            <a:r>
              <a:rPr lang="en-US" sz="2400" dirty="0"/>
              <a:t>S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 </a:t>
            </a:r>
            <a:r>
              <a:rPr lang="en-US" sz="2400" dirty="0"/>
              <a:t>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are </a:t>
            </a:r>
            <a:r>
              <a:rPr lang="en-US" sz="2400" dirty="0">
                <a:sym typeface="Symbol" pitchFamily="18" charset="2"/>
              </a:rPr>
              <a:t>disjoint)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Examples, let A = {1, 2, 3, 4}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{{1}, {2}, {3}, {4}}   a partition of 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{{1, 2}, {3, 4}}   a partition of 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{{1, 2, 3}, {4}}   a partition of 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{{}, {1, 2, 3}, {4}}   not a partition of 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{{1, 2}, {3, 4}, {1, 4}}   not a partition of A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309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6902FA-57B2-4621-9792-C2896FE4B80A}" type="datetime1">
              <a:rPr lang="en-US"/>
              <a:pPr eaLnBrk="1" hangingPunct="1"/>
              <a:t>10/27/2021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</a:rPr>
              <a:t>Equivalent classes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/>
            <a:r>
              <a:rPr lang="en-US" dirty="0"/>
              <a:t>Let R be an equivalence relation on a set A.</a:t>
            </a:r>
          </a:p>
          <a:p>
            <a:pPr lvl="1" eaLnBrk="1" hangingPunct="1"/>
            <a:r>
              <a:rPr lang="en-US" dirty="0"/>
              <a:t>Let x </a:t>
            </a:r>
            <a:r>
              <a:rPr lang="en-US" dirty="0">
                <a:sym typeface="Symbol" pitchFamily="18" charset="2"/>
              </a:rPr>
              <a:t> A</a:t>
            </a:r>
          </a:p>
          <a:p>
            <a:pPr eaLnBrk="1" hangingPunct="1"/>
            <a:r>
              <a:rPr lang="en-US" dirty="0">
                <a:sym typeface="Symbol" pitchFamily="18" charset="2"/>
              </a:rPr>
              <a:t>The equivalent class of x with respect to R is: </a:t>
            </a:r>
          </a:p>
          <a:p>
            <a:pPr lvl="1" eaLnBrk="1" hangingPunct="1"/>
            <a:r>
              <a:rPr lang="en-US" dirty="0">
                <a:sym typeface="Symbol" pitchFamily="18" charset="2"/>
              </a:rPr>
              <a:t>R[x] = {y  A | (x, y)  R}</a:t>
            </a:r>
          </a:p>
          <a:p>
            <a:pPr lvl="1" eaLnBrk="1" hangingPunct="1"/>
            <a:r>
              <a:rPr lang="en-US" dirty="0">
                <a:sym typeface="Symbol" pitchFamily="18" charset="2"/>
              </a:rPr>
              <a:t>If R is understood, we write [x] instead of R[x].</a:t>
            </a:r>
          </a:p>
          <a:p>
            <a:pPr eaLnBrk="1" hangingPunct="1"/>
            <a:r>
              <a:rPr lang="en-US" b="1" i="1" dirty="0">
                <a:sym typeface="Symbol" pitchFamily="18" charset="2"/>
              </a:rPr>
              <a:t>Intuitively, [x] is the set of all elements of A to which x is related. </a:t>
            </a:r>
          </a:p>
        </p:txBody>
      </p:sp>
    </p:spTree>
    <p:extLst>
      <p:ext uri="{BB962C8B-B14F-4D97-AF65-F5344CB8AC3E}">
        <p14:creationId xmlns:p14="http://schemas.microsoft.com/office/powerpoint/2010/main" val="1739968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6B9F5A-7F8C-49DD-B5C6-D44125634A4D}" type="datetime1">
              <a:rPr lang="en-US"/>
              <a:pPr eaLnBrk="1" hangingPunct="1"/>
              <a:t>10/27/2021</a:t>
            </a:fld>
            <a:endParaRPr lang="en-US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D40F37-3D24-44DE-84E0-97C68FB322E9}" type="slidenum">
              <a:rPr lang="en-US"/>
              <a:pPr eaLnBrk="1" hangingPunct="1"/>
              <a:t>17</a:t>
            </a:fld>
            <a:endParaRPr lang="en-US" dirty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rgbClr val="0070C0"/>
                </a:solidFill>
              </a:rPr>
              <a:t>Theorems on 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equivalent relations and partitions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7688"/>
            <a:ext cx="8218488" cy="4024312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buFontTx/>
              <a:buNone/>
            </a:pPr>
            <a:r>
              <a:rPr lang="en-US" sz="2800" dirty="0"/>
              <a:t>Theorem 1: </a:t>
            </a:r>
          </a:p>
          <a:p>
            <a:pPr marL="609600" indent="-609600" eaLnBrk="1" hangingPunct="1">
              <a:buFontTx/>
              <a:buNone/>
            </a:pPr>
            <a:r>
              <a:rPr lang="en-US" sz="2800" dirty="0"/>
              <a:t>An equivalence relation R on a set A determines a partition of A. </a:t>
            </a:r>
          </a:p>
          <a:p>
            <a:pPr marL="990600" lvl="1" indent="-533400" eaLnBrk="1" hangingPunct="1"/>
            <a:r>
              <a:rPr lang="en-US" sz="2400" dirty="0"/>
              <a:t>i.e., the distinctive equivalence classes of R form a partition of A.</a:t>
            </a:r>
          </a:p>
          <a:p>
            <a:pPr marL="609600" indent="-609600" eaLnBrk="1" hangingPunct="1">
              <a:buFontTx/>
              <a:buNone/>
            </a:pPr>
            <a:r>
              <a:rPr lang="en-US" sz="2800" dirty="0"/>
              <a:t>Theorem 2:  a partition of a set A determines an equivalence relation on A. </a:t>
            </a:r>
          </a:p>
          <a:p>
            <a:pPr marL="990600" lvl="1" indent="-533400" eaLnBrk="1" hangingPunct="1"/>
            <a:r>
              <a:rPr lang="en-US" sz="2400" dirty="0"/>
              <a:t>i.e., there is an equivalence relation R on A such that the set of equivalence classes with respect to R is the partition. </a:t>
            </a:r>
          </a:p>
        </p:txBody>
      </p:sp>
    </p:spTree>
    <p:extLst>
      <p:ext uri="{BB962C8B-B14F-4D97-AF65-F5344CB8AC3E}">
        <p14:creationId xmlns:p14="http://schemas.microsoft.com/office/powerpoint/2010/main" val="264414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F03914-4CED-4026-BE34-E1ABA10EF8B6}" type="datetime1">
              <a:rPr lang="en-US"/>
              <a:pPr eaLnBrk="1" hangingPunct="1"/>
              <a:t>10/27/2021</a:t>
            </a:fld>
            <a:endParaRPr lang="en-US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39EA99-ED52-4570-A12B-6C703CC66973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>
                <a:solidFill>
                  <a:schemeClr val="accent1"/>
                </a:solidFill>
              </a:rPr>
              <a:t>An equivalent relations induces a partition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Let A = {0, 1, 2, 3, 4, 5}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Let R be the congruence modulo 3 relation on 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set of equivalence classes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{[0], [1], [2], [3], [4], [5]} =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	{{0, 3}, {1, 4}, {2, 5}, {3, 0}, {4, 1}, {5, 2}} =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/>
              <a:t>	 {{0, 3}, {1, 4}, {2, 5}}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Clearly, {{0, 3}, {1, 4}, {2, 5}} is a partition of A. </a:t>
            </a:r>
          </a:p>
        </p:txBody>
      </p:sp>
    </p:spTree>
    <p:extLst>
      <p:ext uri="{BB962C8B-B14F-4D97-AF65-F5344CB8AC3E}">
        <p14:creationId xmlns:p14="http://schemas.microsoft.com/office/powerpoint/2010/main" val="3043399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CF8291-B9E3-4738-B69C-4222EFBD1117}" type="datetime1">
              <a:rPr lang="en-US"/>
              <a:pPr eaLnBrk="1" hangingPunct="1"/>
              <a:t>10/27/2021</a:t>
            </a:fld>
            <a:endParaRPr lang="en-US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947D00-A31F-4D58-9C5A-C9FBEE445AA4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>
                <a:solidFill>
                  <a:schemeClr val="accent1"/>
                </a:solidFill>
              </a:rPr>
              <a:t>An partition induces an equivalent relation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Let A = {0, 1, 2, 3, 4, 5}</a:t>
            </a:r>
          </a:p>
          <a:p>
            <a:pPr eaLnBrk="1" hangingPunct="1"/>
            <a:r>
              <a:rPr lang="en-US" dirty="0"/>
              <a:t>Let a partition P = {{0, 5}, {1, 2, 3}, {4}}</a:t>
            </a:r>
          </a:p>
          <a:p>
            <a:pPr eaLnBrk="1" hangingPunct="1"/>
            <a:r>
              <a:rPr lang="en-US" dirty="0"/>
              <a:t>Let R =</a:t>
            </a:r>
          </a:p>
          <a:p>
            <a:pPr lvl="1" eaLnBrk="1" hangingPunct="1">
              <a:buFontTx/>
              <a:buNone/>
            </a:pPr>
            <a:r>
              <a:rPr lang="en-US" dirty="0"/>
              <a:t>	{{0, 5} x {0, 5} </a:t>
            </a:r>
            <a:r>
              <a:rPr lang="en-US" dirty="0">
                <a:sym typeface="Symbol" pitchFamily="18" charset="2"/>
              </a:rPr>
              <a:t> </a:t>
            </a:r>
            <a:r>
              <a:rPr lang="en-US" dirty="0"/>
              <a:t>{1, 2, 3} </a:t>
            </a:r>
            <a:r>
              <a:rPr lang="en-US" dirty="0">
                <a:sym typeface="Symbol" pitchFamily="18" charset="2"/>
              </a:rPr>
              <a:t>x </a:t>
            </a:r>
            <a:r>
              <a:rPr lang="en-US" dirty="0"/>
              <a:t>{1, 2, 3} </a:t>
            </a:r>
            <a:r>
              <a:rPr lang="en-US" dirty="0">
                <a:sym typeface="Symbol" pitchFamily="18" charset="2"/>
              </a:rPr>
              <a:t> </a:t>
            </a:r>
            <a:r>
              <a:rPr lang="en-US" dirty="0"/>
              <a:t>{4} x {4}}</a:t>
            </a:r>
          </a:p>
          <a:p>
            <a:pPr lvl="1" eaLnBrk="1" hangingPunct="1">
              <a:buFontTx/>
              <a:buNone/>
            </a:pPr>
            <a:r>
              <a:rPr lang="en-US" dirty="0"/>
              <a:t>= {(0, 0), (0, 5), (5, 0), (5, 5), (1, 1), (1, 2), (1, 3), (2, 1), (2, 2), (2, 3), (3, 1), (3, 2), (3, 3), (4, 4)}</a:t>
            </a:r>
          </a:p>
          <a:p>
            <a:pPr eaLnBrk="1" hangingPunct="1"/>
            <a:r>
              <a:rPr lang="en-US" dirty="0"/>
              <a:t> It is easy to verify that R is an equivalent relation.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6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Relation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96944" cy="5544616"/>
          </a:xfrm>
        </p:spPr>
        <p:txBody>
          <a:bodyPr>
            <a:normAutofit lnSpcReduction="10000"/>
          </a:bodyPr>
          <a:lstStyle/>
          <a:p>
            <a:pPr marL="0" indent="0"/>
            <a:endParaRPr lang="en-US" sz="900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Definition:</a:t>
            </a:r>
            <a:r>
              <a:rPr lang="en-US" dirty="0">
                <a:sym typeface="Symbol" pitchFamily="18" charset="2"/>
              </a:rPr>
              <a:t> Let A and B be sets. A binary relation from A to B is a subset of AB.</a:t>
            </a:r>
          </a:p>
          <a:p>
            <a:pPr marL="0" indent="0"/>
            <a:endParaRPr lang="en-US" sz="900" dirty="0">
              <a:sym typeface="Symbol" pitchFamily="18" charset="2"/>
            </a:endParaRPr>
          </a:p>
          <a:p>
            <a:pPr marL="0" indent="0"/>
            <a:r>
              <a:rPr lang="en-US" dirty="0">
                <a:sym typeface="Symbol" pitchFamily="18" charset="2"/>
              </a:rPr>
              <a:t>In other words, for a binary relation R we have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R  AB. </a:t>
            </a:r>
          </a:p>
          <a:p>
            <a:pPr marL="0" lvl="1" indent="0">
              <a:buNone/>
            </a:pPr>
            <a:r>
              <a:rPr lang="en-US" sz="3200" dirty="0"/>
              <a:t>R = {(x, y) </a:t>
            </a:r>
            <a:r>
              <a:rPr lang="en-US" sz="3200" dirty="0">
                <a:sym typeface="Symbol" pitchFamily="18" charset="2"/>
              </a:rPr>
              <a:t> </a:t>
            </a:r>
            <a:r>
              <a:rPr lang="en-US" sz="3200" dirty="0" err="1">
                <a:sym typeface="Symbol" pitchFamily="18" charset="2"/>
              </a:rPr>
              <a:t>AxB</a:t>
            </a:r>
            <a:r>
              <a:rPr lang="en-US" sz="3200" dirty="0">
                <a:sym typeface="Symbol" pitchFamily="18" charset="2"/>
              </a:rPr>
              <a:t> | x R y},  </a:t>
            </a:r>
            <a:r>
              <a:rPr lang="en-US" sz="3200" dirty="0"/>
              <a:t>(x, y)  is the order pair where </a:t>
            </a:r>
            <a:r>
              <a:rPr lang="en-US" sz="3200" dirty="0">
                <a:sym typeface="Symbol" pitchFamily="18" charset="2"/>
              </a:rPr>
              <a:t>x  A and </a:t>
            </a:r>
            <a:r>
              <a:rPr lang="en-US" sz="3200" dirty="0"/>
              <a:t>y </a:t>
            </a:r>
            <a:r>
              <a:rPr lang="en-US" sz="3200" dirty="0">
                <a:sym typeface="Symbol" pitchFamily="18" charset="2"/>
              </a:rPr>
              <a:t> B</a:t>
            </a:r>
          </a:p>
          <a:p>
            <a:pPr marL="0" lvl="1" indent="0">
              <a:buNone/>
            </a:pPr>
            <a:endParaRPr lang="en-US" sz="3200" dirty="0">
              <a:sym typeface="Symbol" pitchFamily="18" charset="2"/>
            </a:endParaRPr>
          </a:p>
          <a:p>
            <a:pPr marL="0" lvl="1" indent="0">
              <a:buNone/>
            </a:pPr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Note :</a:t>
            </a:r>
          </a:p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We use the notation </a:t>
            </a:r>
            <a:r>
              <a:rPr lang="en-US" dirty="0" err="1">
                <a:sym typeface="Symbol" pitchFamily="18" charset="2"/>
              </a:rPr>
              <a:t>aRb</a:t>
            </a:r>
            <a:r>
              <a:rPr lang="en-US" dirty="0">
                <a:sym typeface="Symbol" pitchFamily="18" charset="2"/>
              </a:rPr>
              <a:t> to denote that (x, y)R and </a:t>
            </a:r>
            <a:r>
              <a:rPr lang="en-US" dirty="0" err="1">
                <a:sym typeface="Symbol" pitchFamily="18" charset="2"/>
              </a:rPr>
              <a:t>x</a:t>
            </a:r>
            <a:r>
              <a:rPr lang="en-US" u="sng" dirty="0" err="1">
                <a:sym typeface="Symbol" pitchFamily="18" charset="2"/>
              </a:rPr>
              <a:t>R</a:t>
            </a:r>
            <a:r>
              <a:rPr lang="en-US" dirty="0" err="1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to denote that (x, y)R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885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6CC239-0970-41F4-9BD9-EC41A792503F}" type="datetime1">
              <a:rPr lang="en-US"/>
              <a:pPr eaLnBrk="1" hangingPunct="1"/>
              <a:t>10/27/2021</a:t>
            </a:fld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2D62AF-F2E1-41FD-BA9F-CFEF1A885E97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25425"/>
            <a:ext cx="8229600" cy="10493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</a:rPr>
              <a:t>Partial order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229600" cy="4932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binary relation R on a set S is a partial order on S </a:t>
            </a:r>
            <a:r>
              <a:rPr lang="en-US" sz="2800" dirty="0" err="1"/>
              <a:t>iff</a:t>
            </a:r>
            <a:r>
              <a:rPr lang="en-US" sz="2800" dirty="0"/>
              <a:t> R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Reflexive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Anti-symmetric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Transitive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 usually use </a:t>
            </a:r>
            <a:r>
              <a:rPr lang="en-US" sz="2800" dirty="0">
                <a:sym typeface="Symbol" pitchFamily="18" charset="2"/>
              </a:rPr>
              <a:t> to indicate a partial order.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If R is a partial order on S, then the ordered pair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>
                <a:sym typeface="Symbol" pitchFamily="18" charset="2"/>
              </a:rPr>
              <a:t>    (S, R) is called a </a:t>
            </a:r>
            <a:r>
              <a:rPr lang="en-US" sz="2800" b="1" dirty="0">
                <a:sym typeface="Symbol" pitchFamily="18" charset="2"/>
              </a:rPr>
              <a:t>partially ordered set</a:t>
            </a:r>
            <a:r>
              <a:rPr lang="en-US" sz="2800" dirty="0">
                <a:sym typeface="Symbol" pitchFamily="18" charset="2"/>
              </a:rPr>
              <a:t> (</a:t>
            </a:r>
            <a:r>
              <a:rPr lang="en-US" sz="2800" b="1" dirty="0" err="1">
                <a:sym typeface="Symbol" pitchFamily="18" charset="2"/>
              </a:rPr>
              <a:t>poset</a:t>
            </a:r>
            <a:r>
              <a:rPr lang="en-US" sz="2800" dirty="0">
                <a:sym typeface="Symbol" pitchFamily="18" charset="2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We denote an arbitrary partially ordered set by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>
                <a:sym typeface="Symbol" pitchFamily="18" charset="2"/>
              </a:rPr>
              <a:t>     </a:t>
            </a:r>
            <a:r>
              <a:rPr lang="en-US" sz="2800" b="1" dirty="0">
                <a:sym typeface="Symbol" pitchFamily="18" charset="2"/>
              </a:rPr>
              <a:t>(S, 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sz="2800" b="1" dirty="0">
                <a:sym typeface="Symbol" pitchFamily="18" charset="2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534847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F0FF0E-3F14-44A2-B6CF-F3B9C3428541}" type="datetime1">
              <a:rPr lang="en-US"/>
              <a:pPr eaLnBrk="1" hangingPunct="1"/>
              <a:t>10/27/2021</a:t>
            </a:fld>
            <a:endParaRPr lang="en-US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56C235-A0FC-4314-884C-AC1D6390A7DB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</a:rPr>
              <a:t>Examples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sz="2800"/>
              <a:t>On a set of integers, x R y </a:t>
            </a:r>
            <a:r>
              <a:rPr lang="en-US" sz="2800">
                <a:sym typeface="Symbol" pitchFamily="18" charset="2"/>
              </a:rPr>
              <a:t> x  y is a partial order ( is a partial order).</a:t>
            </a:r>
          </a:p>
          <a:p>
            <a:pPr eaLnBrk="1" hangingPunct="1"/>
            <a:r>
              <a:rPr lang="en-US" sz="2800">
                <a:sym typeface="Symbol" pitchFamily="18" charset="2"/>
              </a:rPr>
              <a:t>for integers, a, b, c.</a:t>
            </a:r>
          </a:p>
          <a:p>
            <a:pPr lvl="1" eaLnBrk="1" hangingPunct="1"/>
            <a:r>
              <a:rPr lang="en-US" sz="2400">
                <a:sym typeface="Symbol" pitchFamily="18" charset="2"/>
              </a:rPr>
              <a:t>a  a (reflexive)</a:t>
            </a:r>
          </a:p>
          <a:p>
            <a:pPr lvl="1" eaLnBrk="1" hangingPunct="1"/>
            <a:r>
              <a:rPr lang="en-US" sz="2400">
                <a:sym typeface="Symbol" pitchFamily="18" charset="2"/>
              </a:rPr>
              <a:t>a  b, and b  a implies a = b (</a:t>
            </a:r>
            <a:r>
              <a:rPr lang="en-US" sz="2400"/>
              <a:t>anti-symmetric)</a:t>
            </a:r>
            <a:endParaRPr lang="en-US" sz="2400">
              <a:sym typeface="Symbol" pitchFamily="18" charset="2"/>
            </a:endParaRPr>
          </a:p>
          <a:p>
            <a:pPr lvl="1" eaLnBrk="1" hangingPunct="1"/>
            <a:r>
              <a:rPr lang="en-US" sz="2400">
                <a:sym typeface="Symbol" pitchFamily="18" charset="2"/>
              </a:rPr>
              <a:t>a  b and b  c implies a  c (transitive)</a:t>
            </a:r>
          </a:p>
          <a:p>
            <a:pPr eaLnBrk="1" hangingPunct="1"/>
            <a:r>
              <a:rPr lang="en-US" sz="2800">
                <a:sym typeface="Symbol" pitchFamily="18" charset="2"/>
              </a:rPr>
              <a:t>Other partial order examples:</a:t>
            </a:r>
          </a:p>
          <a:p>
            <a:pPr lvl="1" eaLnBrk="1" hangingPunct="1"/>
            <a:r>
              <a:rPr lang="en-US" sz="2400">
                <a:sym typeface="Symbol" pitchFamily="18" charset="2"/>
              </a:rPr>
              <a:t>On the power set P of a set, </a:t>
            </a:r>
            <a:r>
              <a:rPr lang="en-US" sz="2400"/>
              <a:t>A R B </a:t>
            </a:r>
            <a:r>
              <a:rPr lang="en-US" sz="2400">
                <a:sym typeface="Symbol" pitchFamily="18" charset="2"/>
              </a:rPr>
              <a:t> A  B</a:t>
            </a:r>
          </a:p>
          <a:p>
            <a:pPr lvl="1" eaLnBrk="1" hangingPunct="1"/>
            <a:r>
              <a:rPr lang="en-US" sz="2400">
                <a:sym typeface="Symbol" pitchFamily="18" charset="2"/>
              </a:rPr>
              <a:t>On Z</a:t>
            </a:r>
            <a:r>
              <a:rPr lang="en-US" sz="2400" baseline="-25000">
                <a:sym typeface="Symbol" pitchFamily="18" charset="2"/>
              </a:rPr>
              <a:t>+</a:t>
            </a:r>
            <a:r>
              <a:rPr lang="en-US" sz="2400">
                <a:sym typeface="Symbol" pitchFamily="18" charset="2"/>
              </a:rPr>
              <a:t>, x R y  x divides y.</a:t>
            </a:r>
          </a:p>
          <a:p>
            <a:pPr lvl="1" eaLnBrk="1" hangingPunct="1"/>
            <a:r>
              <a:rPr lang="en-US" sz="2400">
                <a:sym typeface="Symbol" pitchFamily="18" charset="2"/>
              </a:rPr>
              <a:t>On {0, 1}, x R y  x = y</a:t>
            </a:r>
            <a:r>
              <a:rPr lang="en-US" sz="2400" baseline="30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 </a:t>
            </a:r>
          </a:p>
          <a:p>
            <a:pPr lvl="1" eaLnBrk="1" hangingPunct="1"/>
            <a:endParaRPr lang="en-US" sz="24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6282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76799D-2643-48B9-BAE4-621F0953B7D2}" type="datetime1">
              <a:rPr lang="en-US"/>
              <a:pPr eaLnBrk="1" hangingPunct="1"/>
              <a:t>10/27/2021</a:t>
            </a:fld>
            <a:endParaRPr lang="en-US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2272FF-B202-4305-A88E-7858D274E4A8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>
                <a:solidFill>
                  <a:schemeClr val="accent1"/>
                </a:solidFill>
              </a:rPr>
              <a:t>Some terminology of partially ordered sets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(S, </a:t>
            </a: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>
                <a:sym typeface="Symbol" pitchFamily="18" charset="2"/>
              </a:rPr>
              <a:t>) be a partially ordered set</a:t>
            </a:r>
          </a:p>
          <a:p>
            <a:pPr eaLnBrk="1" hangingPunct="1"/>
            <a:r>
              <a:rPr lang="en-US">
                <a:sym typeface="Symbol" pitchFamily="18" charset="2"/>
              </a:rPr>
              <a:t>If x </a:t>
            </a: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>
                <a:sym typeface="Symbol" pitchFamily="18" charset="2"/>
              </a:rPr>
              <a:t> y, then either x = y or x  y. </a:t>
            </a:r>
          </a:p>
          <a:p>
            <a:pPr eaLnBrk="1" hangingPunct="1"/>
            <a:r>
              <a:rPr lang="en-US">
                <a:sym typeface="Symbol" pitchFamily="18" charset="2"/>
              </a:rPr>
              <a:t>If x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>
                <a:sym typeface="Symbol" pitchFamily="18" charset="2"/>
              </a:rPr>
              <a:t> y, but x  y, we write x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en-US">
                <a:sym typeface="Symbol" pitchFamily="18" charset="2"/>
              </a:rPr>
              <a:t> y and say that x is a </a:t>
            </a:r>
            <a:r>
              <a:rPr lang="en-US" b="1">
                <a:sym typeface="Symbol" pitchFamily="18" charset="2"/>
              </a:rPr>
              <a:t>predecessor</a:t>
            </a:r>
            <a:r>
              <a:rPr lang="en-US">
                <a:sym typeface="Symbol" pitchFamily="18" charset="2"/>
              </a:rPr>
              <a:t> of y, or y is a </a:t>
            </a:r>
            <a:r>
              <a:rPr lang="en-US" b="1">
                <a:sym typeface="Symbol" pitchFamily="18" charset="2"/>
              </a:rPr>
              <a:t>successor</a:t>
            </a:r>
            <a:r>
              <a:rPr lang="en-US">
                <a:sym typeface="Symbol" pitchFamily="18" charset="2"/>
              </a:rPr>
              <a:t> of x. </a:t>
            </a:r>
          </a:p>
          <a:p>
            <a:pPr eaLnBrk="1" hangingPunct="1"/>
            <a:r>
              <a:rPr lang="en-US">
                <a:sym typeface="Symbol" pitchFamily="18" charset="2"/>
              </a:rPr>
              <a:t>A given y may have many predecessors, but if x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en-US">
                <a:sym typeface="Symbol" pitchFamily="18" charset="2"/>
              </a:rPr>
              <a:t> y and there is no z with x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&lt; </a:t>
            </a:r>
            <a:r>
              <a:rPr lang="en-US">
                <a:sym typeface="Symbol" pitchFamily="18" charset="2"/>
              </a:rPr>
              <a:t>z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en-US">
                <a:sym typeface="Symbol" pitchFamily="18" charset="2"/>
              </a:rPr>
              <a:t>y, then x is an immediate predecessor of y. </a:t>
            </a:r>
          </a:p>
        </p:txBody>
      </p:sp>
    </p:spTree>
    <p:extLst>
      <p:ext uri="{BB962C8B-B14F-4D97-AF65-F5344CB8AC3E}">
        <p14:creationId xmlns:p14="http://schemas.microsoft.com/office/powerpoint/2010/main" val="1322292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832F3E-CBFA-450F-82C9-820450795382}" type="datetime1">
              <a:rPr lang="en-US"/>
              <a:pPr eaLnBrk="1" hangingPunct="1"/>
              <a:t>10/27/2021</a:t>
            </a:fld>
            <a:endParaRPr lang="en-US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066569-75BE-42FF-92CF-FCCB27EBA8EF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748712" cy="904875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accent1"/>
                </a:solidFill>
              </a:rPr>
              <a:t>Visualizing partial order: </a:t>
            </a:r>
            <a:r>
              <a:rPr lang="en-US" sz="3600" b="1" dirty="0" err="1">
                <a:solidFill>
                  <a:schemeClr val="accent1"/>
                </a:solidFill>
              </a:rPr>
              <a:t>Hasse</a:t>
            </a:r>
            <a:r>
              <a:rPr lang="en-US" sz="3600" b="1" dirty="0">
                <a:solidFill>
                  <a:schemeClr val="accent1"/>
                </a:solidFill>
              </a:rPr>
              <a:t> diagram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229600" cy="4860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Let S be a finite set.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Each of the element of S is represented as a dot (called a </a:t>
            </a:r>
            <a:r>
              <a:rPr lang="en-US" sz="2800" b="1"/>
              <a:t>node</a:t>
            </a:r>
            <a:r>
              <a:rPr lang="en-US" sz="2800"/>
              <a:t>, or </a:t>
            </a:r>
            <a:r>
              <a:rPr lang="en-US" sz="2800" b="1"/>
              <a:t>vertex</a:t>
            </a:r>
            <a:r>
              <a:rPr lang="en-US" sz="2800"/>
              <a:t>).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x is an immediate predecessor of y, then the node for y is placed above node x, and the two nodes are connected by a straight-line segment.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Hasse diagram of a partially ordered set conveys all the information about the partial order.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We can reconstruct the partial order just by looking at the diagram</a:t>
            </a:r>
          </a:p>
        </p:txBody>
      </p:sp>
    </p:spTree>
    <p:extLst>
      <p:ext uri="{BB962C8B-B14F-4D97-AF65-F5344CB8AC3E}">
        <p14:creationId xmlns:p14="http://schemas.microsoft.com/office/powerpoint/2010/main" val="383849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386DBE-A55E-4ACF-960F-6521F400CA9A}" type="datetime1">
              <a:rPr lang="en-US"/>
              <a:pPr eaLnBrk="1" hangingPunct="1"/>
              <a:t>10/27/2021</a:t>
            </a:fld>
            <a:endParaRPr lang="en-US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AAC495-BE45-466E-A6B4-6A2A825CA850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</a:rPr>
              <a:t>An example </a:t>
            </a:r>
            <a:r>
              <a:rPr lang="en-US" b="1" dirty="0" err="1">
                <a:solidFill>
                  <a:schemeClr val="accent1"/>
                </a:solidFill>
              </a:rPr>
              <a:t>Hasse</a:t>
            </a:r>
            <a:r>
              <a:rPr lang="en-US" b="1" dirty="0">
                <a:solidFill>
                  <a:schemeClr val="accent1"/>
                </a:solidFill>
              </a:rPr>
              <a:t> diagram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76363"/>
            <a:ext cx="8229600" cy="5005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sym typeface="Symbol" pitchFamily="18" charset="2"/>
              </a:rPr>
              <a:t> on </a:t>
            </a:r>
            <a:r>
              <a:rPr lang="en-US" sz="2800"/>
              <a:t>the power set </a:t>
            </a:r>
            <a:r>
              <a:rPr lang="en-US" sz="2800">
                <a:sym typeface="Symbol" pitchFamily="18" charset="2"/>
              </a:rPr>
              <a:t>P({1, 2}):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sym typeface="Symbol" pitchFamily="18" charset="2"/>
              </a:rPr>
              <a:t>Poset: (P({1, 2}), )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sym typeface="Symbol" pitchFamily="18" charset="2"/>
              </a:rPr>
              <a:t>P({1, 2}) = {, {1}, {2}, {1, 2}}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sym typeface="Symbol" pitchFamily="18" charset="2"/>
              </a:rPr>
              <a:t> consists of the following ordered pairs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(, ), ({1}, {1}), ({2}, {2}), ({1, 2}, {1, 2}),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(, {1}), (, {2}), (, {1, 2}), ({1}, {1, 2}),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({2}, {1, 2})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			{1, 2}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		{1} 		  {2}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			  </a:t>
            </a:r>
          </a:p>
        </p:txBody>
      </p:sp>
      <p:sp>
        <p:nvSpPr>
          <p:cNvPr id="29703" name="Oval 4"/>
          <p:cNvSpPr>
            <a:spLocks noChangeArrowheads="1"/>
          </p:cNvSpPr>
          <p:nvPr/>
        </p:nvSpPr>
        <p:spPr bwMode="auto">
          <a:xfrm>
            <a:off x="2879725" y="4976813"/>
            <a:ext cx="107950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4" name="Oval 5"/>
          <p:cNvSpPr>
            <a:spLocks noChangeArrowheads="1"/>
          </p:cNvSpPr>
          <p:nvPr/>
        </p:nvSpPr>
        <p:spPr bwMode="auto">
          <a:xfrm>
            <a:off x="4248150" y="4976813"/>
            <a:ext cx="107950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5" name="Oval 6"/>
          <p:cNvSpPr>
            <a:spLocks noChangeArrowheads="1"/>
          </p:cNvSpPr>
          <p:nvPr/>
        </p:nvSpPr>
        <p:spPr bwMode="auto">
          <a:xfrm>
            <a:off x="3563938" y="5805488"/>
            <a:ext cx="107950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6" name="Oval 7"/>
          <p:cNvSpPr>
            <a:spLocks noChangeArrowheads="1"/>
          </p:cNvSpPr>
          <p:nvPr/>
        </p:nvSpPr>
        <p:spPr bwMode="auto">
          <a:xfrm>
            <a:off x="3563938" y="4473575"/>
            <a:ext cx="107950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7" name="Line 8"/>
          <p:cNvSpPr>
            <a:spLocks noChangeShapeType="1"/>
          </p:cNvSpPr>
          <p:nvPr/>
        </p:nvSpPr>
        <p:spPr bwMode="auto">
          <a:xfrm flipH="1">
            <a:off x="2916238" y="4581525"/>
            <a:ext cx="684212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8" name="Line 9"/>
          <p:cNvSpPr>
            <a:spLocks noChangeShapeType="1"/>
          </p:cNvSpPr>
          <p:nvPr/>
        </p:nvSpPr>
        <p:spPr bwMode="auto">
          <a:xfrm>
            <a:off x="3600450" y="4581525"/>
            <a:ext cx="684213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9" name="Line 10"/>
          <p:cNvSpPr>
            <a:spLocks noChangeShapeType="1"/>
          </p:cNvSpPr>
          <p:nvPr/>
        </p:nvSpPr>
        <p:spPr bwMode="auto">
          <a:xfrm>
            <a:off x="2916238" y="5049838"/>
            <a:ext cx="684212" cy="827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0" name="Line 11"/>
          <p:cNvSpPr>
            <a:spLocks noChangeShapeType="1"/>
          </p:cNvSpPr>
          <p:nvPr/>
        </p:nvSpPr>
        <p:spPr bwMode="auto">
          <a:xfrm flipH="1">
            <a:off x="3635375" y="5049838"/>
            <a:ext cx="649288" cy="827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515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5E2344-B4AC-49C2-823E-D1A5F5F9D32E}" type="datetime1">
              <a:rPr lang="en-US"/>
              <a:pPr eaLnBrk="1" hangingPunct="1"/>
              <a:t>10/27/2021</a:t>
            </a:fld>
            <a:endParaRPr lang="en-US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C56303-9E4B-4DC0-8A47-26B194901559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1"/>
                </a:solidFill>
              </a:rPr>
              <a:t>Total orders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592263"/>
            <a:ext cx="7127875" cy="4525962"/>
          </a:xfrm>
        </p:spPr>
        <p:txBody>
          <a:bodyPr/>
          <a:lstStyle/>
          <a:p>
            <a:pPr eaLnBrk="1" hangingPunct="1"/>
            <a:r>
              <a:rPr lang="en-US"/>
              <a:t>A partial order on a set is a </a:t>
            </a:r>
            <a:r>
              <a:rPr lang="en-US" b="1"/>
              <a:t>total order</a:t>
            </a:r>
            <a:r>
              <a:rPr lang="en-US"/>
              <a:t> (also called </a:t>
            </a:r>
            <a:r>
              <a:rPr lang="en-US" b="1"/>
              <a:t>linear order</a:t>
            </a:r>
            <a:r>
              <a:rPr lang="en-US"/>
              <a:t>) iff any two members of the set are related. </a:t>
            </a:r>
          </a:p>
          <a:p>
            <a:pPr eaLnBrk="1" hangingPunct="1"/>
            <a:r>
              <a:rPr lang="en-US"/>
              <a:t>The relation </a:t>
            </a:r>
            <a:r>
              <a:rPr lang="en-US">
                <a:sym typeface="Symbol" pitchFamily="18" charset="2"/>
              </a:rPr>
              <a:t> on the set of integers is a total order. </a:t>
            </a:r>
            <a:endParaRPr lang="en-US"/>
          </a:p>
          <a:p>
            <a:pPr eaLnBrk="1" hangingPunct="1"/>
            <a:r>
              <a:rPr lang="en-US"/>
              <a:t>The Hasse diagram for a total order is on the right</a:t>
            </a:r>
          </a:p>
        </p:txBody>
      </p:sp>
      <p:grpSp>
        <p:nvGrpSpPr>
          <p:cNvPr id="30727" name="Group 16"/>
          <p:cNvGrpSpPr>
            <a:grpSpLocks/>
          </p:cNvGrpSpPr>
          <p:nvPr/>
        </p:nvGrpSpPr>
        <p:grpSpPr bwMode="auto">
          <a:xfrm>
            <a:off x="7956550" y="3068638"/>
            <a:ext cx="144463" cy="3059112"/>
            <a:chOff x="5148" y="1911"/>
            <a:chExt cx="91" cy="1927"/>
          </a:xfrm>
        </p:grpSpPr>
        <p:sp>
          <p:nvSpPr>
            <p:cNvPr id="30728" name="Oval 4"/>
            <p:cNvSpPr>
              <a:spLocks noChangeArrowheads="1"/>
            </p:cNvSpPr>
            <p:nvPr/>
          </p:nvSpPr>
          <p:spPr bwMode="auto">
            <a:xfrm>
              <a:off x="5148" y="2296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0729" name="Group 15"/>
            <p:cNvGrpSpPr>
              <a:grpSpLocks/>
            </p:cNvGrpSpPr>
            <p:nvPr/>
          </p:nvGrpSpPr>
          <p:grpSpPr bwMode="auto">
            <a:xfrm>
              <a:off x="5148" y="1911"/>
              <a:ext cx="91" cy="1927"/>
              <a:chOff x="5148" y="2047"/>
              <a:chExt cx="91" cy="1927"/>
            </a:xfrm>
          </p:grpSpPr>
          <p:sp>
            <p:nvSpPr>
              <p:cNvPr id="30730" name="Oval 5"/>
              <p:cNvSpPr>
                <a:spLocks noChangeArrowheads="1"/>
              </p:cNvSpPr>
              <p:nvPr/>
            </p:nvSpPr>
            <p:spPr bwMode="auto">
              <a:xfrm>
                <a:off x="5148" y="3181"/>
                <a:ext cx="91" cy="9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31" name="Oval 6"/>
              <p:cNvSpPr>
                <a:spLocks noChangeArrowheads="1"/>
              </p:cNvSpPr>
              <p:nvPr/>
            </p:nvSpPr>
            <p:spPr bwMode="auto">
              <a:xfrm>
                <a:off x="5148" y="3475"/>
                <a:ext cx="91" cy="9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32" name="Oval 7"/>
              <p:cNvSpPr>
                <a:spLocks noChangeArrowheads="1"/>
              </p:cNvSpPr>
              <p:nvPr/>
            </p:nvSpPr>
            <p:spPr bwMode="auto">
              <a:xfrm>
                <a:off x="5148" y="2818"/>
                <a:ext cx="91" cy="9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33" name="Oval 8"/>
              <p:cNvSpPr>
                <a:spLocks noChangeArrowheads="1"/>
              </p:cNvSpPr>
              <p:nvPr/>
            </p:nvSpPr>
            <p:spPr bwMode="auto">
              <a:xfrm>
                <a:off x="5182" y="2047"/>
                <a:ext cx="22" cy="2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34" name="Oval 9"/>
              <p:cNvSpPr>
                <a:spLocks noChangeArrowheads="1"/>
              </p:cNvSpPr>
              <p:nvPr/>
            </p:nvSpPr>
            <p:spPr bwMode="auto">
              <a:xfrm>
                <a:off x="5182" y="2160"/>
                <a:ext cx="22" cy="2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35" name="Oval 10"/>
              <p:cNvSpPr>
                <a:spLocks noChangeArrowheads="1"/>
              </p:cNvSpPr>
              <p:nvPr/>
            </p:nvSpPr>
            <p:spPr bwMode="auto">
              <a:xfrm>
                <a:off x="5183" y="3952"/>
                <a:ext cx="22" cy="2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36" name="Oval 11"/>
              <p:cNvSpPr>
                <a:spLocks noChangeArrowheads="1"/>
              </p:cNvSpPr>
              <p:nvPr/>
            </p:nvSpPr>
            <p:spPr bwMode="auto">
              <a:xfrm>
                <a:off x="5183" y="3838"/>
                <a:ext cx="22" cy="2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37" name="Oval 12"/>
              <p:cNvSpPr>
                <a:spLocks noChangeArrowheads="1"/>
              </p:cNvSpPr>
              <p:nvPr/>
            </p:nvSpPr>
            <p:spPr bwMode="auto">
              <a:xfrm>
                <a:off x="5182" y="2296"/>
                <a:ext cx="22" cy="2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38" name="Oval 13"/>
              <p:cNvSpPr>
                <a:spLocks noChangeArrowheads="1"/>
              </p:cNvSpPr>
              <p:nvPr/>
            </p:nvSpPr>
            <p:spPr bwMode="auto">
              <a:xfrm>
                <a:off x="5183" y="3725"/>
                <a:ext cx="22" cy="2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39" name="Line 14"/>
              <p:cNvSpPr>
                <a:spLocks noChangeShapeType="1"/>
              </p:cNvSpPr>
              <p:nvPr/>
            </p:nvSpPr>
            <p:spPr bwMode="auto">
              <a:xfrm>
                <a:off x="5193" y="2500"/>
                <a:ext cx="0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6597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F513A7-D955-4813-A2E8-A2ABCED9F3AD}" type="datetime1">
              <a:rPr lang="en-US"/>
              <a:pPr eaLnBrk="1" hangingPunct="1"/>
              <a:t>10/27/2021</a:t>
            </a:fld>
            <a:endParaRPr lang="en-US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D7149C-B6DA-4F23-9D56-6037269C6056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96863"/>
            <a:ext cx="8229600" cy="976312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229600" cy="474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binary relation on a set S is a subset of SxS.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Binary relations can have properties of reflexivity, symmetry, anti-symmetry, and transitivity.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Equivalence relations. A equivalence relation on a set S defines a partition of S.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Partial orders. A partial ordered set can be represented graphically. </a:t>
            </a:r>
          </a:p>
        </p:txBody>
      </p:sp>
    </p:spTree>
    <p:extLst>
      <p:ext uri="{BB962C8B-B14F-4D97-AF65-F5344CB8AC3E}">
        <p14:creationId xmlns:p14="http://schemas.microsoft.com/office/powerpoint/2010/main" val="634865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IN" sz="5400" b="1" i="1" dirty="0">
                <a:solidFill>
                  <a:srgbClr val="C00000"/>
                </a:solidFill>
                <a:latin typeface="Algerian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029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507342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Example:</a:t>
            </a:r>
            <a:r>
              <a:rPr lang="en-US" dirty="0">
                <a:sym typeface="Symbol" pitchFamily="18" charset="2"/>
              </a:rPr>
              <a:t> Let P be a set of people, C be a set of cars, and D be the relation describing which person drives which car(s).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P = {Carl, Suzanne, Peter, Carla},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C = {Mercedes, BMW, tricycle}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D = {(Carl, Mercedes), (Suzanne, Mercedes),</a:t>
            </a:r>
            <a:br>
              <a:rPr lang="en-US" dirty="0">
                <a:solidFill>
                  <a:schemeClr val="tx2"/>
                </a:solidFill>
                <a:sym typeface="Symbol" pitchFamily="18" charset="2"/>
              </a:rPr>
            </a:b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       (Suzanne, BMW), (Peter, tricycle)}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62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A, a binary relation R on A is a subset of </a:t>
            </a:r>
            <a:r>
              <a:rPr lang="en-US" dirty="0" err="1"/>
              <a:t>AxA</a:t>
            </a:r>
            <a:r>
              <a:rPr lang="en-US" dirty="0"/>
              <a:t> (R </a:t>
            </a:r>
            <a:r>
              <a:rPr lang="en-US" dirty="0">
                <a:sym typeface="Symbol" pitchFamily="18" charset="2"/>
              </a:rPr>
              <a:t> </a:t>
            </a:r>
            <a:r>
              <a:rPr lang="en-US" dirty="0" err="1">
                <a:sym typeface="Symbol" pitchFamily="18" charset="2"/>
              </a:rPr>
              <a:t>AxA</a:t>
            </a:r>
            <a:r>
              <a:rPr lang="en-US" dirty="0">
                <a:sym typeface="Symbol" pitchFamily="18" charset="2"/>
              </a:rPr>
              <a:t>).</a:t>
            </a:r>
          </a:p>
          <a:p>
            <a:r>
              <a:rPr lang="en-US" dirty="0">
                <a:sym typeface="Symbol" pitchFamily="18" charset="2"/>
              </a:rPr>
              <a:t>An example:</a:t>
            </a:r>
          </a:p>
          <a:p>
            <a:pPr lvl="1"/>
            <a:r>
              <a:rPr lang="en-US" dirty="0">
                <a:sym typeface="Symbol" pitchFamily="18" charset="2"/>
              </a:rPr>
              <a:t>A = {1, 2}. Then </a:t>
            </a:r>
            <a:r>
              <a:rPr lang="en-US" dirty="0" err="1">
                <a:sym typeface="Symbol" pitchFamily="18" charset="2"/>
              </a:rPr>
              <a:t>AxA</a:t>
            </a:r>
            <a:r>
              <a:rPr lang="en-US" dirty="0">
                <a:sym typeface="Symbol" pitchFamily="18" charset="2"/>
              </a:rPr>
              <a:t>={(1,1), (1,2), (2,1), (2,2)}. </a:t>
            </a:r>
          </a:p>
          <a:p>
            <a:pPr marL="457200" lvl="1" indent="0">
              <a:buNone/>
            </a:pPr>
            <a:r>
              <a:rPr lang="en-US" dirty="0">
                <a:sym typeface="Symbol" pitchFamily="18" charset="2"/>
              </a:rPr>
              <a:t>Let R on A be given by    </a:t>
            </a:r>
            <a:r>
              <a:rPr lang="en-US" b="1" dirty="0">
                <a:sym typeface="Symbol" pitchFamily="18" charset="2"/>
              </a:rPr>
              <a:t>x R y  </a:t>
            </a:r>
            <a:r>
              <a:rPr lang="en-US" b="1" dirty="0" err="1">
                <a:sym typeface="Symbol" pitchFamily="18" charset="2"/>
              </a:rPr>
              <a:t>x+y</a:t>
            </a:r>
            <a:r>
              <a:rPr lang="en-US" b="1" dirty="0">
                <a:sym typeface="Symbol" pitchFamily="18" charset="2"/>
              </a:rPr>
              <a:t> is odd</a:t>
            </a:r>
            <a:r>
              <a:rPr lang="en-US" dirty="0">
                <a:sym typeface="Symbol" pitchFamily="18" charset="2"/>
              </a:rPr>
              <a:t>. </a:t>
            </a:r>
          </a:p>
          <a:p>
            <a:pPr lvl="1"/>
            <a:r>
              <a:rPr lang="en-US" dirty="0">
                <a:sym typeface="Symbol" pitchFamily="18" charset="2"/>
              </a:rPr>
              <a:t>then, R = {(1, 2),  (2, 1)}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72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How many different relations can we define on a set A with n elements?</a:t>
            </a:r>
          </a:p>
          <a:p>
            <a:pPr marL="0" indent="0">
              <a:lnSpc>
                <a:spcPct val="90000"/>
              </a:lnSpc>
            </a:pPr>
            <a:endParaRPr lang="en-US" sz="1000" b="1" dirty="0">
              <a:solidFill>
                <a:srgbClr val="00FFFF"/>
              </a:solidFill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ym typeface="Symbol" pitchFamily="18" charset="2"/>
              </a:rPr>
              <a:t>A relation on a set A is a subset of AA.</a:t>
            </a:r>
          </a:p>
          <a:p>
            <a:pPr marL="0" indent="0">
              <a:lnSpc>
                <a:spcPct val="90000"/>
              </a:lnSpc>
            </a:pPr>
            <a:endParaRPr lang="en-US" sz="10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ym typeface="Symbol" pitchFamily="18" charset="2"/>
              </a:rPr>
              <a:t>There are n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elements in AA,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ym typeface="Symbol" pitchFamily="18" charset="2"/>
              </a:rPr>
              <a:t> How many subsets (= relations on A) does AA have?</a:t>
            </a:r>
          </a:p>
          <a:p>
            <a:pPr marL="0" indent="0">
              <a:lnSpc>
                <a:spcPct val="90000"/>
              </a:lnSpc>
            </a:pPr>
            <a:endParaRPr lang="en-US" sz="10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ym typeface="Symbol" pitchFamily="18" charset="2"/>
              </a:rPr>
              <a:t>Total 2</a:t>
            </a:r>
            <a:r>
              <a:rPr lang="en-US" baseline="30000" dirty="0">
                <a:sym typeface="Symbol" pitchFamily="18" charset="2"/>
              </a:rPr>
              <a:t>n</a:t>
            </a:r>
            <a:r>
              <a:rPr lang="en-US" baseline="52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subsets can be formed out of AA.</a:t>
            </a:r>
          </a:p>
          <a:p>
            <a:pPr marL="0" indent="0">
              <a:lnSpc>
                <a:spcPct val="90000"/>
              </a:lnSpc>
            </a:pPr>
            <a:endParaRPr lang="en-US" sz="10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Answer: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We can define 2</a:t>
            </a:r>
            <a:r>
              <a:rPr lang="en-US" baseline="30000" dirty="0">
                <a:sym typeface="Symbol" pitchFamily="18" charset="2"/>
              </a:rPr>
              <a:t>n</a:t>
            </a:r>
            <a:r>
              <a:rPr lang="en-US" baseline="52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different relations on 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2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9AB3-5DE1-4BE8-8B3F-6B8749D709DE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Properties of Relations: </a:t>
            </a:r>
            <a:r>
              <a:rPr lang="en-US" sz="4000" b="1" dirty="0">
                <a:solidFill>
                  <a:schemeClr val="tx2"/>
                </a:solidFill>
              </a:rPr>
              <a:t>Reflexive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229600" cy="4749800"/>
          </a:xfrm>
        </p:spPr>
        <p:txBody>
          <a:bodyPr>
            <a:normAutofit/>
          </a:bodyPr>
          <a:lstStyle/>
          <a:p>
            <a:r>
              <a:rPr lang="en-US" sz="2800" dirty="0"/>
              <a:t>Let R be a binary relation on a set A. </a:t>
            </a:r>
          </a:p>
          <a:p>
            <a:pPr lvl="1"/>
            <a:r>
              <a:rPr lang="en-US" sz="2400" dirty="0"/>
              <a:t>R is reflexive: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for all </a:t>
            </a:r>
            <a:r>
              <a:rPr lang="en-US" sz="2400" dirty="0"/>
              <a:t>x </a:t>
            </a:r>
            <a:r>
              <a:rPr lang="en-US" sz="2400" dirty="0">
                <a:sym typeface="Symbol" pitchFamily="18" charset="2"/>
              </a:rPr>
              <a:t> A, (x, x)  R.</a:t>
            </a:r>
          </a:p>
          <a:p>
            <a:r>
              <a:rPr lang="en-US" sz="2800" b="1" dirty="0">
                <a:sym typeface="Symbol" pitchFamily="18" charset="2"/>
              </a:rPr>
              <a:t>Reflexive means that every member is related to itself. </a:t>
            </a:r>
          </a:p>
          <a:p>
            <a:r>
              <a:rPr lang="en-US" sz="2800" dirty="0">
                <a:sym typeface="Symbol" pitchFamily="18" charset="2"/>
              </a:rPr>
              <a:t>Example:  Let A = {2, 4, a, b}</a:t>
            </a:r>
          </a:p>
          <a:p>
            <a:pPr lvl="1"/>
            <a:r>
              <a:rPr lang="en-US" sz="2400" dirty="0">
                <a:sym typeface="Symbol" pitchFamily="18" charset="2"/>
              </a:rPr>
              <a:t>R = {(2, 2), (4, 4), (a, a), (b, b)}</a:t>
            </a:r>
          </a:p>
          <a:p>
            <a:pPr lvl="1"/>
            <a:r>
              <a:rPr lang="en-US" sz="2400" dirty="0">
                <a:sym typeface="Symbol" pitchFamily="18" charset="2"/>
              </a:rPr>
              <a:t>S = {(2, b), (2, 2), (4, 4), (a, a), (2, a), (b, b)}</a:t>
            </a:r>
          </a:p>
          <a:p>
            <a:pPr lvl="1"/>
            <a:r>
              <a:rPr lang="en-US" sz="2400" dirty="0">
                <a:sym typeface="Symbol" pitchFamily="18" charset="2"/>
              </a:rPr>
              <a:t>R, S are reflexive relations on A ?</a:t>
            </a:r>
          </a:p>
          <a:p>
            <a:r>
              <a:rPr lang="en-US" sz="2800" dirty="0">
                <a:sym typeface="Symbol" pitchFamily="18" charset="2"/>
              </a:rPr>
              <a:t>R, S are reflexive relations on A ? </a:t>
            </a:r>
            <a:r>
              <a:rPr lang="en-US" sz="2800" b="1" dirty="0">
                <a:solidFill>
                  <a:schemeClr val="tx2"/>
                </a:solidFill>
                <a:sym typeface="Symbol" pitchFamily="18" charset="2"/>
              </a:rPr>
              <a:t>(Yes)</a:t>
            </a:r>
          </a:p>
        </p:txBody>
      </p:sp>
    </p:spTree>
    <p:extLst>
      <p:ext uri="{BB962C8B-B14F-4D97-AF65-F5344CB8AC3E}">
        <p14:creationId xmlns:p14="http://schemas.microsoft.com/office/powerpoint/2010/main" val="183257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43BC-B5CC-4954-B3F7-FD65B8D951D4}" type="slidenum">
              <a:rPr lang="en-US"/>
              <a:pPr/>
              <a:t>7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Symmetric relations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229600" cy="4749800"/>
          </a:xfrm>
        </p:spPr>
        <p:txBody>
          <a:bodyPr>
            <a:normAutofit/>
          </a:bodyPr>
          <a:lstStyle/>
          <a:p>
            <a:r>
              <a:rPr lang="en-US" sz="2800" dirty="0"/>
              <a:t>A relation R on a set A is symmetric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b="1" dirty="0"/>
              <a:t>for all </a:t>
            </a:r>
            <a:r>
              <a:rPr lang="en-US" sz="2800" dirty="0"/>
              <a:t>x, y </a:t>
            </a:r>
            <a:r>
              <a:rPr lang="en-US" sz="2800" dirty="0">
                <a:sym typeface="Symbol" pitchFamily="18" charset="2"/>
              </a:rPr>
              <a:t> A, if (x, y)  R then (y, x)  R .</a:t>
            </a:r>
          </a:p>
          <a:p>
            <a:r>
              <a:rPr lang="en-US" sz="2800" dirty="0">
                <a:sym typeface="Symbol" pitchFamily="18" charset="2"/>
              </a:rPr>
              <a:t>Example: A = {1, 2, b}, there are three relations on set A, i.e.,</a:t>
            </a:r>
          </a:p>
          <a:p>
            <a:pPr lvl="1"/>
            <a:r>
              <a:rPr lang="en-US" sz="2400" dirty="0">
                <a:sym typeface="Symbol" pitchFamily="18" charset="2"/>
              </a:rPr>
              <a:t>R = {(1, 1), (b, b)}</a:t>
            </a:r>
          </a:p>
          <a:p>
            <a:pPr lvl="1"/>
            <a:r>
              <a:rPr lang="en-US" sz="2400" dirty="0">
                <a:sym typeface="Symbol" pitchFamily="18" charset="2"/>
              </a:rPr>
              <a:t>S = {(1, 2)}</a:t>
            </a:r>
          </a:p>
          <a:p>
            <a:pPr lvl="1"/>
            <a:r>
              <a:rPr lang="en-US" sz="2400" dirty="0">
                <a:sym typeface="Symbol" pitchFamily="18" charset="2"/>
              </a:rPr>
              <a:t>T = {(2, b), (b, 2), (1, 1)}</a:t>
            </a:r>
          </a:p>
          <a:p>
            <a:r>
              <a:rPr lang="en-US" sz="2800" dirty="0">
                <a:sym typeface="Symbol" pitchFamily="18" charset="2"/>
              </a:rPr>
              <a:t>R, T are symmetric relations on A.</a:t>
            </a:r>
          </a:p>
          <a:p>
            <a:r>
              <a:rPr lang="en-US" sz="2800" dirty="0">
                <a:sym typeface="Symbol" pitchFamily="18" charset="2"/>
              </a:rPr>
              <a:t>S is not a symmetric relation on A.</a:t>
            </a:r>
          </a:p>
          <a:p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587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8DB2-F7E3-49B2-82AA-803AFCB1DD80}" type="slidenum">
              <a:rPr lang="en-US"/>
              <a:pPr/>
              <a:t>8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Anti-symmetric relations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relation R on a set A is anti-symmetric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iff</a:t>
            </a:r>
            <a:r>
              <a:rPr lang="en-US" sz="2800" dirty="0"/>
              <a:t>  for all x, y </a:t>
            </a:r>
            <a:r>
              <a:rPr lang="en-US" sz="2800" dirty="0">
                <a:sym typeface="Symbol" pitchFamily="18" charset="2"/>
              </a:rPr>
              <a:t> A.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ym typeface="Symbol" pitchFamily="18" charset="2"/>
              </a:rPr>
              <a:t>	if (x, y)  R and (y, x)  R then x = y.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Example: A = {1, 2, b}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R = {(1, 1), (b, b)}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S = {(1, 2)}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T = {(2, b), (b, 2), (1, 1)}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R, S are anti-symmetric relations on A.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T is not an anti-symmetric relation on A.</a:t>
            </a:r>
          </a:p>
        </p:txBody>
      </p:sp>
    </p:spTree>
    <p:extLst>
      <p:ext uri="{BB962C8B-B14F-4D97-AF65-F5344CB8AC3E}">
        <p14:creationId xmlns:p14="http://schemas.microsoft.com/office/powerpoint/2010/main" val="299103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20E8-9689-4C0F-9DE4-0FE1FB828CD4}" type="slidenum">
              <a:rPr lang="en-US"/>
              <a:pPr/>
              <a:t>9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6863"/>
            <a:ext cx="8229600" cy="941387"/>
          </a:xfrm>
        </p:spPr>
        <p:txBody>
          <a:bodyPr/>
          <a:lstStyle/>
          <a:p>
            <a:r>
              <a:rPr lang="en-US"/>
              <a:t>Transitive relations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 relation R on a set A is transitive </a:t>
            </a:r>
            <a:r>
              <a:rPr lang="en-US" sz="2800" dirty="0" err="1"/>
              <a:t>iff</a:t>
            </a:r>
            <a:r>
              <a:rPr lang="en-US" sz="2800" dirty="0"/>
              <a:t> for all x, y, z </a:t>
            </a:r>
            <a:r>
              <a:rPr lang="en-US" sz="2800" dirty="0">
                <a:sym typeface="Symbol" pitchFamily="18" charset="2"/>
              </a:rPr>
              <a:t> A, if (x, y)  R and (y, z)  R, then (x, z)  R.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ym typeface="Symbol" pitchFamily="18" charset="2"/>
              </a:rPr>
              <a:t>Example: A = {1, 2, b}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R = {(1, 1), (b, b)}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S = {(1, 2), (2, b), (1, b)}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T = {(2, b), (b, 2), (1, 1)}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ym typeface="Symbol" pitchFamily="18" charset="2"/>
              </a:rPr>
              <a:t>R, S are transitive relations on A.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ym typeface="Symbol" pitchFamily="18" charset="2"/>
              </a:rPr>
              <a:t>T is not a transitive relation on A.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ym typeface="Symbol" pitchFamily="18" charset="2"/>
              </a:rPr>
              <a:t>The relation  is reflexive on the set Z</a:t>
            </a:r>
            <a:r>
              <a:rPr lang="en-US" sz="2800" baseline="-25000" dirty="0">
                <a:sym typeface="Symbol" pitchFamily="18" charset="2"/>
              </a:rPr>
              <a:t>+, </a:t>
            </a:r>
            <a:r>
              <a:rPr lang="en-US" sz="2800" dirty="0">
                <a:sym typeface="Symbol" pitchFamily="18" charset="2"/>
              </a:rPr>
              <a:t>but not symmetric. It is also anti-symmetric, and transitive (why?).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586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</TotalTime>
  <Words>2550</Words>
  <Application>Microsoft Office PowerPoint</Application>
  <PresentationFormat>On-screen Show (4:3)</PresentationFormat>
  <Paragraphs>237</Paragraphs>
  <Slides>27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Algerian</vt:lpstr>
      <vt:lpstr>Arial</vt:lpstr>
      <vt:lpstr>Calibri</vt:lpstr>
      <vt:lpstr>Office Theme</vt:lpstr>
      <vt:lpstr>Relation </vt:lpstr>
      <vt:lpstr>Relation</vt:lpstr>
      <vt:lpstr>Example</vt:lpstr>
      <vt:lpstr>Example</vt:lpstr>
      <vt:lpstr>PowerPoint Presentation</vt:lpstr>
      <vt:lpstr>Properties of Relations: Reflexive</vt:lpstr>
      <vt:lpstr>Symmetric relations</vt:lpstr>
      <vt:lpstr>Anti-symmetric relations</vt:lpstr>
      <vt:lpstr>Transitive relations</vt:lpstr>
      <vt:lpstr>Transitive closure</vt:lpstr>
      <vt:lpstr>PowerPoint Presentation</vt:lpstr>
      <vt:lpstr>Equivalence relations</vt:lpstr>
      <vt:lpstr>Congruence relations are equivalence relations</vt:lpstr>
      <vt:lpstr>An important feature</vt:lpstr>
      <vt:lpstr>Partition of a set</vt:lpstr>
      <vt:lpstr>Equivalent classes</vt:lpstr>
      <vt:lpstr>Theorems on  equivalent relations and partitions</vt:lpstr>
      <vt:lpstr>An equivalent relations induces a partition</vt:lpstr>
      <vt:lpstr>An partition induces an equivalent relation</vt:lpstr>
      <vt:lpstr>Partial order</vt:lpstr>
      <vt:lpstr>Examples</vt:lpstr>
      <vt:lpstr>Some terminology of partially ordered sets</vt:lpstr>
      <vt:lpstr>Visualizing partial order: Hasse diagram</vt:lpstr>
      <vt:lpstr>An example Hasse diagram</vt:lpstr>
      <vt:lpstr>Total orders</vt:lpstr>
      <vt:lpstr>Summary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</dc:creator>
  <cp:lastModifiedBy>pravati</cp:lastModifiedBy>
  <cp:revision>22</cp:revision>
  <dcterms:created xsi:type="dcterms:W3CDTF">2020-10-01T09:41:59Z</dcterms:created>
  <dcterms:modified xsi:type="dcterms:W3CDTF">2021-10-27T07:06:54Z</dcterms:modified>
</cp:coreProperties>
</file>