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-83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2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137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3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6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8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E6BDB-94C8-4244-9D31-F3BA8AB3EF1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F7045F-01E3-43C8-900C-EC7E64E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0938"/>
            <a:ext cx="12192000" cy="23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59490" cy="58795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Changes in Budget Line (</a:t>
            </a:r>
            <a:r>
              <a:rPr lang="en-US" sz="3200" dirty="0"/>
              <a:t>Changes in Prices and </a:t>
            </a:r>
            <a:r>
              <a:rPr lang="en-US" sz="3200" dirty="0" smtClean="0"/>
              <a:t>Income)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084524" y="1248349"/>
            <a:ext cx="5041946" cy="4578469"/>
            <a:chOff x="5084524" y="1248349"/>
            <a:chExt cx="5041946" cy="45784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09230" y="1433015"/>
              <a:ext cx="27295" cy="378043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22878" y="5199797"/>
              <a:ext cx="4312692" cy="1364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Triangle 6"/>
            <p:cNvSpPr/>
            <p:nvPr/>
          </p:nvSpPr>
          <p:spPr>
            <a:xfrm>
              <a:off x="5636525" y="2565779"/>
              <a:ext cx="2715905" cy="2647666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26388" y="51315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22795" y="1248349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018429" y="5213445"/>
                  <a:ext cx="476541" cy="6133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429" y="5213445"/>
                  <a:ext cx="476541" cy="6133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84524" y="2259092"/>
                  <a:ext cx="481862" cy="6133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524" y="2259092"/>
                  <a:ext cx="481862" cy="6133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0300" y="2244345"/>
                <a:ext cx="3976553" cy="2157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Changes in Prices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		(2.4)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0" y="2244345"/>
                <a:ext cx="3976553" cy="2157770"/>
              </a:xfrm>
              <a:prstGeom prst="rect">
                <a:avLst/>
              </a:prstGeom>
              <a:blipFill rotWithShape="0">
                <a:blip r:embed="rId6"/>
                <a:stretch>
                  <a:fillRect l="-1225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636525" y="2565778"/>
            <a:ext cx="4100375" cy="2647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79274" y="3642481"/>
                <a:ext cx="1456296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Slope = 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274" y="3642481"/>
                <a:ext cx="1456296" cy="495777"/>
              </a:xfrm>
              <a:prstGeom prst="rect">
                <a:avLst/>
              </a:prstGeom>
              <a:blipFill rotWithShape="0">
                <a:blip r:embed="rId7"/>
                <a:stretch>
                  <a:fillRect l="-3766" t="-2469" r="-1255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281692" y="5199797"/>
                <a:ext cx="482503" cy="633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92" y="5199797"/>
                <a:ext cx="482503" cy="6331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00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Taxes, Subsidies and Rationing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</a:rPr>
                  <a:t>Quantity tax: </a:t>
                </a:r>
                <a:r>
                  <a:rPr lang="en-US" sz="2000" b="1" dirty="0">
                    <a:latin typeface="Calibri" panose="020F0502020204030204" pitchFamily="34" charset="0"/>
                  </a:rPr>
                  <a:t>consumer has to pay a certain amount to the government</a:t>
                </a:r>
                <a:br>
                  <a:rPr lang="en-US" sz="2000" b="1" dirty="0">
                    <a:latin typeface="Calibri" panose="020F0502020204030204" pitchFamily="34" charset="0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</a:rPr>
                  <a:t>for </a:t>
                </a:r>
                <a:r>
                  <a:rPr lang="en-US" sz="2000" b="1" dirty="0">
                    <a:latin typeface="Calibri" panose="020F0502020204030204" pitchFamily="34" charset="0"/>
                  </a:rPr>
                  <a:t>each unit of the good he purchases </a:t>
                </a:r>
                <a:endParaRPr lang="en-US" sz="2000" b="1" dirty="0" smtClean="0">
                  <a:latin typeface="Calibri" panose="020F0502020204030204" pitchFamily="34" charset="0"/>
                </a:endParaRPr>
              </a:p>
              <a:p>
                <a:pPr lvl="1"/>
                <a:r>
                  <a:rPr lang="en-US" b="1" dirty="0" smtClean="0">
                    <a:latin typeface="Calibri" panose="020F0502020204030204" pitchFamily="34" charset="0"/>
                  </a:rPr>
                  <a:t>Tax is just like a higher prices </a:t>
                </a:r>
                <a:r>
                  <a:rPr lang="en-US" b="1" dirty="0" smtClean="0">
                    <a:latin typeface="Calibri" panose="020F0502020204030204" pitchFamily="34" charset="0"/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Calibri" panose="020F0502020204030204" pitchFamily="34" charset="0"/>
                  </a:rPr>
                  <a:t>+t)</a:t>
                </a:r>
              </a:p>
              <a:p>
                <a:pPr lvl="1"/>
                <a:r>
                  <a:rPr lang="en-US" b="1" dirty="0" smtClean="0">
                    <a:latin typeface="Calibri" panose="020F0502020204030204" pitchFamily="34" charset="0"/>
                  </a:rPr>
                  <a:t>BL must get steeper</a:t>
                </a:r>
                <a:r>
                  <a:rPr lang="en-US" b="1" dirty="0">
                    <a:latin typeface="Calibri" panose="020F0502020204030204" pitchFamily="34" charset="0"/>
                  </a:rPr>
                  <a:t/>
                </a:r>
                <a:br>
                  <a:rPr lang="en-US" b="1" dirty="0">
                    <a:latin typeface="Calibri" panose="020F0502020204030204" pitchFamily="34" charset="0"/>
                  </a:rPr>
                </a:br>
                <a:endParaRPr lang="en-US" b="1" dirty="0" smtClean="0">
                  <a:latin typeface="Calibri" panose="020F0502020204030204" pitchFamily="34" charset="0"/>
                </a:endParaRPr>
              </a:p>
              <a:p>
                <a:r>
                  <a:rPr lang="en-US" sz="2000" b="1" dirty="0" smtClean="0">
                    <a:latin typeface="Calibri" panose="020F0502020204030204" pitchFamily="34" charset="0"/>
                  </a:rPr>
                  <a:t>Value tax:  tax is on the value and is expressed as a percentage</a:t>
                </a:r>
              </a:p>
              <a:p>
                <a:pPr lvl="1"/>
                <a:r>
                  <a:rPr lang="en-US" b="1" dirty="0" smtClean="0">
                    <a:latin typeface="Calibri" panose="020F0502020204030204" pitchFamily="34" charset="0"/>
                  </a:rPr>
                  <a:t>The actual price facing the consumer is (1+</a:t>
                </a:r>
                <a:r>
                  <a:rPr lang="el-GR" b="1" dirty="0" smtClean="0">
                    <a:latin typeface="Calibri" panose="020F0502020204030204" pitchFamily="34" charset="0"/>
                  </a:rPr>
                  <a:t>ρ</a:t>
                </a:r>
                <a:r>
                  <a:rPr lang="en-US" b="1" dirty="0" smtClean="0">
                    <a:latin typeface="Calibri" panose="020F0502020204030204" pitchFamily="34" charset="0"/>
                  </a:rPr>
                  <a:t>)</a:t>
                </a:r>
                <a:r>
                  <a:rPr lang="en-US" b="1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>
                  <a:latin typeface="Calibri" panose="020F0502020204030204" pitchFamily="34" charset="0"/>
                </a:endParaRPr>
              </a:p>
              <a:p>
                <a:r>
                  <a:rPr lang="en-US" sz="2000" b="1" dirty="0" smtClean="0">
                    <a:latin typeface="Calibri" panose="020F0502020204030204" pitchFamily="34" charset="0"/>
                  </a:rPr>
                  <a:t>Lump sum tax</a:t>
                </a:r>
              </a:p>
              <a:p>
                <a:r>
                  <a:rPr lang="en-US" sz="2000" b="1" dirty="0" smtClean="0">
                    <a:latin typeface="Calibri" panose="020F0502020204030204" pitchFamily="34" charset="0"/>
                  </a:rPr>
                  <a:t>Subsidy is the opposite of taxes</a:t>
                </a:r>
              </a:p>
              <a:p>
                <a:endParaRPr lang="en-US" sz="2000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1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Rationing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63266"/>
          </a:xfrm>
        </p:spPr>
        <p:txBody>
          <a:bodyPr/>
          <a:lstStyle/>
          <a:p>
            <a:r>
              <a:rPr lang="en-US" dirty="0" smtClean="0"/>
              <a:t>Level of consumption of some good is fixed to be no larger than some amount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73555" y="1733267"/>
            <a:ext cx="5041946" cy="4578469"/>
            <a:chOff x="5084524" y="1248349"/>
            <a:chExt cx="5041946" cy="45784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09230" y="1433015"/>
              <a:ext cx="27295" cy="378043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22878" y="5199797"/>
              <a:ext cx="4312692" cy="1364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Triangle 6"/>
            <p:cNvSpPr/>
            <p:nvPr/>
          </p:nvSpPr>
          <p:spPr>
            <a:xfrm>
              <a:off x="5636525" y="2565779"/>
              <a:ext cx="2715905" cy="2647666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26388" y="51315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22795" y="1248349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018429" y="5213445"/>
                  <a:ext cx="476541" cy="6133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429" y="5213445"/>
                  <a:ext cx="476541" cy="61337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84524" y="2259092"/>
                  <a:ext cx="481862" cy="6133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524" y="2259092"/>
                  <a:ext cx="481862" cy="6133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Connector 12"/>
          <p:cNvCxnSpPr>
            <a:stCxn id="7" idx="5"/>
            <a:endCxn id="7" idx="3"/>
          </p:cNvCxnSpPr>
          <p:nvPr/>
        </p:nvCxnSpPr>
        <p:spPr>
          <a:xfrm>
            <a:off x="5083509" y="4374530"/>
            <a:ext cx="0" cy="132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Triangle 13"/>
          <p:cNvSpPr/>
          <p:nvPr/>
        </p:nvSpPr>
        <p:spPr>
          <a:xfrm>
            <a:off x="5056974" y="4367286"/>
            <a:ext cx="1384487" cy="1317429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45109" y="5644195"/>
                <a:ext cx="476797" cy="575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09" y="5644195"/>
                <a:ext cx="476797" cy="575863"/>
              </a:xfrm>
              <a:prstGeom prst="rect">
                <a:avLst/>
              </a:prstGeom>
              <a:blipFill rotWithShape="0"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7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160588"/>
            <a:ext cx="8596668" cy="4349394"/>
          </a:xfrm>
        </p:spPr>
      </p:pic>
    </p:spTree>
    <p:extLst>
      <p:ext uri="{BB962C8B-B14F-4D97-AF65-F5344CB8AC3E}">
        <p14:creationId xmlns:p14="http://schemas.microsoft.com/office/powerpoint/2010/main" val="14376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Describes </a:t>
            </a:r>
            <a:r>
              <a:rPr lang="en-US" sz="2400" dirty="0"/>
              <a:t>what a consumer can afford </a:t>
            </a:r>
            <a:endParaRPr lang="en-US" sz="24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the consumer determines what is best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1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8" y="1119116"/>
            <a:ext cx="8379727" cy="5738884"/>
          </a:xfrm>
        </p:spPr>
      </p:pic>
    </p:spTree>
    <p:extLst>
      <p:ext uri="{BB962C8B-B14F-4D97-AF65-F5344CB8AC3E}">
        <p14:creationId xmlns:p14="http://schemas.microsoft.com/office/powerpoint/2010/main" val="13013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Budget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Consumption Bundle 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Prices of the two goods </a:t>
                </a:r>
                <a:r>
                  <a:rPr lang="en-US" sz="2400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Amount of money (m)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Budget Constraint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=(1)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Budget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5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budget set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407190" cy="4403984"/>
              </a:xfrm>
            </p:spPr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Budget Line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          	(3)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407190" cy="4403984"/>
              </a:xfrm>
              <a:blipFill rotWithShape="0"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525" y="2565779"/>
            <a:ext cx="2715905" cy="26340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4321" y="2442949"/>
                <a:ext cx="211540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Budget line</a:t>
                </a:r>
              </a:p>
              <a:p>
                <a:r>
                  <a:rPr lang="en-US" dirty="0" smtClean="0"/>
                  <a:t>Slope = 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21" y="2442949"/>
                <a:ext cx="2115403" cy="783869"/>
              </a:xfrm>
              <a:prstGeom prst="rect">
                <a:avLst/>
              </a:prstGeom>
              <a:blipFill rotWithShape="0">
                <a:blip r:embed="rId3"/>
                <a:stretch>
                  <a:fillRect l="-2594" t="-5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084524" y="1248349"/>
            <a:ext cx="5041946" cy="4578469"/>
            <a:chOff x="5084524" y="1248349"/>
            <a:chExt cx="5041946" cy="457846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609230" y="1433015"/>
              <a:ext cx="27295" cy="378043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2878" y="5199797"/>
              <a:ext cx="4312692" cy="1364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Triangle 13"/>
            <p:cNvSpPr/>
            <p:nvPr/>
          </p:nvSpPr>
          <p:spPr>
            <a:xfrm>
              <a:off x="5636525" y="2565779"/>
              <a:ext cx="2715905" cy="2647666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826388" y="51315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2795" y="1248349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018429" y="5213445"/>
                  <a:ext cx="476541" cy="6133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429" y="5213445"/>
                  <a:ext cx="476541" cy="6133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084524" y="2259092"/>
                  <a:ext cx="481862" cy="6133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524" y="2259092"/>
                  <a:ext cx="481862" cy="6133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Oval Callout 20"/>
          <p:cNvSpPr/>
          <p:nvPr/>
        </p:nvSpPr>
        <p:spPr>
          <a:xfrm rot="19579404">
            <a:off x="923903" y="3696838"/>
            <a:ext cx="1631938" cy="9397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Vertical intercept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 rot="1723432">
            <a:off x="2272104" y="4217115"/>
            <a:ext cx="1631938" cy="9397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and opportunity 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876099" cy="3880773"/>
              </a:xfrm>
            </p:spPr>
            <p:txBody>
              <a:bodyPr/>
              <a:lstStyle/>
              <a:p>
                <a:r>
                  <a:rPr lang="en-US" dirty="0" smtClean="0"/>
                  <a:t>The slope of the BL measures the rate at which good 1 is substituted for good 2</a:t>
                </a:r>
              </a:p>
              <a:p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/>
                  <a:t>					(3)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dirty="0" smtClean="0"/>
                  <a:t> 	(4)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= 0				(5)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Total value of change in consumption is zero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 --(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						(6)                                        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876099" cy="3880773"/>
              </a:xfrm>
              <a:blipFill rotWithShape="0">
                <a:blip r:embed="rId2"/>
                <a:stretch>
                  <a:fillRect l="-13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8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Shifting of budget line</a:t>
            </a:r>
          </a:p>
          <a:p>
            <a:r>
              <a:rPr lang="en-US" dirty="0" smtClean="0"/>
              <a:t>Impact of taxes, subsidies and rationing</a:t>
            </a:r>
          </a:p>
          <a:p>
            <a:r>
              <a:rPr lang="en-US" dirty="0" smtClean="0"/>
              <a:t>Indifference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95215" cy="57320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Changes in Budget Line (</a:t>
            </a:r>
            <a:r>
              <a:rPr lang="en-US" sz="3200" dirty="0"/>
              <a:t>Changes in Prices and </a:t>
            </a:r>
            <a:r>
              <a:rPr lang="en-US" sz="3200" dirty="0" smtClean="0"/>
              <a:t>Income)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084524" y="1248349"/>
            <a:ext cx="5041946" cy="4578469"/>
            <a:chOff x="5084524" y="1248349"/>
            <a:chExt cx="5041946" cy="45784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09230" y="1433015"/>
              <a:ext cx="27295" cy="378043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22878" y="5199797"/>
              <a:ext cx="4312692" cy="1364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Triangle 6"/>
            <p:cNvSpPr/>
            <p:nvPr/>
          </p:nvSpPr>
          <p:spPr>
            <a:xfrm>
              <a:off x="5636525" y="2565779"/>
              <a:ext cx="2715905" cy="2647666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26388" y="51315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22795" y="1248349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018429" y="5213445"/>
                  <a:ext cx="476541" cy="6133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429" y="5213445"/>
                  <a:ext cx="476541" cy="6133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84524" y="2259092"/>
                  <a:ext cx="481862" cy="6133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524" y="2259092"/>
                  <a:ext cx="481862" cy="6133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0300" y="2244345"/>
                <a:ext cx="3976553" cy="2157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Changes in Income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		(2.4)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0" y="2244345"/>
                <a:ext cx="3976553" cy="2157770"/>
              </a:xfrm>
              <a:prstGeom prst="rect">
                <a:avLst/>
              </a:prstGeom>
              <a:blipFill rotWithShape="0">
                <a:blip r:embed="rId6"/>
                <a:stretch>
                  <a:fillRect l="-1225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636525" y="1719618"/>
            <a:ext cx="3637477" cy="34801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79274" y="3642481"/>
                <a:ext cx="1456296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Slope = 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274" y="3642481"/>
                <a:ext cx="1456296" cy="495777"/>
              </a:xfrm>
              <a:prstGeom prst="rect">
                <a:avLst/>
              </a:prstGeom>
              <a:blipFill rotWithShape="0">
                <a:blip r:embed="rId7"/>
                <a:stretch>
                  <a:fillRect l="-3766" t="-2469" r="-1255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 rot="294408">
            <a:off x="7153529" y="3735012"/>
            <a:ext cx="1251390" cy="295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969151" y="5309821"/>
                <a:ext cx="532133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151" y="5309821"/>
                <a:ext cx="532133" cy="6949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39902" y="1582933"/>
                <a:ext cx="532133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2" y="1582933"/>
                <a:ext cx="532133" cy="6949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432</Words>
  <Application>Microsoft Office PowerPoint</Application>
  <PresentationFormat>Custom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Introduction</vt:lpstr>
      <vt:lpstr>PowerPoint Presentation</vt:lpstr>
      <vt:lpstr>The Budget Constraint</vt:lpstr>
      <vt:lpstr>Properties of budget set </vt:lpstr>
      <vt:lpstr>Slope and opportunity cost</vt:lpstr>
      <vt:lpstr>PowerPoint Presentation</vt:lpstr>
      <vt:lpstr>Changes in Budget Line (Changes in Prices and Income) </vt:lpstr>
      <vt:lpstr>Changes in Budget Line (Changes in Prices and Income) </vt:lpstr>
      <vt:lpstr>Taxes, Subsidies and Rationing</vt:lpstr>
      <vt:lpstr>Rationing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 Ambrammal</dc:creator>
  <cp:lastModifiedBy>SUNIL KUMAR</cp:lastModifiedBy>
  <cp:revision>28</cp:revision>
  <dcterms:created xsi:type="dcterms:W3CDTF">2020-08-24T10:26:28Z</dcterms:created>
  <dcterms:modified xsi:type="dcterms:W3CDTF">2022-02-03T08:24:17Z</dcterms:modified>
</cp:coreProperties>
</file>