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94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1422-C717-496C-8F26-CB3760E9B30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3F82F0-D114-4B62-B2CE-39E35DBE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673" y="1735794"/>
            <a:ext cx="10153934" cy="1646302"/>
          </a:xfrm>
        </p:spPr>
        <p:txBody>
          <a:bodyPr anchor="ctr"/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Utility, consumer preference, and Indifference curve</a:t>
            </a:r>
            <a:endParaRPr lang="en-US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7"/>
    </mc:Choice>
    <mc:Fallback xmlns="">
      <p:transition spd="slow" advTm="13308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Indifference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49305" cy="38807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Georgia" panose="02040502050405020303" pitchFamily="18" charset="0"/>
                  </a:rPr>
                  <a:t>An indifference curve (IC)  shows the different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 that yield equal satisfaction to the consumer</a:t>
                </a:r>
              </a:p>
              <a:p>
                <a:endParaRPr lang="en-US" sz="2400" dirty="0" smtClean="0">
                  <a:latin typeface="Georgia" panose="02040502050405020303" pitchFamily="18" charset="0"/>
                </a:endParaRPr>
              </a:p>
              <a:p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49305" cy="3880773"/>
              </a:xfrm>
              <a:blipFill rotWithShape="0">
                <a:blip r:embed="rId2"/>
                <a:stretch>
                  <a:fillRect l="-516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27281" y="3394627"/>
              <a:ext cx="611571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39158"/>
                    <a:gridCol w="906062"/>
                    <a:gridCol w="1064526"/>
                    <a:gridCol w="170596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Satisfaction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07183"/>
                  </p:ext>
                </p:extLst>
              </p:nvPr>
            </p:nvGraphicFramePr>
            <p:xfrm>
              <a:off x="1827281" y="3394627"/>
              <a:ext cx="611571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39158"/>
                    <a:gridCol w="906062"/>
                    <a:gridCol w="1064526"/>
                    <a:gridCol w="170596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9128" t="-9836" r="-3087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286" t="-9836" r="-1628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Satisfaction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8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Assumptions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An ordinal approach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Rationality of consumer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Non-satiety: consumer is not oversupplied with goods in question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Transitivity of choice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Consistency of choice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Diminishing marginal rate of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0457993"/>
                  </p:ext>
                </p:extLst>
              </p:nvPr>
            </p:nvGraphicFramePr>
            <p:xfrm>
              <a:off x="677863" y="1921828"/>
              <a:ext cx="588293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6260"/>
                    <a:gridCol w="1777576"/>
                    <a:gridCol w="1059550"/>
                    <a:gridCol w="1059550"/>
                  </a:tblGrid>
                  <a:tr h="36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MRS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---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59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0457993"/>
                  </p:ext>
                </p:extLst>
              </p:nvPr>
            </p:nvGraphicFramePr>
            <p:xfrm>
              <a:off x="677863" y="1921828"/>
              <a:ext cx="588293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6260"/>
                    <a:gridCol w="1777576"/>
                    <a:gridCol w="1059550"/>
                    <a:gridCol w="10595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Combinations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36686" marR="236686">
                        <a:blipFill rotWithShape="0">
                          <a:blip r:embed="rId2"/>
                          <a:stretch>
                            <a:fillRect l="-111986" t="-10000" r="-120548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36686" marR="236686">
                        <a:blipFill rotWithShape="0">
                          <a:blip r:embed="rId2"/>
                          <a:stretch>
                            <a:fillRect l="-355747" t="-10000" r="-10229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MRS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---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 marL="236686" marR="23668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236686" marR="236686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39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Graphical representation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00" y="2160588"/>
            <a:ext cx="5475685" cy="3881437"/>
          </a:xfrm>
        </p:spPr>
      </p:pic>
    </p:spTree>
    <p:extLst>
      <p:ext uri="{BB962C8B-B14F-4D97-AF65-F5344CB8AC3E}">
        <p14:creationId xmlns:p14="http://schemas.microsoft.com/office/powerpoint/2010/main" val="2547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IC Map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7" y="1678676"/>
            <a:ext cx="6455391" cy="4363350"/>
          </a:xfrm>
        </p:spPr>
      </p:pic>
    </p:spTree>
    <p:extLst>
      <p:ext uri="{BB962C8B-B14F-4D97-AF65-F5344CB8AC3E}">
        <p14:creationId xmlns:p14="http://schemas.microsoft.com/office/powerpoint/2010/main" val="657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Marginal rate of substitution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49305" cy="3880773"/>
          </a:xfrm>
        </p:spPr>
        <p:txBody>
          <a:bodyPr/>
          <a:lstStyle/>
          <a:p>
            <a:pPr algn="just"/>
            <a:r>
              <a:rPr lang="en-US" sz="2400" dirty="0" smtClean="0">
                <a:latin typeface="Georgia" panose="02040502050405020303" pitchFamily="18" charset="0"/>
              </a:rPr>
              <a:t>The rate at which an individual must give up good 1 in order to obtain one more unit of good 2, while keeping their overall satisfaction level constant</a:t>
            </a:r>
          </a:p>
          <a:p>
            <a:pPr algn="just"/>
            <a:endParaRPr lang="en-US" sz="2400" dirty="0" smtClean="0">
              <a:latin typeface="Georgia" panose="02040502050405020303" pitchFamily="18" charset="0"/>
            </a:endParaRPr>
          </a:p>
          <a:p>
            <a:pPr algn="just"/>
            <a:r>
              <a:rPr lang="en-US" sz="2400" dirty="0" smtClean="0">
                <a:latin typeface="Georgia" panose="02040502050405020303" pitchFamily="18" charset="0"/>
              </a:rPr>
              <a:t>MRS keeps declining since consumer has 	more and more units of one good , he gives up less units of other goods.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>
                <a:latin typeface="Georgia" panose="02040502050405020303" pitchFamily="18" charset="0"/>
              </a:rPr>
              <a:t>Negative slope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Always convex to the origin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Two IC never intersect each other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Higher IC shows higher level of satisfaction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17496" cy="3880773"/>
          </a:xfrm>
        </p:spPr>
        <p:txBody>
          <a:bodyPr/>
          <a:lstStyle/>
          <a:p>
            <a:r>
              <a:rPr lang="en-US" dirty="0" smtClean="0"/>
              <a:t>Higher IC shows higher level of satisfaction</a:t>
            </a:r>
          </a:p>
          <a:p>
            <a:r>
              <a:rPr lang="en-US" dirty="0" smtClean="0"/>
              <a:t>More goods are preferred to less goods</a:t>
            </a:r>
          </a:p>
          <a:p>
            <a:r>
              <a:rPr lang="en-US" dirty="0" smtClean="0"/>
              <a:t>Higher IC contains more of either one or both goods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88" y="1132764"/>
            <a:ext cx="4525276" cy="45252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704764" y="2388359"/>
            <a:ext cx="2838735" cy="283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786035">
            <a:off x="5650170" y="4899550"/>
            <a:ext cx="655093" cy="5049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93517" y="47956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01301" y="3903260"/>
            <a:ext cx="73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38281" y="3903260"/>
            <a:ext cx="0" cy="13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4082" y="526427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140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0041" y="37121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Properties of 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67" y="1815153"/>
            <a:ext cx="9926976" cy="42125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Downward sloping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eorgia" panose="02040502050405020303" pitchFamily="18" charset="0"/>
              </a:rPr>
              <a:t>Implies that when the amount of one good in combination is increased, the amount of other good is reduced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eorgia" panose="02040502050405020303" pitchFamily="18" charset="0"/>
              </a:rPr>
              <a:t>This is essential if the level of satisfaction is to remain the same on an 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Convex to the origin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eorgia" panose="02040502050405020303" pitchFamily="18" charset="0"/>
              </a:rPr>
              <a:t>Two commodities are </a:t>
            </a:r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imperfect substitute </a:t>
            </a:r>
            <a:r>
              <a:rPr lang="en-US" sz="2000" dirty="0" smtClean="0">
                <a:latin typeface="Georgia" panose="02040502050405020303" pitchFamily="18" charset="0"/>
              </a:rPr>
              <a:t>for each 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eorgia" panose="02040502050405020303" pitchFamily="18" charset="0"/>
              </a:rPr>
              <a:t>MRS between the two goods decreases when consumer moves along an IC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ICs never intersect each other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64" y="2160589"/>
            <a:ext cx="422016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Consumer preference</a:t>
            </a:r>
          </a:p>
          <a:p>
            <a:r>
              <a:rPr lang="en-US" sz="2400" dirty="0" smtClean="0"/>
              <a:t>Fundamental assumptions on CP</a:t>
            </a:r>
          </a:p>
          <a:p>
            <a:r>
              <a:rPr lang="en-US" sz="2400" dirty="0" smtClean="0"/>
              <a:t>Utility</a:t>
            </a:r>
          </a:p>
          <a:p>
            <a:r>
              <a:rPr lang="en-US" sz="2400" dirty="0" smtClean="0"/>
              <a:t>Law of diminishing marginal Utility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79"/>
    </mc:Choice>
    <mc:Fallback xmlns="">
      <p:transition spd="slow" advTm="584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Two extreme conditions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r>
              <a:rPr lang="en-US" dirty="0" smtClean="0"/>
              <a:t>When two goods are perfect substitute, IC will be a straight line</a:t>
            </a:r>
          </a:p>
          <a:p>
            <a:r>
              <a:rPr lang="en-US" dirty="0" smtClean="0"/>
              <a:t>When two goods are complementary, IC will be L shaped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8" y="3315836"/>
            <a:ext cx="3401635" cy="272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4" y="3484169"/>
            <a:ext cx="3807726" cy="23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consumer prefers?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7" y="1446663"/>
            <a:ext cx="8857397" cy="4722125"/>
          </a:xfrm>
        </p:spPr>
      </p:pic>
    </p:spTree>
    <p:extLst>
      <p:ext uri="{BB962C8B-B14F-4D97-AF65-F5344CB8AC3E}">
        <p14:creationId xmlns:p14="http://schemas.microsoft.com/office/powerpoint/2010/main" val="7055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0"/>
    </mc:Choice>
    <mc:Fallback xmlns="">
      <p:transition spd="slow" advTm="353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323"/>
            <a:ext cx="8596668" cy="4349040"/>
          </a:xfrm>
        </p:spPr>
        <p:txBody>
          <a:bodyPr/>
          <a:lstStyle/>
          <a:p>
            <a:pPr algn="just"/>
            <a:r>
              <a:rPr lang="en-US" dirty="0" smtClean="0"/>
              <a:t>Every </a:t>
            </a:r>
            <a:r>
              <a:rPr lang="en-US" dirty="0"/>
              <a:t>consumer has a set of likes and dislikes, desires</a:t>
            </a:r>
            <a:r>
              <a:rPr lang="en-US" dirty="0" smtClean="0"/>
              <a:t>, and </a:t>
            </a:r>
            <a:r>
              <a:rPr lang="en-US" dirty="0"/>
              <a:t>tastes, called </a:t>
            </a:r>
            <a:r>
              <a:rPr lang="en-US" b="1" i="1" dirty="0">
                <a:solidFill>
                  <a:srgbClr val="0070C0"/>
                </a:solidFill>
              </a:rPr>
              <a:t>preferences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over all goods and services. </a:t>
            </a:r>
            <a:endParaRPr lang="en-US" dirty="0" smtClean="0"/>
          </a:p>
          <a:p>
            <a:pPr algn="just"/>
            <a:endParaRPr lang="en-US" dirty="0" smtClean="0"/>
          </a:p>
          <a:p>
            <a:pPr lvl="7" algn="just"/>
            <a:endParaRPr lang="en-US" dirty="0"/>
          </a:p>
          <a:p>
            <a:pPr algn="just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80" y="2483891"/>
            <a:ext cx="2497420" cy="1774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3" y="4626591"/>
            <a:ext cx="2561197" cy="1466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9050" y="3274973"/>
            <a:ext cx="11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 A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9497" y="498887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 B 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5076967" y="319357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998189" y="493945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904"/>
    </mc:Choice>
    <mc:Fallback xmlns="">
      <p:transition spd="slow" advTm="1439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90499" cy="3880773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Can compare two combinations or bundle of goods and services in terms of better, worse, or the same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Strictly preferred (&gt;)   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 x&gt;y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Indifferent (</a:t>
            </a:r>
            <a:r>
              <a:rPr lang="en-US" sz="3200" dirty="0">
                <a:latin typeface="Georgia" panose="02040502050405020303" pitchFamily="18" charset="0"/>
              </a:rPr>
              <a:t>~</a:t>
            </a:r>
            <a:r>
              <a:rPr lang="en-US" sz="2400" dirty="0">
                <a:latin typeface="Georgia" panose="02040502050405020303" pitchFamily="18" charset="0"/>
              </a:rPr>
              <a:t>)   		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Georgia" panose="02040502050405020303" pitchFamily="18" charset="0"/>
                <a:sym typeface="Wingdings" panose="05000000000000000000" pitchFamily="2" charset="2"/>
              </a:rPr>
              <a:t>x </a:t>
            </a:r>
            <a:r>
              <a:rPr lang="en-US" sz="2400" dirty="0" smtClean="0">
                <a:latin typeface="Georgia" panose="02040502050405020303" pitchFamily="18" charset="0"/>
              </a:rPr>
              <a:t>~ y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Weakly preferred (≥)	</a:t>
            </a:r>
            <a:r>
              <a:rPr lang="en-US" sz="2400" dirty="0">
                <a:latin typeface="Georgia" panose="02040502050405020303" pitchFamily="18" charset="0"/>
                <a:sym typeface="Wingdings" panose="05000000000000000000" pitchFamily="2" charset="2"/>
              </a:rPr>
              <a:t> x</a:t>
            </a:r>
            <a:r>
              <a:rPr lang="en-US" sz="2400" dirty="0">
                <a:latin typeface="Georgia" panose="02040502050405020303" pitchFamily="18" charset="0"/>
              </a:rPr>
              <a:t> ≥ y ( at least as much as )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28"/>
    </mc:Choice>
    <mc:Fallback xmlns="">
      <p:transition spd="slow" advTm="1935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axioms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9493"/>
            <a:ext cx="9831443" cy="447186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Fundamental assumptions to ensure internal consistency:</a:t>
            </a:r>
          </a:p>
          <a:p>
            <a:pPr algn="just"/>
            <a:endParaRPr lang="en-US" sz="2000" dirty="0" smtClean="0">
              <a:latin typeface="Georgia" panose="02040502050405020303" pitchFamily="18" charset="0"/>
            </a:endParaRPr>
          </a:p>
          <a:p>
            <a:pPr algn="just"/>
            <a:r>
              <a:rPr lang="en-US" sz="2000" dirty="0" smtClean="0">
                <a:latin typeface="Georgia" panose="02040502050405020303" pitchFamily="18" charset="0"/>
              </a:rPr>
              <a:t>Completeness :– </a:t>
            </a:r>
            <a:r>
              <a:rPr lang="en-US" sz="2000" dirty="0">
                <a:latin typeface="Georgia" panose="02040502050405020303" pitchFamily="18" charset="0"/>
              </a:rPr>
              <a:t>the consumer can compare any bundles and render a </a:t>
            </a:r>
            <a:r>
              <a:rPr lang="en-US" sz="2000" dirty="0" smtClean="0">
                <a:latin typeface="Georgia" panose="02040502050405020303" pitchFamily="18" charset="0"/>
              </a:rPr>
              <a:t>preferred or </a:t>
            </a:r>
            <a:r>
              <a:rPr lang="en-US" sz="2000" dirty="0">
                <a:latin typeface="Georgia" panose="02040502050405020303" pitchFamily="18" charset="0"/>
              </a:rPr>
              <a:t>indifferent judgment. </a:t>
            </a:r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Reflexivity </a:t>
            </a:r>
            <a:r>
              <a:rPr lang="en-US" sz="2000" dirty="0" smtClean="0">
                <a:latin typeface="Georgia" panose="02040502050405020303" pitchFamily="18" charset="0"/>
              </a:rPr>
              <a:t>:– </a:t>
            </a:r>
            <a:r>
              <a:rPr lang="en-US" sz="2000" dirty="0">
                <a:latin typeface="Georgia" panose="02040502050405020303" pitchFamily="18" charset="0"/>
              </a:rPr>
              <a:t>this identity condition says that the consumer is indifferent </a:t>
            </a:r>
            <a:r>
              <a:rPr lang="en-US" sz="2000" dirty="0" smtClean="0">
                <a:latin typeface="Georgia" panose="02040502050405020303" pitchFamily="18" charset="0"/>
              </a:rPr>
              <a:t>when comparing </a:t>
            </a:r>
            <a:r>
              <a:rPr lang="en-US" sz="2000" dirty="0">
                <a:latin typeface="Georgia" panose="02040502050405020303" pitchFamily="18" charset="0"/>
              </a:rPr>
              <a:t>a bundle to itself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Transitivity :– if bundle </a:t>
            </a:r>
            <a:r>
              <a:rPr lang="en-US" sz="2000" dirty="0">
                <a:latin typeface="Georgia" panose="02040502050405020303" pitchFamily="18" charset="0"/>
              </a:rPr>
              <a:t>A is preferred to bundle B and bundle B is preferred to bundle C </a:t>
            </a:r>
            <a:r>
              <a:rPr lang="en-US" sz="2000" dirty="0" smtClean="0">
                <a:latin typeface="Georgia" panose="02040502050405020303" pitchFamily="18" charset="0"/>
              </a:rPr>
              <a:t>then bundle </a:t>
            </a:r>
            <a:r>
              <a:rPr lang="en-US" sz="2000" dirty="0">
                <a:latin typeface="Georgia" panose="02040502050405020303" pitchFamily="18" charset="0"/>
              </a:rPr>
              <a:t>A </a:t>
            </a:r>
            <a:r>
              <a:rPr lang="en-US" sz="2000" i="1" dirty="0">
                <a:latin typeface="Georgia" panose="02040502050405020303" pitchFamily="18" charset="0"/>
              </a:rPr>
              <a:t>must be </a:t>
            </a:r>
            <a:r>
              <a:rPr lang="en-US" sz="2000" dirty="0">
                <a:latin typeface="Georgia" panose="02040502050405020303" pitchFamily="18" charset="0"/>
              </a:rPr>
              <a:t>preferred to bundle C.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0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39"/>
    </mc:Choice>
    <mc:Fallback xmlns="">
      <p:transition spd="slow" advTm="250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Georgia" panose="02040502050405020303" pitchFamily="18" charset="0"/>
              </a:rPr>
              <a:t>A curve that showing combination of two goods that gives the consumer equal satisfaction and utility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Utility is the want satisfying power of commodity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Utility is subjective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Utility is relative-varies with time , place and person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Cardinal</a:t>
            </a:r>
            <a:r>
              <a:rPr lang="en-US" sz="2000" dirty="0" smtClean="0">
                <a:latin typeface="Georgia" panose="02040502050405020303" pitchFamily="18" charset="0"/>
              </a:rPr>
              <a:t> and </a:t>
            </a:r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ordinal</a:t>
            </a:r>
            <a:r>
              <a:rPr lang="en-US" sz="2000" dirty="0" smtClean="0">
                <a:latin typeface="Georgia" panose="02040502050405020303" pitchFamily="18" charset="0"/>
              </a:rPr>
              <a:t> utility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422"/>
    </mc:Choice>
    <mc:Fallback xmlns="">
      <p:transition spd="slow" advTm="33142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585782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Initial Utility</a:t>
                </a:r>
                <a:r>
                  <a:rPr lang="en-US" sz="2200" dirty="0" smtClean="0">
                    <a:latin typeface="Georgia" panose="02040502050405020303" pitchFamily="18" charset="0"/>
                  </a:rPr>
                  <a:t>: the Utility derived from the very first unit of a commodity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Total Utility</a:t>
                </a:r>
                <a:r>
                  <a:rPr lang="en-US" sz="2200" dirty="0" smtClean="0">
                    <a:latin typeface="Georgia" panose="02040502050405020303" pitchFamily="18" charset="0"/>
                  </a:rPr>
                  <a:t>: The aggregate of Utilities obtained from the consumption of different units of commodity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Georgia" panose="02040502050405020303" pitchFamily="18" charset="0"/>
                          </a:rPr>
                          <m:t>TU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Georgia" panose="02040502050405020303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Georgia" panose="02040502050405020303" pitchFamily="18" charset="0"/>
                  </a:rPr>
                  <a:t>+---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 smtClean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Marginal Utility</a:t>
                </a:r>
                <a:r>
                  <a:rPr lang="en-US" sz="2200" dirty="0" smtClean="0">
                    <a:latin typeface="Georgia" panose="02040502050405020303" pitchFamily="18" charset="0"/>
                  </a:rPr>
                  <a:t>:  Change in Utility resulting from the change in consumption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MU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Georgia" panose="02040502050405020303" pitchFamily="18" charset="0"/>
                          </a:rPr>
                          <m:t>TU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Georgia" panose="02040502050405020303" pitchFamily="18" charset="0"/>
                          </a:rPr>
                          <m:t>TU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9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 smtClean="0">
                    <a:latin typeface="Georgia" panose="02040502050405020303" pitchFamily="18" charset="0"/>
                  </a:rPr>
                  <a:t>Positive, zero and, negative MU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585782" cy="3880773"/>
              </a:xfrm>
              <a:blipFill rotWithShape="0">
                <a:blip r:embed="rId4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63"/>
    </mc:Choice>
    <mc:Fallback xmlns="">
      <p:transition spd="slow" advTm="2184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US" dirty="0" smtClean="0"/>
              <a:t>Law </a:t>
            </a:r>
            <a:r>
              <a:rPr lang="en-US" dirty="0"/>
              <a:t>of diminishing marginal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58" y="1446663"/>
            <a:ext cx="9722260" cy="44718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The law states that the additional benefit which a person derives from a given increase in stock of a thing diminishes with every increase in the stock that he already has,</a:t>
            </a:r>
            <a:r>
              <a:rPr lang="en-US" sz="2000" dirty="0">
                <a:latin typeface="Georgia" panose="02040502050405020303" pitchFamily="18" charset="0"/>
              </a:rPr>
              <a:t> ceteris paribus</a:t>
            </a:r>
            <a:endParaRPr lang="en-US" sz="20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as </a:t>
            </a:r>
            <a:r>
              <a:rPr lang="en-US" sz="2000" dirty="0">
                <a:latin typeface="Georgia" panose="02040502050405020303" pitchFamily="18" charset="0"/>
              </a:rPr>
              <a:t>consumption increases the marginal utility derived from each additional unit declines 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Utility can be measured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MU of money remains constant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Every unit of commodity remains the same with respect to </a:t>
            </a:r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size </a:t>
            </a:r>
            <a:r>
              <a:rPr lang="en-US" sz="2000" dirty="0" smtClean="0">
                <a:latin typeface="Georgia" panose="02040502050405020303" pitchFamily="18" charset="0"/>
              </a:rPr>
              <a:t>and </a:t>
            </a:r>
            <a:r>
              <a:rPr lang="en-US" sz="2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quality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Continuous consumption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Suitable quantity of the commodity is consumed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Georgia" panose="02040502050405020303" pitchFamily="18" charset="0"/>
              </a:rPr>
              <a:t>There is no change in income, tastes, character, fashion and habits of the consumer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122"/>
    </mc:Choice>
    <mc:Fallback xmlns="">
      <p:transition spd="slow" advTm="52512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00.8|73.7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691</Words>
  <Application>Microsoft Office PowerPoint</Application>
  <PresentationFormat>Custom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Utility, consumer preference, and Indifference curve</vt:lpstr>
      <vt:lpstr>PowerPoint Presentation</vt:lpstr>
      <vt:lpstr>What consumer prefers?</vt:lpstr>
      <vt:lpstr>Preferences</vt:lpstr>
      <vt:lpstr>PowerPoint Presentation</vt:lpstr>
      <vt:lpstr>Three axioms </vt:lpstr>
      <vt:lpstr>Utility</vt:lpstr>
      <vt:lpstr>Concepts of utility</vt:lpstr>
      <vt:lpstr>Law of diminishing marginal utility</vt:lpstr>
      <vt:lpstr>Indifference Curve</vt:lpstr>
      <vt:lpstr> Assumptions</vt:lpstr>
      <vt:lpstr>IC schedule</vt:lpstr>
      <vt:lpstr>Graphical representation</vt:lpstr>
      <vt:lpstr>IC Map</vt:lpstr>
      <vt:lpstr>Marginal rate of substitution </vt:lpstr>
      <vt:lpstr>Properties of IC</vt:lpstr>
      <vt:lpstr>Properties of IC</vt:lpstr>
      <vt:lpstr>Properties of IC</vt:lpstr>
      <vt:lpstr>PowerPoint Presentation</vt:lpstr>
      <vt:lpstr>Two extreme conditions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25</cp:revision>
  <dcterms:created xsi:type="dcterms:W3CDTF">2020-08-28T10:40:56Z</dcterms:created>
  <dcterms:modified xsi:type="dcterms:W3CDTF">2022-02-07T16:19:59Z</dcterms:modified>
</cp:coreProperties>
</file>