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9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745-13E6-4573-9017-56E7D528BB8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73FF5C-2B55-43ED-8388-4199CD94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Indifference curve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67" y="1815153"/>
            <a:ext cx="9926976" cy="4212562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Downward sloping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/>
              <a:t>Implies that when the amount of one good in combination is increased, the amount of other good is reduced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/>
              <a:t>This is essential if the level of satisfaction is to remain the same on an 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b="1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Convex to the origin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Two commodities are </a:t>
            </a:r>
            <a:r>
              <a:rPr lang="en-US" sz="1800" dirty="0" smtClean="0">
                <a:solidFill>
                  <a:srgbClr val="0070C0"/>
                </a:solidFill>
              </a:rPr>
              <a:t>imperfect substitute </a:t>
            </a:r>
            <a:r>
              <a:rPr lang="en-US" sz="1800" dirty="0" smtClean="0"/>
              <a:t>for each 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MRS between the two goods decreases when consumer moves along an IC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Two extreme conditions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r>
              <a:rPr lang="en-US" dirty="0" smtClean="0"/>
              <a:t>When two goods are perfect substitute, IC will be a straight line</a:t>
            </a:r>
          </a:p>
          <a:p>
            <a:r>
              <a:rPr lang="en-US" dirty="0" smtClean="0"/>
              <a:t>When two goods are complementary, IC will be L shaped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8" y="3315836"/>
            <a:ext cx="3401635" cy="272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4" y="3484169"/>
            <a:ext cx="3807726" cy="23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ICs never intersect each other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64" y="2160589"/>
            <a:ext cx="422016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is in equilibrium when he is deriving maximum satisfaction from the goods and:</a:t>
            </a:r>
          </a:p>
          <a:p>
            <a:r>
              <a:rPr lang="en-US" dirty="0" smtClean="0"/>
              <a:t>He is in no position to re-arrange his purchase of goods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Consumer equilibrium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1" y="2160588"/>
            <a:ext cx="6332562" cy="38814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54638" y="2160588"/>
                <a:ext cx="4582729" cy="109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At equilibrium slope of IC and BL are same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𝑀𝑅𝑆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𝑃𝑦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38" y="2160588"/>
                <a:ext cx="4582729" cy="1099340"/>
              </a:xfrm>
              <a:prstGeom prst="rect">
                <a:avLst/>
              </a:prstGeom>
              <a:blipFill rotWithShape="0">
                <a:blip r:embed="rId3"/>
                <a:stretch>
                  <a:fillRect l="-1064" t="-3315" r="-399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12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Indifference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49305" cy="3880773"/>
              </a:xfrm>
            </p:spPr>
            <p:txBody>
              <a:bodyPr/>
              <a:lstStyle/>
              <a:p>
                <a:r>
                  <a:rPr lang="en-US" dirty="0" smtClean="0"/>
                  <a:t>An indifference curve (IC)  shows the different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that yield equal satisfaction to the consumer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49305" cy="3880773"/>
              </a:xfrm>
              <a:blipFill rotWithShape="0">
                <a:blip r:embed="rId2"/>
                <a:stretch>
                  <a:fillRect l="-129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07183"/>
                  </p:ext>
                </p:extLst>
              </p:nvPr>
            </p:nvGraphicFramePr>
            <p:xfrm>
              <a:off x="1827281" y="3394627"/>
              <a:ext cx="611571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39158"/>
                    <a:gridCol w="906062"/>
                    <a:gridCol w="1064526"/>
                    <a:gridCol w="170596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Satisfaction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07183"/>
                  </p:ext>
                </p:extLst>
              </p:nvPr>
            </p:nvGraphicFramePr>
            <p:xfrm>
              <a:off x="1827281" y="3394627"/>
              <a:ext cx="611571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39158"/>
                    <a:gridCol w="906062"/>
                    <a:gridCol w="1064526"/>
                    <a:gridCol w="170596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9128" t="-9836" r="-3087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286" t="-9836" r="-1628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Satisfaction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33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Assumptions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ordinal approach</a:t>
            </a:r>
          </a:p>
          <a:p>
            <a:r>
              <a:rPr lang="en-US" sz="2000" dirty="0"/>
              <a:t>Rationality of consumer</a:t>
            </a:r>
          </a:p>
          <a:p>
            <a:r>
              <a:rPr lang="en-US" sz="2000" dirty="0"/>
              <a:t>Non-satiety: consumer is not oversupplied with goods in question</a:t>
            </a:r>
          </a:p>
          <a:p>
            <a:r>
              <a:rPr lang="en-US" sz="2000" dirty="0"/>
              <a:t>Transitivity of choice</a:t>
            </a:r>
          </a:p>
          <a:p>
            <a:r>
              <a:rPr lang="en-US" sz="2000" dirty="0"/>
              <a:t>Consistency of choice</a:t>
            </a:r>
          </a:p>
          <a:p>
            <a:r>
              <a:rPr lang="en-US" sz="2000" dirty="0"/>
              <a:t>Diminishing marginal rate of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3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793688"/>
                  </p:ext>
                </p:extLst>
              </p:nvPr>
            </p:nvGraphicFramePr>
            <p:xfrm>
              <a:off x="677863" y="1921828"/>
              <a:ext cx="588293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6260"/>
                    <a:gridCol w="1777576"/>
                    <a:gridCol w="1059550"/>
                    <a:gridCol w="1059550"/>
                  </a:tblGrid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MRS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---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793688"/>
                  </p:ext>
                </p:extLst>
              </p:nvPr>
            </p:nvGraphicFramePr>
            <p:xfrm>
              <a:off x="677863" y="1921828"/>
              <a:ext cx="588293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6260"/>
                    <a:gridCol w="1777576"/>
                    <a:gridCol w="1059550"/>
                    <a:gridCol w="105955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36686" marR="236686">
                        <a:blipFill rotWithShape="0">
                          <a:blip r:embed="rId2"/>
                          <a:stretch>
                            <a:fillRect l="-111986" t="-10000" r="-120548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36686" marR="236686">
                        <a:blipFill rotWithShape="0">
                          <a:blip r:embed="rId2"/>
                          <a:stretch>
                            <a:fillRect l="-355747" t="-10000" r="-10229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MRS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---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599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Graphical representation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00" y="2160588"/>
            <a:ext cx="5475685" cy="3881437"/>
          </a:xfrm>
        </p:spPr>
      </p:pic>
    </p:spTree>
    <p:extLst>
      <p:ext uri="{BB962C8B-B14F-4D97-AF65-F5344CB8AC3E}">
        <p14:creationId xmlns:p14="http://schemas.microsoft.com/office/powerpoint/2010/main" val="8651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IC Map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7" y="1678676"/>
            <a:ext cx="6455391" cy="4363350"/>
          </a:xfrm>
        </p:spPr>
      </p:pic>
    </p:spTree>
    <p:extLst>
      <p:ext uri="{BB962C8B-B14F-4D97-AF65-F5344CB8AC3E}">
        <p14:creationId xmlns:p14="http://schemas.microsoft.com/office/powerpoint/2010/main" val="356283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Marginal rate of substitution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49305" cy="3880773"/>
          </a:xfrm>
        </p:spPr>
        <p:txBody>
          <a:bodyPr/>
          <a:lstStyle/>
          <a:p>
            <a:pPr algn="just"/>
            <a:r>
              <a:rPr lang="en-US" sz="2000" dirty="0" smtClean="0"/>
              <a:t>The rate at which an individual must give up good 1 in order to obtain one more unit of good 2, while keeping their overall satisfaction level constant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MRS keeps declining since consumer has 	more and more units of one good , he gives up less units of other goods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7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Negative slope</a:t>
            </a:r>
          </a:p>
          <a:p>
            <a:r>
              <a:rPr lang="en-US" sz="2000" dirty="0" smtClean="0"/>
              <a:t>Always convex to the origin</a:t>
            </a:r>
          </a:p>
          <a:p>
            <a:r>
              <a:rPr lang="en-US" sz="2000" dirty="0" smtClean="0"/>
              <a:t>Two IC never intersect each other</a:t>
            </a:r>
          </a:p>
          <a:p>
            <a:r>
              <a:rPr lang="en-US" sz="2000" dirty="0" smtClean="0"/>
              <a:t>Higher IC shows higher level of satisfaction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52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17496" cy="3880773"/>
          </a:xfrm>
        </p:spPr>
        <p:txBody>
          <a:bodyPr/>
          <a:lstStyle/>
          <a:p>
            <a:r>
              <a:rPr lang="en-US" dirty="0" smtClean="0"/>
              <a:t>Higher IC shows higher level of satisfaction</a:t>
            </a:r>
          </a:p>
          <a:p>
            <a:r>
              <a:rPr lang="en-US" dirty="0" smtClean="0"/>
              <a:t>More goods are preferred to less goods</a:t>
            </a:r>
          </a:p>
          <a:p>
            <a:r>
              <a:rPr lang="en-US" dirty="0" smtClean="0"/>
              <a:t>Higher IC contains more of either one or both goods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88" y="1132764"/>
            <a:ext cx="4525276" cy="45252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704764" y="2388359"/>
            <a:ext cx="2838735" cy="283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786035">
            <a:off x="5650170" y="4899550"/>
            <a:ext cx="655093" cy="5049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93517" y="4795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01301" y="3903260"/>
            <a:ext cx="73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38281" y="3903260"/>
            <a:ext cx="0" cy="13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4082" y="526427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140</a:t>
            </a:r>
            <a:endParaRPr lang="en-US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6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312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Trebuchet MS</vt:lpstr>
      <vt:lpstr>Wingdings</vt:lpstr>
      <vt:lpstr>Wingdings 3</vt:lpstr>
      <vt:lpstr>Facet</vt:lpstr>
      <vt:lpstr>Indifference curve</vt:lpstr>
      <vt:lpstr>Indifference Curve</vt:lpstr>
      <vt:lpstr> Assumptions</vt:lpstr>
      <vt:lpstr>IC schedule</vt:lpstr>
      <vt:lpstr>Graphical representation</vt:lpstr>
      <vt:lpstr>IC Map</vt:lpstr>
      <vt:lpstr>Marginal rate of substitution </vt:lpstr>
      <vt:lpstr>Properties of IC</vt:lpstr>
      <vt:lpstr>Properties of IC</vt:lpstr>
      <vt:lpstr>Properties of IC</vt:lpstr>
      <vt:lpstr>Two extreme conditions</vt:lpstr>
      <vt:lpstr>PowerPoint Presentation</vt:lpstr>
      <vt:lpstr>Consumer equilibrium</vt:lpstr>
      <vt:lpstr>Consumer equilibrium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Indifference curve</dc:title>
  <dc:creator>Sunil Kumar Ambrammal</dc:creator>
  <cp:lastModifiedBy>sunilkumar</cp:lastModifiedBy>
  <cp:revision>16</cp:revision>
  <dcterms:created xsi:type="dcterms:W3CDTF">2020-09-07T16:07:24Z</dcterms:created>
  <dcterms:modified xsi:type="dcterms:W3CDTF">2021-02-03T16:55:44Z</dcterms:modified>
</cp:coreProperties>
</file>