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83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ADC1-0939-40DD-8549-FAD3DD75B91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7854-7FFF-4479-8E63-D024731E6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9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ADC1-0939-40DD-8549-FAD3DD75B91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7854-7FFF-4479-8E63-D024731E6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ADC1-0939-40DD-8549-FAD3DD75B91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7854-7FFF-4479-8E63-D024731E607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8388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ADC1-0939-40DD-8549-FAD3DD75B91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7854-7FFF-4479-8E63-D024731E6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98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ADC1-0939-40DD-8549-FAD3DD75B91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7854-7FFF-4479-8E63-D024731E60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8208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ADC1-0939-40DD-8549-FAD3DD75B91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7854-7FFF-4479-8E63-D024731E6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39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ADC1-0939-40DD-8549-FAD3DD75B91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7854-7FFF-4479-8E63-D024731E6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58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ADC1-0939-40DD-8549-FAD3DD75B91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7854-7FFF-4479-8E63-D024731E6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1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ADC1-0939-40DD-8549-FAD3DD75B91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7854-7FFF-4479-8E63-D024731E6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0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ADC1-0939-40DD-8549-FAD3DD75B91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7854-7FFF-4479-8E63-D024731E6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1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ADC1-0939-40DD-8549-FAD3DD75B91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7854-7FFF-4479-8E63-D024731E6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6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ADC1-0939-40DD-8549-FAD3DD75B91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7854-7FFF-4479-8E63-D024731E6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1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ADC1-0939-40DD-8549-FAD3DD75B91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7854-7FFF-4479-8E63-D024731E6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9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ADC1-0939-40DD-8549-FAD3DD75B91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7854-7FFF-4479-8E63-D024731E6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4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ADC1-0939-40DD-8549-FAD3DD75B91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7854-7FFF-4479-8E63-D024731E6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1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ADC1-0939-40DD-8549-FAD3DD75B91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7854-7FFF-4479-8E63-D024731E6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3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3ADC1-0939-40DD-8549-FAD3DD75B91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397854-7FFF-4479-8E63-D024731E6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4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0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3.wmf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5806" y="2802194"/>
            <a:ext cx="86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UNIT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1936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029803" y="2292825"/>
            <a:ext cx="27296" cy="3480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057099" y="5745708"/>
            <a:ext cx="3998794" cy="27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616657" y="2797791"/>
            <a:ext cx="2169994" cy="2279176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4124336" y="4409506"/>
            <a:ext cx="144463" cy="144463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4701654" y="3794647"/>
            <a:ext cx="144463" cy="144463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9"/>
          <p:cNvSpPr>
            <a:spLocks noChangeArrowheads="1"/>
          </p:cNvSpPr>
          <p:nvPr/>
        </p:nvSpPr>
        <p:spPr bwMode="auto">
          <a:xfrm>
            <a:off x="5265105" y="3251720"/>
            <a:ext cx="144463" cy="144463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6"/>
              <p:cNvSpPr txBox="1">
                <a:spLocks noGrp="1"/>
              </p:cNvSpPr>
              <p:nvPr>
                <p:ph idx="1"/>
              </p:nvPr>
            </p:nvSpPr>
            <p:spPr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Content Placeholder 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prstGeom prst="rect">
                <a:avLst/>
              </a:prstGeom>
              <a:blipFill rotWithShape="0"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958168" y="5657963"/>
                <a:ext cx="476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168" y="5657963"/>
                <a:ext cx="47679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4196566" y="4553969"/>
            <a:ext cx="0" cy="1205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ne 14"/>
          <p:cNvSpPr>
            <a:spLocks noChangeShapeType="1"/>
          </p:cNvSpPr>
          <p:nvPr/>
        </p:nvSpPr>
        <p:spPr bwMode="auto">
          <a:xfrm flipH="1">
            <a:off x="3057099" y="4477747"/>
            <a:ext cx="995004" cy="0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603524" y="4323236"/>
                <a:ext cx="482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524" y="4323236"/>
                <a:ext cx="48211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4769215" y="3905209"/>
            <a:ext cx="4670" cy="184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14049" y="3363038"/>
            <a:ext cx="19317" cy="238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30816" y="5683634"/>
                <a:ext cx="476797" cy="38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816" y="5683634"/>
                <a:ext cx="476797" cy="383759"/>
              </a:xfrm>
              <a:prstGeom prst="rect">
                <a:avLst/>
              </a:prstGeom>
              <a:blipFill rotWithShape="0">
                <a:blip r:embed="rId5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026706" y="5714169"/>
                <a:ext cx="523605" cy="38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706" y="5714169"/>
                <a:ext cx="523605" cy="383759"/>
              </a:xfrm>
              <a:prstGeom prst="rect">
                <a:avLst/>
              </a:prstGeom>
              <a:blipFill rotWithShape="0">
                <a:blip r:embed="rId6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Line 14"/>
          <p:cNvSpPr>
            <a:spLocks noChangeShapeType="1"/>
          </p:cNvSpPr>
          <p:nvPr/>
        </p:nvSpPr>
        <p:spPr bwMode="auto">
          <a:xfrm flipH="1">
            <a:off x="3106043" y="3866878"/>
            <a:ext cx="1588025" cy="11650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 flipH="1">
            <a:off x="3085641" y="3324213"/>
            <a:ext cx="2152206" cy="38825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659513" y="3738201"/>
                <a:ext cx="482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513" y="3738201"/>
                <a:ext cx="48211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653057" y="3073670"/>
                <a:ext cx="482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057" y="3073670"/>
                <a:ext cx="48211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9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7" grpId="0"/>
      <p:bldP spid="18" grpId="0"/>
      <p:bldP spid="23" grpId="0" animBg="1"/>
      <p:bldP spid="24" grpId="0"/>
      <p:bldP spid="29" grpId="0"/>
      <p:bldP spid="30" grpId="0"/>
      <p:bldP spid="31" grpId="0" animBg="1"/>
      <p:bldP spid="32" grpId="0" animBg="1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Example: perfect complement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696" y="1542197"/>
            <a:ext cx="8570794" cy="469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sz="2000" dirty="0" smtClean="0">
                    <a:latin typeface="Cambria" panose="02040503050406030204" pitchFamily="18" charset="0"/>
                  </a:rPr>
                  <a:t>Since the </a:t>
                </a:r>
                <a:r>
                  <a:rPr lang="en-US" sz="2000" dirty="0">
                    <a:latin typeface="Cambria" panose="02040503050406030204" pitchFamily="18" charset="0"/>
                  </a:rPr>
                  <a:t>consumer will always consume the same amount of each good, no matter what, the income offer curve is the diagonal line through the 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origin.</a:t>
                </a:r>
              </a:p>
              <a:p>
                <a:r>
                  <a:rPr lang="en-US" sz="2000" dirty="0" smtClean="0">
                    <a:latin typeface="Cambria" panose="02040503050406030204" pitchFamily="18" charset="0"/>
                  </a:rPr>
                  <a:t>Since the demand for good 1 is</a:t>
                </a:r>
                <a:r>
                  <a:rPr lang="en-US" sz="2000" dirty="0" smtClean="0">
                    <a:latin typeface="Cambria" panose="020405030504060302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 smtClean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ambria" panose="02040503050406030204" pitchFamily="18" charset="0"/>
                  </a:rPr>
                  <a:t/>
                </a:r>
                <a:br>
                  <a:rPr lang="en-US" sz="2000" dirty="0">
                    <a:latin typeface="Cambria" panose="02040503050406030204" pitchFamily="18" charset="0"/>
                  </a:rPr>
                </a:b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4" t="-785" r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1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503896" cy="3880773"/>
          </a:xfrm>
        </p:spPr>
        <p:txBody>
          <a:bodyPr/>
          <a:lstStyle/>
          <a:p>
            <a:r>
              <a:rPr lang="en-US" dirty="0" smtClean="0"/>
              <a:t>We have discussed on:</a:t>
            </a:r>
          </a:p>
          <a:p>
            <a:r>
              <a:rPr lang="en-US" dirty="0" smtClean="0"/>
              <a:t>Budget line</a:t>
            </a:r>
          </a:p>
          <a:p>
            <a:r>
              <a:rPr lang="en-US" dirty="0" smtClean="0"/>
              <a:t>Consumers preference </a:t>
            </a:r>
          </a:p>
          <a:p>
            <a:r>
              <a:rPr lang="en-US" dirty="0" smtClean="0"/>
              <a:t>Optimal choice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5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The demand function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610437"/>
                <a:ext cx="9517545" cy="443092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b="1" dirty="0" smtClean="0">
                    <a:latin typeface="Cambria" panose="02040503050406030204" pitchFamily="18" charset="0"/>
                  </a:rPr>
                  <a:t>Demand refers to consumer’s desire to purchase goods and services and his willingness to pay for the same</a:t>
                </a:r>
              </a:p>
              <a:p>
                <a:r>
                  <a:rPr lang="en-US" sz="2400" b="1" dirty="0" smtClean="0">
                    <a:latin typeface="Cambria" panose="02040503050406030204" pitchFamily="18" charset="0"/>
                  </a:rPr>
                  <a:t>demand function 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gives </a:t>
                </a:r>
                <a:r>
                  <a:rPr lang="en-US" sz="2400" dirty="0">
                    <a:latin typeface="Cambria" panose="02040503050406030204" pitchFamily="18" charset="0"/>
                  </a:rPr>
                  <a:t>the optimal amounts of 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each of </a:t>
                </a:r>
                <a:r>
                  <a:rPr lang="en-US" sz="2400" dirty="0">
                    <a:latin typeface="Cambria" panose="02040503050406030204" pitchFamily="18" charset="0"/>
                  </a:rPr>
                  <a:t>the goods as a function of the prices and income faced by the consumer </a:t>
                </a:r>
                <a:endParaRPr lang="en-US" sz="2400" dirty="0" smtClean="0">
                  <a:latin typeface="Cambria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400" b="0" dirty="0" smtClean="0">
                  <a:latin typeface="Cambria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400" dirty="0" smtClean="0">
                  <a:latin typeface="Cambria" panose="02040503050406030204" pitchFamily="18" charset="0"/>
                </a:endParaRPr>
              </a:p>
              <a:p>
                <a:r>
                  <a:rPr lang="en-US" sz="2400" dirty="0">
                    <a:latin typeface="Cambria" panose="02040503050406030204" pitchFamily="18" charset="0"/>
                  </a:rPr>
                  <a:t>how the demand for a good changes 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as prices </a:t>
                </a:r>
                <a:r>
                  <a:rPr lang="en-US" sz="2400" dirty="0">
                    <a:latin typeface="Cambria" panose="02040503050406030204" pitchFamily="18" charset="0"/>
                  </a:rPr>
                  <a:t>and income change </a:t>
                </a:r>
                <a:endParaRPr lang="en-US" sz="2400" dirty="0" smtClean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610437"/>
                <a:ext cx="9517545" cy="4430926"/>
              </a:xfrm>
              <a:blipFill rotWithShape="0">
                <a:blip r:embed="rId2"/>
                <a:stretch>
                  <a:fillRect l="-512" t="-1100" r="-1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Normal and Inferior good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842" y="1392072"/>
                <a:ext cx="9485194" cy="509061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200" dirty="0" smtClean="0">
                    <a:latin typeface="Cambria" panose="02040503050406030204" pitchFamily="18" charset="0"/>
                  </a:rPr>
                  <a:t>Let’s start by </a:t>
                </a:r>
                <a:r>
                  <a:rPr lang="en-US" sz="2200" dirty="0">
                    <a:latin typeface="Cambria" panose="02040503050406030204" pitchFamily="18" charset="0"/>
                  </a:rPr>
                  <a:t>considering how a consumer’s demand for a good changes</a:t>
                </a:r>
                <a:br>
                  <a:rPr lang="en-US" sz="2200" dirty="0">
                    <a:latin typeface="Cambria" panose="02040503050406030204" pitchFamily="18" charset="0"/>
                  </a:rPr>
                </a:br>
                <a:r>
                  <a:rPr lang="en-US" sz="2200" dirty="0">
                    <a:latin typeface="Cambria" panose="02040503050406030204" pitchFamily="18" charset="0"/>
                  </a:rPr>
                  <a:t>as his income changes </a:t>
                </a:r>
                <a:endParaRPr lang="en-US" sz="2200" dirty="0" smtClean="0">
                  <a:latin typeface="Cambria" panose="02040503050406030204" pitchFamily="18" charset="0"/>
                </a:endParaRPr>
              </a:p>
              <a:p>
                <a:r>
                  <a:rPr lang="en-US" sz="2200" dirty="0" smtClean="0">
                    <a:latin typeface="Cambria" panose="02040503050406030204" pitchFamily="18" charset="0"/>
                  </a:rPr>
                  <a:t>Prices will be fixed </a:t>
                </a:r>
              </a:p>
              <a:p>
                <a:r>
                  <a:rPr lang="en-US" sz="2200" dirty="0" smtClean="0">
                    <a:latin typeface="Cambria" panose="02040503050406030204" pitchFamily="18" charset="0"/>
                  </a:rPr>
                  <a:t>Normally as income increases, demand for each good also increases</a:t>
                </a:r>
              </a:p>
              <a:p>
                <a:r>
                  <a:rPr lang="en-US" sz="2200" dirty="0" smtClean="0">
                    <a:latin typeface="Cambria" panose="02040503050406030204" pitchFamily="18" charset="0"/>
                  </a:rPr>
                  <a:t>Accordingly BL will shift outward</a:t>
                </a:r>
              </a:p>
              <a:p>
                <a:r>
                  <a:rPr lang="en-US" sz="2200" dirty="0" smtClean="0">
                    <a:latin typeface="Cambria" panose="02040503050406030204" pitchFamily="18" charset="0"/>
                  </a:rPr>
                  <a:t>Normal good: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200" dirty="0" smtClean="0">
                    <a:latin typeface="Cambria" panose="02040503050406030204" pitchFamily="18" charset="0"/>
                  </a:rPr>
                  <a:t>&gt;0</a:t>
                </a:r>
              </a:p>
              <a:p>
                <a:r>
                  <a:rPr lang="en-US" sz="2200" dirty="0" smtClean="0">
                    <a:solidFill>
                      <a:schemeClr val="accent5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Are there abnormal goods?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842" y="1392072"/>
                <a:ext cx="9485194" cy="5090615"/>
              </a:xfrm>
              <a:blipFill rotWithShape="0">
                <a:blip r:embed="rId2"/>
                <a:stretch>
                  <a:fillRect l="-386" t="-719" r="-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68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161" y="2160589"/>
            <a:ext cx="3501146" cy="321945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834" y="2160589"/>
            <a:ext cx="4759088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2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9121760" cy="3880773"/>
              </a:xfrm>
            </p:spPr>
            <p:txBody>
              <a:bodyPr/>
              <a:lstStyle/>
              <a:p>
                <a:r>
                  <a:rPr lang="en-US" sz="2400" dirty="0">
                    <a:latin typeface="Cambria" panose="02040503050406030204" pitchFamily="18" charset="0"/>
                  </a:rPr>
                  <a:t>An increase of income results in a </a:t>
                </a:r>
                <a:r>
                  <a:rPr lang="en-US" sz="2400" i="1" dirty="0">
                    <a:latin typeface="Cambria" panose="02040503050406030204" pitchFamily="18" charset="0"/>
                  </a:rPr>
                  <a:t>reduction </a:t>
                </a:r>
                <a:r>
                  <a:rPr lang="en-US" sz="2400" dirty="0">
                    <a:latin typeface="Cambria" panose="02040503050406030204" pitchFamily="18" charset="0"/>
                  </a:rPr>
                  <a:t>in the consumption of one of the goods </a:t>
                </a:r>
              </a:p>
              <a:p>
                <a:r>
                  <a:rPr lang="en-US" sz="2400" dirty="0">
                    <a:latin typeface="Cambria" panose="02040503050406030204" pitchFamily="18" charset="0"/>
                  </a:rPr>
                  <a:t>Inferior good: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</a:rPr>
                  <a:t>0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9121760" cy="3880773"/>
              </a:xfrm>
              <a:blipFill rotWithShape="0">
                <a:blip r:embed="rId2"/>
                <a:stretch>
                  <a:fillRect l="-535" t="-1256" r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37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326474" cy="13208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Income offer curve and Engel curves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Object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674899"/>
              </p:ext>
            </p:extLst>
          </p:nvPr>
        </p:nvGraphicFramePr>
        <p:xfrm>
          <a:off x="1296538" y="1405719"/>
          <a:ext cx="7765576" cy="5186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Slide" r:id="rId3" imgW="5476680" imgH="4105080" progId="PowerPoint.Slide.8">
                  <p:embed/>
                </p:oleObj>
              </mc:Choice>
              <mc:Fallback>
                <p:oleObj name="Slide" r:id="rId3" imgW="5476680" imgH="4105080" progId="PowerPoint.Slide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538" y="1405719"/>
                        <a:ext cx="7765576" cy="51861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1573213" y="4130675"/>
            <a:ext cx="1743075" cy="141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838734" y="3998794"/>
            <a:ext cx="1419367" cy="166502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25086" y="3248167"/>
            <a:ext cx="1897039" cy="229538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25086" y="2361063"/>
            <a:ext cx="2872854" cy="330275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3434852" y="4759075"/>
            <a:ext cx="144463" cy="144463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9"/>
          <p:cNvSpPr>
            <a:spLocks noChangeArrowheads="1"/>
          </p:cNvSpPr>
          <p:nvPr/>
        </p:nvSpPr>
        <p:spPr bwMode="auto">
          <a:xfrm>
            <a:off x="3714903" y="4395858"/>
            <a:ext cx="144463" cy="144463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9"/>
          <p:cNvSpPr>
            <a:spLocks noChangeArrowheads="1"/>
          </p:cNvSpPr>
          <p:nvPr/>
        </p:nvSpPr>
        <p:spPr bwMode="auto">
          <a:xfrm>
            <a:off x="4113638" y="3926561"/>
            <a:ext cx="144463" cy="144463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493436" y="4903538"/>
            <a:ext cx="13647" cy="700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ine 14"/>
          <p:cNvSpPr>
            <a:spLocks noChangeShapeType="1"/>
          </p:cNvSpPr>
          <p:nvPr/>
        </p:nvSpPr>
        <p:spPr bwMode="auto">
          <a:xfrm flipH="1" flipV="1">
            <a:off x="2914299" y="4814656"/>
            <a:ext cx="592782" cy="870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296808" y="5518596"/>
                <a:ext cx="476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08" y="5518596"/>
                <a:ext cx="47679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432180" y="4652446"/>
                <a:ext cx="482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180" y="4652446"/>
                <a:ext cx="48211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Line 14"/>
          <p:cNvSpPr>
            <a:spLocks noChangeShapeType="1"/>
          </p:cNvSpPr>
          <p:nvPr/>
        </p:nvSpPr>
        <p:spPr bwMode="auto">
          <a:xfrm flipH="1" flipV="1">
            <a:off x="2897961" y="4420883"/>
            <a:ext cx="875643" cy="7456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14"/>
          <p:cNvSpPr>
            <a:spLocks noChangeShapeType="1"/>
          </p:cNvSpPr>
          <p:nvPr/>
        </p:nvSpPr>
        <p:spPr bwMode="auto">
          <a:xfrm flipH="1" flipV="1">
            <a:off x="3786984" y="4509414"/>
            <a:ext cx="45204" cy="1094271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 flipH="1" flipV="1">
            <a:off x="2858985" y="3958949"/>
            <a:ext cx="1254652" cy="16541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20967" y="5808765"/>
                <a:ext cx="476797" cy="38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967" y="5808765"/>
                <a:ext cx="476797" cy="383759"/>
              </a:xfrm>
              <a:prstGeom prst="rect">
                <a:avLst/>
              </a:prstGeom>
              <a:blipFill rotWithShape="0">
                <a:blip r:embed="rId7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52335" y="4208958"/>
                <a:ext cx="482119" cy="384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335" y="4208958"/>
                <a:ext cx="482119" cy="384336"/>
              </a:xfrm>
              <a:prstGeom prst="rect">
                <a:avLst/>
              </a:prstGeom>
              <a:blipFill rotWithShape="0">
                <a:blip r:embed="rId8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Line 14"/>
          <p:cNvSpPr>
            <a:spLocks noChangeShapeType="1"/>
          </p:cNvSpPr>
          <p:nvPr/>
        </p:nvSpPr>
        <p:spPr bwMode="auto">
          <a:xfrm flipH="1" flipV="1">
            <a:off x="4199246" y="4046157"/>
            <a:ext cx="72233" cy="1472438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071936" y="5605252"/>
                <a:ext cx="523605" cy="38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936" y="5605252"/>
                <a:ext cx="523605" cy="383759"/>
              </a:xfrm>
              <a:prstGeom prst="rect">
                <a:avLst/>
              </a:prstGeom>
              <a:blipFill rotWithShape="0">
                <a:blip r:embed="rId9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408339" y="3792094"/>
                <a:ext cx="523605" cy="384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339" y="3792094"/>
                <a:ext cx="523605" cy="384336"/>
              </a:xfrm>
              <a:prstGeom prst="rect">
                <a:avLst/>
              </a:prstGeom>
              <a:blipFill rotWithShape="0">
                <a:blip r:embed="rId10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Line 27"/>
          <p:cNvSpPr>
            <a:spLocks noChangeShapeType="1"/>
          </p:cNvSpPr>
          <p:nvPr/>
        </p:nvSpPr>
        <p:spPr bwMode="auto">
          <a:xfrm flipV="1">
            <a:off x="3155854" y="3429639"/>
            <a:ext cx="1708371" cy="1749348"/>
          </a:xfrm>
          <a:prstGeom prst="line">
            <a:avLst/>
          </a:prstGeom>
          <a:noFill/>
          <a:ln w="50800">
            <a:solidFill>
              <a:srgbClr val="00CC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040057" y="3086056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Income offer curve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22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1" grpId="0" animBg="1"/>
      <p:bldP spid="24" grpId="0"/>
      <p:bldP spid="25" grpId="0"/>
      <p:bldP spid="26" grpId="0" animBg="1"/>
      <p:bldP spid="27" grpId="0" animBg="1"/>
      <p:bldP spid="28" grpId="0" animBg="1"/>
      <p:bldP spid="29" grpId="0"/>
      <p:bldP spid="30" grpId="0"/>
      <p:bldP spid="31" grpId="0" animBg="1"/>
      <p:bldP spid="32" grpId="0"/>
      <p:bldP spid="33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Income offer curve is also known as income expansion path</a:t>
            </a:r>
          </a:p>
          <a:p>
            <a:r>
              <a:rPr lang="en-US" dirty="0" smtClean="0"/>
              <a:t>Will be having a positive slope if both goods are normal good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9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Engel curve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:  Guess what?</a:t>
                </a:r>
              </a:p>
              <a:p>
                <a:r>
                  <a:rPr lang="en-US" dirty="0" smtClean="0"/>
                  <a:t>Then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: what is this?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46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</TotalTime>
  <Words>367</Words>
  <Application>Microsoft Office PowerPoint</Application>
  <PresentationFormat>Custom</PresentationFormat>
  <Paragraphs>47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Facet</vt:lpstr>
      <vt:lpstr>Slide</vt:lpstr>
      <vt:lpstr>PowerPoint Presentation</vt:lpstr>
      <vt:lpstr>PowerPoint Presentation</vt:lpstr>
      <vt:lpstr>The demand function</vt:lpstr>
      <vt:lpstr>Normal and Inferior good</vt:lpstr>
      <vt:lpstr>PowerPoint Presentation</vt:lpstr>
      <vt:lpstr>PowerPoint Presentation</vt:lpstr>
      <vt:lpstr>Income offer curve and Engel curves</vt:lpstr>
      <vt:lpstr>PowerPoint Presentation</vt:lpstr>
      <vt:lpstr>Engel curve</vt:lpstr>
      <vt:lpstr>PowerPoint Presentation</vt:lpstr>
      <vt:lpstr>Example: perfect complement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Kumar Ambrammal</dc:creator>
  <cp:lastModifiedBy>SUNIL KUMAR</cp:lastModifiedBy>
  <cp:revision>24</cp:revision>
  <dcterms:created xsi:type="dcterms:W3CDTF">2020-09-14T15:58:16Z</dcterms:created>
  <dcterms:modified xsi:type="dcterms:W3CDTF">2022-02-16T16:42:12Z</dcterms:modified>
</cp:coreProperties>
</file>