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2" r:id="rId4"/>
    <p:sldId id="263" r:id="rId5"/>
    <p:sldId id="264" r:id="rId6"/>
    <p:sldId id="265" r:id="rId7"/>
    <p:sldId id="266" r:id="rId8"/>
    <p:sldId id="269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83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ADC1-0939-40DD-8549-FAD3DD75B91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7854-7FFF-4479-8E63-D024731E6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9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ADC1-0939-40DD-8549-FAD3DD75B91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7854-7FFF-4479-8E63-D024731E6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ADC1-0939-40DD-8549-FAD3DD75B91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7854-7FFF-4479-8E63-D024731E607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8388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ADC1-0939-40DD-8549-FAD3DD75B91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7854-7FFF-4479-8E63-D024731E6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98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ADC1-0939-40DD-8549-FAD3DD75B91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7854-7FFF-4479-8E63-D024731E60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8208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ADC1-0939-40DD-8549-FAD3DD75B91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7854-7FFF-4479-8E63-D024731E6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39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ADC1-0939-40DD-8549-FAD3DD75B91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7854-7FFF-4479-8E63-D024731E6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58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ADC1-0939-40DD-8549-FAD3DD75B91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7854-7FFF-4479-8E63-D024731E6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1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ADC1-0939-40DD-8549-FAD3DD75B91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7854-7FFF-4479-8E63-D024731E6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0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ADC1-0939-40DD-8549-FAD3DD75B91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7854-7FFF-4479-8E63-D024731E6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1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ADC1-0939-40DD-8549-FAD3DD75B91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7854-7FFF-4479-8E63-D024731E6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6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ADC1-0939-40DD-8549-FAD3DD75B91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7854-7FFF-4479-8E63-D024731E6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1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ADC1-0939-40DD-8549-FAD3DD75B91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7854-7FFF-4479-8E63-D024731E6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9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ADC1-0939-40DD-8549-FAD3DD75B91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7854-7FFF-4479-8E63-D024731E6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4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ADC1-0939-40DD-8549-FAD3DD75B91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7854-7FFF-4479-8E63-D024731E6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1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ADC1-0939-40DD-8549-FAD3DD75B91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7854-7FFF-4479-8E63-D024731E6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33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3ADC1-0939-40DD-8549-FAD3DD75B91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397854-7FFF-4479-8E63-D024731E6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4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46" y="1828800"/>
            <a:ext cx="11614245" cy="222821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10877266" y="2647666"/>
            <a:ext cx="777922" cy="40943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32263" y="3111690"/>
            <a:ext cx="1897038" cy="27295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93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Examples</a:t>
            </a:r>
            <a:endParaRPr lang="en-US" sz="32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>
                    <a:latin typeface="Cambria" panose="02040503050406030204" pitchFamily="18" charset="0"/>
                  </a:rPr>
                  <a:t>Few examples of demand curve</a:t>
                </a:r>
              </a:p>
              <a:p>
                <a:r>
                  <a:rPr lang="en-US" sz="2000" dirty="0" smtClean="0">
                    <a:solidFill>
                      <a:srgbClr val="00B0F0"/>
                    </a:solidFill>
                    <a:latin typeface="Cambria" panose="02040503050406030204" pitchFamily="18" charset="0"/>
                  </a:rPr>
                  <a:t>Perfect substitute</a:t>
                </a:r>
              </a:p>
              <a:p>
                <a:r>
                  <a:rPr lang="en-US" sz="2000" dirty="0" smtClean="0">
                    <a:latin typeface="Cambria" panose="02040503050406030204" pitchFamily="18" charset="0"/>
                  </a:rPr>
                  <a:t>The demand for good 1 is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Cambria" panose="02040503050406030204" pitchFamily="18" charset="0"/>
                  </a:rPr>
                  <a:t>							= 0, 					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ambria" panose="02040503050406030204" pitchFamily="18" charset="0"/>
                  </a:rPr>
                  <a:t>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 smtClean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ambria" panose="02040503050406030204" pitchFamily="18" charset="0"/>
                  </a:rPr>
                  <a:t>	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						= any point on the BL, 	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ambria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 smtClean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ambria" panose="02040503050406030204" pitchFamily="18" charset="0"/>
                  </a:rPr>
                  <a:t>	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						=m/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 smtClean="0">
                    <a:latin typeface="Cambria" panose="02040503050406030204" pitchFamily="18" charset="0"/>
                  </a:rPr>
                  <a:t>					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ambria" panose="02040503050406030204" pitchFamily="18" charset="0"/>
                  </a:rPr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 smtClean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B0F0"/>
                    </a:solidFill>
                    <a:latin typeface="Cambria" panose="02040503050406030204" pitchFamily="18" charset="0"/>
                  </a:rPr>
                  <a:t>What can be the case of perfect compliments?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endParaRPr lang="en-US" sz="20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709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6100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277"/>
    </mc:Choice>
    <mc:Fallback xmlns="">
      <p:transition spd="slow" advTm="2492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and Inferior good</a:t>
            </a:r>
          </a:p>
          <a:p>
            <a:r>
              <a:rPr lang="en-US" dirty="0" smtClean="0"/>
              <a:t>Income offer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48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Engel curve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:  Guess what?</a:t>
                </a:r>
              </a:p>
              <a:p>
                <a:r>
                  <a:rPr lang="en-US" dirty="0" smtClean="0"/>
                  <a:t>Then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: what is this?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46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029803" y="2292825"/>
            <a:ext cx="27296" cy="3480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057099" y="5745708"/>
            <a:ext cx="3998794" cy="27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616657" y="2797791"/>
            <a:ext cx="2169994" cy="2279176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4124336" y="4409506"/>
            <a:ext cx="144463" cy="144463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4701654" y="3794647"/>
            <a:ext cx="144463" cy="144463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9"/>
          <p:cNvSpPr>
            <a:spLocks noChangeArrowheads="1"/>
          </p:cNvSpPr>
          <p:nvPr/>
        </p:nvSpPr>
        <p:spPr bwMode="auto">
          <a:xfrm>
            <a:off x="5265105" y="3251720"/>
            <a:ext cx="144463" cy="144463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6"/>
              <p:cNvSpPr txBox="1">
                <a:spLocks noGrp="1"/>
              </p:cNvSpPr>
              <p:nvPr>
                <p:ph idx="1"/>
              </p:nvPr>
            </p:nvSpPr>
            <p:spPr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Content Placeholder 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prstGeom prst="rect">
                <a:avLst/>
              </a:prstGeom>
              <a:blipFill rotWithShape="0"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958168" y="5657963"/>
                <a:ext cx="476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168" y="5657963"/>
                <a:ext cx="47679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4196566" y="4553969"/>
            <a:ext cx="0" cy="1205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ine 14"/>
          <p:cNvSpPr>
            <a:spLocks noChangeShapeType="1"/>
          </p:cNvSpPr>
          <p:nvPr/>
        </p:nvSpPr>
        <p:spPr bwMode="auto">
          <a:xfrm flipH="1">
            <a:off x="3057099" y="4477747"/>
            <a:ext cx="995004" cy="0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603524" y="4323236"/>
                <a:ext cx="482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524" y="4323236"/>
                <a:ext cx="48211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4769215" y="3905209"/>
            <a:ext cx="4670" cy="184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14049" y="3363038"/>
            <a:ext cx="19317" cy="2382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30816" y="5683634"/>
                <a:ext cx="476797" cy="38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816" y="5683634"/>
                <a:ext cx="476797" cy="383759"/>
              </a:xfrm>
              <a:prstGeom prst="rect">
                <a:avLst/>
              </a:prstGeom>
              <a:blipFill rotWithShape="0">
                <a:blip r:embed="rId5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026706" y="5714169"/>
                <a:ext cx="523605" cy="38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706" y="5714169"/>
                <a:ext cx="523605" cy="383759"/>
              </a:xfrm>
              <a:prstGeom prst="rect">
                <a:avLst/>
              </a:prstGeom>
              <a:blipFill rotWithShape="0">
                <a:blip r:embed="rId6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Line 14"/>
          <p:cNvSpPr>
            <a:spLocks noChangeShapeType="1"/>
          </p:cNvSpPr>
          <p:nvPr/>
        </p:nvSpPr>
        <p:spPr bwMode="auto">
          <a:xfrm flipH="1">
            <a:off x="3106043" y="3866878"/>
            <a:ext cx="1588025" cy="11650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 flipH="1">
            <a:off x="3085641" y="3324213"/>
            <a:ext cx="2152206" cy="38825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659513" y="3738201"/>
                <a:ext cx="482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513" y="3738201"/>
                <a:ext cx="48211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653057" y="3073670"/>
                <a:ext cx="482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057" y="3073670"/>
                <a:ext cx="48211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9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7" grpId="0"/>
      <p:bldP spid="18" grpId="0"/>
      <p:bldP spid="23" grpId="0" animBg="1"/>
      <p:bldP spid="24" grpId="0"/>
      <p:bldP spid="29" grpId="0"/>
      <p:bldP spid="30" grpId="0"/>
      <p:bldP spid="31" grpId="0" animBg="1"/>
      <p:bldP spid="32" grpId="0" animBg="1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Example: perfect complement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696" y="1542197"/>
            <a:ext cx="8570794" cy="469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sz="2000" dirty="0" smtClean="0">
                    <a:latin typeface="Cambria" panose="02040503050406030204" pitchFamily="18" charset="0"/>
                  </a:rPr>
                  <a:t>Since the </a:t>
                </a:r>
                <a:r>
                  <a:rPr lang="en-US" sz="2000" dirty="0">
                    <a:latin typeface="Cambria" panose="02040503050406030204" pitchFamily="18" charset="0"/>
                  </a:rPr>
                  <a:t>consumer will always consume the same amount of each good, no matter what, the income offer curve is the diagonal line through the 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origin.</a:t>
                </a:r>
              </a:p>
              <a:p>
                <a:r>
                  <a:rPr lang="en-US" sz="2000" dirty="0" smtClean="0">
                    <a:latin typeface="Cambria" panose="02040503050406030204" pitchFamily="18" charset="0"/>
                  </a:rPr>
                  <a:t>Since the demand for good 1 is</a:t>
                </a:r>
                <a:r>
                  <a:rPr lang="en-US" sz="2000" dirty="0" smtClean="0">
                    <a:latin typeface="Cambria" panose="020405030504060302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 smtClean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ambria" panose="02040503050406030204" pitchFamily="18" charset="0"/>
                  </a:rPr>
                  <a:t/>
                </a:r>
                <a:br>
                  <a:rPr lang="en-US" sz="2000" dirty="0">
                    <a:latin typeface="Cambria" panose="02040503050406030204" pitchFamily="18" charset="0"/>
                  </a:rPr>
                </a:b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4" t="-785" r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1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good and </a:t>
            </a:r>
            <a:r>
              <a:rPr lang="en-US" dirty="0"/>
              <a:t>G</a:t>
            </a:r>
            <a:r>
              <a:rPr lang="en-US" dirty="0" smtClean="0"/>
              <a:t>iffen good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Cambria" panose="02040503050406030204" pitchFamily="18" charset="0"/>
              </a:rPr>
              <a:t>Let’s now consider </a:t>
            </a:r>
            <a:r>
              <a:rPr lang="en-US" sz="20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price changes </a:t>
            </a:r>
          </a:p>
          <a:p>
            <a:r>
              <a:rPr lang="en-US" sz="2000" dirty="0">
                <a:latin typeface="Cambria" panose="02040503050406030204" pitchFamily="18" charset="0"/>
              </a:rPr>
              <a:t>Suppose that we decrease the price </a:t>
            </a:r>
            <a:r>
              <a:rPr lang="en-US" sz="2000" dirty="0" smtClean="0">
                <a:latin typeface="Cambria" panose="02040503050406030204" pitchFamily="18" charset="0"/>
              </a:rPr>
              <a:t>of good </a:t>
            </a:r>
            <a:r>
              <a:rPr lang="en-US" sz="2000" dirty="0">
                <a:latin typeface="Cambria" panose="02040503050406030204" pitchFamily="18" charset="0"/>
              </a:rPr>
              <a:t>1 and hold the price of good 2 and money income fixed. Then </a:t>
            </a:r>
            <a:r>
              <a:rPr lang="en-US" sz="2000" dirty="0" smtClean="0">
                <a:latin typeface="Cambria" panose="02040503050406030204" pitchFamily="18" charset="0"/>
              </a:rPr>
              <a:t>what can </a:t>
            </a:r>
            <a:r>
              <a:rPr lang="en-US" sz="2000" dirty="0">
                <a:latin typeface="Cambria" panose="02040503050406030204" pitchFamily="18" charset="0"/>
              </a:rPr>
              <a:t>happen to the quantity demanded of good 1 </a:t>
            </a:r>
            <a:endParaRPr lang="en-US" sz="2000" dirty="0" smtClean="0">
              <a:latin typeface="Cambria" panose="02040503050406030204" pitchFamily="18" charset="0"/>
            </a:endParaRPr>
          </a:p>
          <a:p>
            <a:r>
              <a:rPr lang="en-US" sz="20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This is ordinary good</a:t>
            </a:r>
          </a:p>
          <a:p>
            <a:pPr algn="just"/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Cambria" panose="02040503050406030204" pitchFamily="18" charset="0"/>
              </a:rPr>
              <a:t>Decrease/increase in the price of certain good leads to reduction/increase in the quantity demanded of that good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Such goods are called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ambria" panose="02040503050406030204" pitchFamily="18" charset="0"/>
              </a:rPr>
              <a:t>G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Cambria" panose="02040503050406030204" pitchFamily="18" charset="0"/>
              </a:rPr>
              <a:t>iffen good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3">
                    <a:lumMod val="75000"/>
                  </a:schemeClr>
                </a:solidFill>
              </a:rPr>
            </a:b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20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giffen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family with maximum expenditure on food 400 rupees</a:t>
            </a:r>
          </a:p>
          <a:p>
            <a:r>
              <a:rPr lang="en-US" dirty="0" smtClean="0"/>
              <a:t>Minimum consumption required 50 kg ( rice and wheat)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937177"/>
              </p:ext>
            </p:extLst>
          </p:nvPr>
        </p:nvGraphicFramePr>
        <p:xfrm>
          <a:off x="1146002" y="331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Expenditure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358061"/>
              </p:ext>
            </p:extLst>
          </p:nvPr>
        </p:nvGraphicFramePr>
        <p:xfrm>
          <a:off x="1146002" y="4802620"/>
          <a:ext cx="81280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Expenditure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70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38" y="227012"/>
            <a:ext cx="8971633" cy="9057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smtClean="0">
                <a:solidFill>
                  <a:srgbClr val="002060"/>
                </a:solidFill>
              </a:rPr>
              <a:t>The relationship between Price offer curve and demand curve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027" y="1310186"/>
            <a:ext cx="7674235" cy="48040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52133" y="4831307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P=50</a:t>
            </a:r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3234391" y="4700503"/>
            <a:ext cx="4716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P=30</a:t>
            </a:r>
            <a:endParaRPr 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3923667" y="4700503"/>
            <a:ext cx="4716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P=20</a:t>
            </a:r>
            <a:endParaRPr 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2490722" y="5186153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2</a:t>
            </a:r>
            <a:endParaRPr 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2908962" y="5186153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6417" y="5186153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4</a:t>
            </a:r>
            <a:endParaRPr lang="en-US" sz="105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552133" y="3712192"/>
            <a:ext cx="52540" cy="1473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8481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452"/>
    </mc:Choice>
    <mc:Fallback xmlns="">
      <p:transition spd="slow" advTm="894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0.6|0.2|3.2|15.1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9.8|41|40.9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424</TotalTime>
  <Words>297</Words>
  <Application>Microsoft Office PowerPoint</Application>
  <PresentationFormat>Custom</PresentationFormat>
  <Paragraphs>68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PowerPoint Presentation</vt:lpstr>
      <vt:lpstr>PowerPoint Presentation</vt:lpstr>
      <vt:lpstr>Engel curve</vt:lpstr>
      <vt:lpstr>PowerPoint Presentation</vt:lpstr>
      <vt:lpstr>Example: perfect complement</vt:lpstr>
      <vt:lpstr>PowerPoint Presentation</vt:lpstr>
      <vt:lpstr>Ordinary good and Giffen good </vt:lpstr>
      <vt:lpstr>Why giffen?</vt:lpstr>
      <vt:lpstr>The relationship between Price offer curve and demand curve</vt:lpstr>
      <vt:lpstr>Examples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Kumar Ambrammal</dc:creator>
  <cp:lastModifiedBy>SUNIL KUMAR</cp:lastModifiedBy>
  <cp:revision>28</cp:revision>
  <dcterms:created xsi:type="dcterms:W3CDTF">2020-09-14T15:58:16Z</dcterms:created>
  <dcterms:modified xsi:type="dcterms:W3CDTF">2022-03-01T16:54:30Z</dcterms:modified>
</cp:coreProperties>
</file>