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69" r:id="rId4"/>
    <p:sldId id="275" r:id="rId5"/>
    <p:sldId id="264" r:id="rId6"/>
    <p:sldId id="258" r:id="rId7"/>
    <p:sldId id="259" r:id="rId8"/>
    <p:sldId id="265" r:id="rId9"/>
    <p:sldId id="261" r:id="rId10"/>
    <p:sldId id="262" r:id="rId11"/>
    <p:sldId id="263" r:id="rId12"/>
    <p:sldId id="266" r:id="rId13"/>
    <p:sldId id="267" r:id="rId14"/>
    <p:sldId id="281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80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 snapToGrid="0">
      <p:cViewPr varScale="1">
        <p:scale>
          <a:sx n="77" d="100"/>
          <a:sy n="77" d="100"/>
        </p:scale>
        <p:origin x="24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1AB-5448-4375-B9C3-65F0FD424E4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C9B-4AF6-4B2C-9A1C-8D427D81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9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1AB-5448-4375-B9C3-65F0FD424E4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C9B-4AF6-4B2C-9A1C-8D427D81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3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1AB-5448-4375-B9C3-65F0FD424E4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C9B-4AF6-4B2C-9A1C-8D427D81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1AB-5448-4375-B9C3-65F0FD424E4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C9B-4AF6-4B2C-9A1C-8D427D81F6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906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1AB-5448-4375-B9C3-65F0FD424E4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C9B-4AF6-4B2C-9A1C-8D427D81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2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1AB-5448-4375-B9C3-65F0FD424E4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C9B-4AF6-4B2C-9A1C-8D427D81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42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1AB-5448-4375-B9C3-65F0FD424E4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C9B-4AF6-4B2C-9A1C-8D427D81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70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1AB-5448-4375-B9C3-65F0FD424E4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C9B-4AF6-4B2C-9A1C-8D427D81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5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1AB-5448-4375-B9C3-65F0FD424E4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C9B-4AF6-4B2C-9A1C-8D427D81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1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1AB-5448-4375-B9C3-65F0FD424E4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C9B-4AF6-4B2C-9A1C-8D427D81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1AB-5448-4375-B9C3-65F0FD424E4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C9B-4AF6-4B2C-9A1C-8D427D81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0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1AB-5448-4375-B9C3-65F0FD424E4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C9B-4AF6-4B2C-9A1C-8D427D81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1AB-5448-4375-B9C3-65F0FD424E4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C9B-4AF6-4B2C-9A1C-8D427D81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8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1AB-5448-4375-B9C3-65F0FD424E4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C9B-4AF6-4B2C-9A1C-8D427D81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0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1AB-5448-4375-B9C3-65F0FD424E4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C9B-4AF6-4B2C-9A1C-8D427D81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1AB-5448-4375-B9C3-65F0FD424E4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C9B-4AF6-4B2C-9A1C-8D427D81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6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1AB-5448-4375-B9C3-65F0FD424E4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5FC9B-4AF6-4B2C-9A1C-8D427D81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8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7F461AB-5448-4375-B9C3-65F0FD424E4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85FC9B-4AF6-4B2C-9A1C-8D427D81F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52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2033516"/>
            <a:ext cx="9440034" cy="96432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National income and its concepts</a:t>
            </a:r>
          </a:p>
        </p:txBody>
      </p:sp>
    </p:spTree>
    <p:extLst>
      <p:ext uri="{BB962C8B-B14F-4D97-AF65-F5344CB8AC3E}">
        <p14:creationId xmlns:p14="http://schemas.microsoft.com/office/powerpoint/2010/main" val="181882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6" y="1732449"/>
            <a:ext cx="6237596" cy="42308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78" y="1406106"/>
            <a:ext cx="11570980" cy="3603674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Rent : Land</a:t>
            </a:r>
            <a:br>
              <a:rPr lang="en-US" dirty="0"/>
            </a:br>
            <a:r>
              <a:rPr lang="en-US" dirty="0"/>
              <a:t>Wage: </a:t>
            </a:r>
            <a:r>
              <a:rPr lang="en-US" dirty="0" err="1"/>
              <a:t>Labour</a:t>
            </a:r>
            <a:br>
              <a:rPr lang="en-US" dirty="0"/>
            </a:br>
            <a:r>
              <a:rPr lang="en-US" dirty="0"/>
              <a:t>Interest : Capital</a:t>
            </a:r>
            <a:br>
              <a:rPr lang="en-US" dirty="0"/>
            </a:br>
            <a:r>
              <a:rPr lang="en-US" dirty="0"/>
              <a:t>Profit : </a:t>
            </a:r>
            <a:r>
              <a:rPr lang="en-US" dirty="0" err="1"/>
              <a:t>Entrepeneurship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278" y="5424555"/>
            <a:ext cx="10353762" cy="405875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Method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7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09601"/>
            <a:ext cx="10353762" cy="5181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iii)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Expenditure Method</a:t>
            </a:r>
          </a:p>
          <a:p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■ Consumption (</a:t>
            </a:r>
            <a:r>
              <a:rPr 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: 				Non durable, durable and services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■ Investment (</a:t>
            </a:r>
            <a:r>
              <a:rPr 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: 					Fixed capital: Goods bought for future use</a:t>
            </a:r>
            <a:b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■ Government purchases (</a:t>
            </a:r>
            <a:r>
              <a:rPr 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		Federal, state and local Govt.’s purchases</a:t>
            </a:r>
            <a:b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■ Net exports (</a:t>
            </a:r>
            <a:r>
              <a:rPr lang="en-US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NX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		Net trade with other countries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Y= C+ I+ G+ NX  ( National Income Identity)</a:t>
            </a:r>
          </a:p>
          <a:p>
            <a:pPr marL="3690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3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GDP (income method and expenditure method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799006"/>
              </p:ext>
            </p:extLst>
          </p:nvPr>
        </p:nvGraphicFramePr>
        <p:xfrm>
          <a:off x="914400" y="1731963"/>
          <a:ext cx="5679582" cy="504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3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Rs</a:t>
                      </a:r>
                      <a:r>
                        <a:rPr lang="en-US" dirty="0"/>
                        <a:t> in crores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Govt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final consumption expenditure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5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Private final consumption expenditure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Compensation to 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Net factor income from abroad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Net indirect taxes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Net exports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Consumption of fixed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Net domestic capital 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371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National Income </a:t>
            </a:r>
          </a:p>
          <a:p>
            <a:r>
              <a:rPr lang="en-US" dirty="0"/>
              <a:t>Income method= 150+ 250+640+1000=2040 </a:t>
            </a:r>
            <a:r>
              <a:rPr lang="en-US" dirty="0" err="1"/>
              <a:t>cr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Expenditure method= 600+1200+(-40)+ 340+ (-50)= 2050 </a:t>
            </a:r>
            <a:r>
              <a:rPr lang="en-US" dirty="0" err="1"/>
              <a:t>cr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9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7" y="580571"/>
            <a:ext cx="1031965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2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cost of living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03878"/>
          </a:xfrm>
        </p:spPr>
        <p:txBody>
          <a:bodyPr>
            <a:normAutofit/>
          </a:bodyPr>
          <a:lstStyle/>
          <a:p>
            <a:r>
              <a:rPr lang="en-US" sz="3200" dirty="0"/>
              <a:t>Consumer Price index: </a:t>
            </a:r>
          </a:p>
          <a:p>
            <a:r>
              <a:rPr lang="en-US" sz="2400" dirty="0"/>
              <a:t>Measure  the  changes in price paid by consumer for goods and services</a:t>
            </a:r>
          </a:p>
          <a:p>
            <a:r>
              <a:rPr lang="en-US" sz="2400" dirty="0"/>
              <a:t>The market value of a typical basket of goods</a:t>
            </a:r>
          </a:p>
          <a:p>
            <a:r>
              <a:rPr lang="en-US" sz="2400" dirty="0"/>
              <a:t>1. Select item for the basket</a:t>
            </a:r>
          </a:p>
          <a:p>
            <a:r>
              <a:rPr lang="en-US" sz="2400" dirty="0"/>
              <a:t>2. Find prices</a:t>
            </a:r>
          </a:p>
          <a:p>
            <a:r>
              <a:rPr lang="en-US" sz="2400" dirty="0"/>
              <a:t>3. Total cost</a:t>
            </a:r>
          </a:p>
          <a:p>
            <a:r>
              <a:rPr lang="en-US" sz="2400" dirty="0"/>
              <a:t>4. Pick base year and compute index</a:t>
            </a:r>
          </a:p>
          <a:p>
            <a:r>
              <a:rPr lang="en-US" sz="2400" dirty="0"/>
              <a:t>5. Compute inflation rate</a:t>
            </a:r>
          </a:p>
          <a:p>
            <a:endParaRPr lang="en-US" sz="24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3323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CPI Basket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Food &amp; Beverages</a:t>
            </a:r>
          </a:p>
          <a:p>
            <a:pPr lvl="1"/>
            <a:r>
              <a:rPr lang="en-US" sz="2400" dirty="0"/>
              <a:t>Cereals and Product</a:t>
            </a:r>
          </a:p>
          <a:p>
            <a:pPr lvl="1"/>
            <a:r>
              <a:rPr lang="en-US" sz="2400" dirty="0"/>
              <a:t>Meat and Fish</a:t>
            </a:r>
          </a:p>
          <a:p>
            <a:pPr lvl="1"/>
            <a:r>
              <a:rPr lang="en-US" sz="2400" dirty="0"/>
              <a:t>Egg</a:t>
            </a:r>
          </a:p>
          <a:p>
            <a:pPr lvl="1"/>
            <a:r>
              <a:rPr lang="en-US" sz="2400" dirty="0"/>
              <a:t>Milk and products</a:t>
            </a:r>
          </a:p>
          <a:p>
            <a:pPr lvl="1"/>
            <a:r>
              <a:rPr lang="en-US" sz="2400" dirty="0"/>
              <a:t>Oils and Fats …..</a:t>
            </a:r>
          </a:p>
        </p:txBody>
      </p:sp>
    </p:spTree>
    <p:extLst>
      <p:ext uri="{BB962C8B-B14F-4D97-AF65-F5344CB8AC3E}">
        <p14:creationId xmlns:p14="http://schemas.microsoft.com/office/powerpoint/2010/main" val="4137395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CPI= (Total Cost this year/Total cost in the base year) * 100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CPI Inflation rate= </a:t>
                </a:r>
                <a:r>
                  <a:rPr lang="en-US" sz="5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𝐶𝑃𝐼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𝐶𝑃𝐼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𝐶𝑃𝐼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5400" dirty="0"/>
                  <a:t>)</a:t>
                </a:r>
                <a:r>
                  <a:rPr lang="en-US" sz="2400" dirty="0"/>
                  <a:t>*100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30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672076"/>
              </p:ext>
            </p:extLst>
          </p:nvPr>
        </p:nvGraphicFramePr>
        <p:xfrm>
          <a:off x="914400" y="1731963"/>
          <a:ext cx="103536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68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CPI Help?</a:t>
            </a:r>
          </a:p>
          <a:p>
            <a:r>
              <a:rPr lang="en-US" dirty="0"/>
              <a:t>The RBI and other statistical agencies study CPI to understand the price changes of various commodities and a tab on inflation</a:t>
            </a:r>
          </a:p>
          <a:p>
            <a:r>
              <a:rPr lang="en-US" dirty="0"/>
              <a:t>Also helpful in understanding the real value of wages and salaries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16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92975"/>
            <a:ext cx="10353762" cy="970450"/>
          </a:xfrm>
        </p:spPr>
        <p:txBody>
          <a:bodyPr>
            <a:noAutofit/>
          </a:bodyPr>
          <a:lstStyle/>
          <a:p>
            <a:b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Measuring the Value of Economic Activity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1343260"/>
          </a:xfrm>
        </p:spPr>
        <p:txBody>
          <a:bodyPr/>
          <a:lstStyle/>
          <a:p>
            <a:pPr algn="just"/>
            <a:r>
              <a:rPr lang="en-US" sz="2400" dirty="0"/>
              <a:t>1. 	</a:t>
            </a:r>
            <a:r>
              <a:rPr lang="en-US" sz="2400" b="1" dirty="0">
                <a:solidFill>
                  <a:srgbClr val="FF0000"/>
                </a:solidFill>
              </a:rPr>
              <a:t>Gross Domestic Product (GDP) : </a:t>
            </a:r>
            <a:r>
              <a:rPr lang="en-US" sz="2400" dirty="0"/>
              <a:t>Money value of all final goods and services produced within the domestic territory  of a country during in an accounting year.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018" y="2549235"/>
            <a:ext cx="3906982" cy="410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61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CPI in India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u="sng" dirty="0" err="1">
                <a:solidFill>
                  <a:srgbClr val="0070C0"/>
                </a:solidFill>
                <a:effectLst/>
              </a:rPr>
              <a:t>Labour</a:t>
            </a:r>
            <a:r>
              <a:rPr lang="en-US" sz="2400" u="sng" dirty="0">
                <a:solidFill>
                  <a:srgbClr val="0070C0"/>
                </a:solidFill>
                <a:effectLst/>
              </a:rPr>
              <a:t> Bureau </a:t>
            </a:r>
          </a:p>
          <a:p>
            <a:pPr fontAlgn="base"/>
            <a:r>
              <a:rPr lang="en-US" dirty="0">
                <a:effectLst/>
              </a:rPr>
              <a:t>CPI for Industrial Workers (IW)-----2016</a:t>
            </a:r>
          </a:p>
          <a:p>
            <a:pPr fontAlgn="base"/>
            <a:r>
              <a:rPr lang="en-US" dirty="0">
                <a:effectLst/>
              </a:rPr>
              <a:t>CPI for Agricultural </a:t>
            </a:r>
            <a:r>
              <a:rPr lang="en-US" dirty="0" err="1">
                <a:effectLst/>
              </a:rPr>
              <a:t>Labourers</a:t>
            </a:r>
            <a:r>
              <a:rPr lang="en-US" dirty="0">
                <a:effectLst/>
              </a:rPr>
              <a:t> (AL)</a:t>
            </a:r>
          </a:p>
          <a:p>
            <a:pPr fontAlgn="base"/>
            <a:r>
              <a:rPr lang="en-US" dirty="0">
                <a:effectLst/>
              </a:rPr>
              <a:t>CPI for Rural </a:t>
            </a:r>
            <a:r>
              <a:rPr lang="en-US" dirty="0" err="1">
                <a:effectLst/>
              </a:rPr>
              <a:t>Labourers</a:t>
            </a:r>
            <a:r>
              <a:rPr lang="en-US" dirty="0">
                <a:effectLst/>
              </a:rPr>
              <a:t> (RL) and</a:t>
            </a:r>
          </a:p>
          <a:p>
            <a:pPr fontAlgn="base"/>
            <a:r>
              <a:rPr lang="en-US" dirty="0">
                <a:effectLst/>
              </a:rPr>
              <a:t>CPI for Urban </a:t>
            </a:r>
            <a:r>
              <a:rPr lang="en-US" dirty="0" err="1">
                <a:effectLst/>
              </a:rPr>
              <a:t>Labourers</a:t>
            </a:r>
            <a:endParaRPr lang="en-US" dirty="0">
              <a:effectLst/>
            </a:endParaRPr>
          </a:p>
          <a:p>
            <a:pPr fontAlgn="base"/>
            <a:r>
              <a:rPr lang="en-US" sz="2400" u="sng" dirty="0" err="1">
                <a:solidFill>
                  <a:srgbClr val="0070C0"/>
                </a:solidFill>
                <a:effectLst/>
              </a:rPr>
              <a:t>MoSPI</a:t>
            </a:r>
            <a:endParaRPr lang="en-US" sz="2400" u="sng" dirty="0">
              <a:solidFill>
                <a:srgbClr val="0070C0"/>
              </a:solidFill>
              <a:effectLst/>
            </a:endParaRPr>
          </a:p>
          <a:p>
            <a:pPr fontAlgn="base"/>
            <a:r>
              <a:rPr lang="en-US" dirty="0">
                <a:effectLst/>
              </a:rPr>
              <a:t>CPI for Urban Non-Manual Employees (UNME).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914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weights?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09" y="1801092"/>
            <a:ext cx="10058400" cy="4849090"/>
          </a:xfrm>
        </p:spPr>
      </p:pic>
    </p:spTree>
    <p:extLst>
      <p:ext uri="{BB962C8B-B14F-4D97-AF65-F5344CB8AC3E}">
        <p14:creationId xmlns:p14="http://schemas.microsoft.com/office/powerpoint/2010/main" val="1736127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82" y="304800"/>
            <a:ext cx="10058399" cy="536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504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Problems with CPI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1. Substitution</a:t>
            </a:r>
          </a:p>
          <a:p>
            <a:r>
              <a:rPr lang="en-US" sz="3200" dirty="0"/>
              <a:t>2. New Goods</a:t>
            </a:r>
          </a:p>
          <a:p>
            <a:r>
              <a:rPr lang="en-US" sz="3200" dirty="0"/>
              <a:t>3. Quality</a:t>
            </a:r>
          </a:p>
          <a:p>
            <a:r>
              <a:rPr lang="en-US" sz="3200" dirty="0"/>
              <a:t>4. may not be applicable to all population group</a:t>
            </a:r>
          </a:p>
          <a:p>
            <a:r>
              <a:rPr lang="en-US" sz="3200" dirty="0"/>
              <a:t>5. social and environmental factors are beyond the scope</a:t>
            </a:r>
          </a:p>
          <a:p>
            <a:r>
              <a:rPr lang="en-US" sz="3200" dirty="0"/>
              <a:t>6. Two areas can’t be compared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3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0523029" cy="405875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GDP= 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(Price of mobiles × Quantity of mobiles) + (Price of laptops × Quantity of   					laptops).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67670"/>
              </p:ext>
            </p:extLst>
          </p:nvPr>
        </p:nvGraphicFramePr>
        <p:xfrm>
          <a:off x="858981" y="3080728"/>
          <a:ext cx="1043247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8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383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(M)</a:t>
                      </a:r>
                    </a:p>
                    <a:p>
                      <a:r>
                        <a:rPr lang="en-US" dirty="0"/>
                        <a:t>In ‘000’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Mobiles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(L)</a:t>
                      </a:r>
                    </a:p>
                    <a:p>
                      <a:r>
                        <a:rPr lang="en-US" dirty="0"/>
                        <a:t>In ‘000’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Laptops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GDP in lakhs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Rs.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Rs.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(20</a:t>
                      </a:r>
                      <a:r>
                        <a:rPr lang="en-US" sz="1200" dirty="0"/>
                        <a:t>x</a:t>
                      </a:r>
                      <a:r>
                        <a:rPr lang="en-US" dirty="0"/>
                        <a:t>20 + 50</a:t>
                      </a:r>
                      <a:r>
                        <a:rPr lang="en-US" sz="1100" dirty="0"/>
                        <a:t>x</a:t>
                      </a:r>
                      <a:r>
                        <a:rPr lang="en-US" dirty="0"/>
                        <a:t>10)=9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942732"/>
              </p:ext>
            </p:extLst>
          </p:nvPr>
        </p:nvGraphicFramePr>
        <p:xfrm>
          <a:off x="858982" y="4091648"/>
          <a:ext cx="10432473" cy="759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8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8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0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91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Rs.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Rs.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(25</a:t>
                      </a:r>
                      <a:r>
                        <a:rPr lang="en-US" sz="1000" dirty="0"/>
                        <a:t>X</a:t>
                      </a:r>
                      <a:r>
                        <a:rPr lang="en-US" dirty="0"/>
                        <a:t>20 + 60</a:t>
                      </a:r>
                      <a:r>
                        <a:rPr lang="en-US" sz="1200" dirty="0"/>
                        <a:t>x</a:t>
                      </a:r>
                      <a:r>
                        <a:rPr lang="en-US" dirty="0"/>
                        <a:t>10)=11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59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2.	</a:t>
            </a:r>
            <a:r>
              <a:rPr lang="en-US" sz="2400" b="1" dirty="0">
                <a:solidFill>
                  <a:srgbClr val="FF0000"/>
                </a:solidFill>
              </a:rPr>
              <a:t>Gross National Product (GNP) : </a:t>
            </a:r>
            <a:r>
              <a:rPr lang="en-US" sz="2400" dirty="0"/>
              <a:t>Money value of final goods and services produced by domestically owned factors of production with in a given period.</a:t>
            </a:r>
          </a:p>
          <a:p>
            <a:pPr lvl="1"/>
            <a:r>
              <a:rPr lang="en-US" sz="2200" dirty="0"/>
              <a:t>GNP= GDP+  factor payment from abroad- factor payment to abroad</a:t>
            </a:r>
          </a:p>
          <a:p>
            <a:pPr lvl="1"/>
            <a:r>
              <a:rPr lang="en-US" sz="2200" dirty="0">
                <a:solidFill>
                  <a:srgbClr val="FFFF00"/>
                </a:solidFill>
              </a:rPr>
              <a:t>the difference is net income earned by foreigners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25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3. 	</a:t>
            </a:r>
            <a:r>
              <a:rPr lang="en-US" sz="2400" b="1" dirty="0">
                <a:solidFill>
                  <a:srgbClr val="FF0000"/>
                </a:solidFill>
              </a:rPr>
              <a:t>Net domestic product (NDP)  </a:t>
            </a:r>
            <a:r>
              <a:rPr lang="en-US" sz="2400" dirty="0"/>
              <a:t>: GDP- depreciation</a:t>
            </a:r>
          </a:p>
          <a:p>
            <a:r>
              <a:rPr lang="en-US" sz="2400" dirty="0"/>
              <a:t>4. 	</a:t>
            </a:r>
            <a:r>
              <a:rPr lang="en-US" sz="2400" b="1" dirty="0">
                <a:solidFill>
                  <a:srgbClr val="FF0000"/>
                </a:solidFill>
              </a:rPr>
              <a:t>Net National Product  (NNP) </a:t>
            </a:r>
            <a:r>
              <a:rPr lang="en-US" sz="2400" dirty="0"/>
              <a:t>: NNP-depreciation</a:t>
            </a:r>
          </a:p>
          <a:p>
            <a:r>
              <a:rPr lang="en-US" sz="2400" dirty="0"/>
              <a:t>5. 	</a:t>
            </a:r>
            <a:r>
              <a:rPr lang="en-US" sz="2400" b="1" dirty="0">
                <a:solidFill>
                  <a:srgbClr val="FF0000"/>
                </a:solidFill>
              </a:rPr>
              <a:t>National Income</a:t>
            </a:r>
          </a:p>
          <a:p>
            <a:pPr lvl="2"/>
            <a:r>
              <a:rPr lang="en-US" sz="2300" dirty="0"/>
              <a:t>NNP approximately equal to National Income ( NI) , with statistical discrepancy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5942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5939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19117"/>
            <a:ext cx="10353762" cy="467208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6.Personal income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National income  – Indirect taxes</a:t>
            </a:r>
          </a:p>
          <a:p>
            <a:pPr marL="2173200" lvl="6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-- Corporate profits</a:t>
            </a:r>
          </a:p>
          <a:p>
            <a:pPr marL="2173200" lvl="6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-- Social insurance contribution</a:t>
            </a:r>
          </a:p>
          <a:p>
            <a:pPr marL="2173200" lvl="6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-- Net interest</a:t>
            </a:r>
          </a:p>
          <a:p>
            <a:pPr marL="2173200" lvl="6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+ Dividends</a:t>
            </a:r>
          </a:p>
          <a:p>
            <a:pPr marL="2173200" lvl="6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+ Government transfers to individuals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Disposable Income (PDI)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PI – [ Personal tax &amp; non-tax payments]</a:t>
            </a:r>
          </a:p>
        </p:txBody>
      </p:sp>
    </p:spTree>
    <p:extLst>
      <p:ext uri="{BB962C8B-B14F-4D97-AF65-F5344CB8AC3E}">
        <p14:creationId xmlns:p14="http://schemas.microsoft.com/office/powerpoint/2010/main" val="227805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versus Nominal GDP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GDP: Not influenced by changes in prices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 GDP: measured at current prices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GDP: Measured at constant prices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deflator: = (NGDP/RDGP)x100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PCI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GDP a good measure of economic well being?</a:t>
            </a:r>
          </a:p>
        </p:txBody>
      </p:sp>
    </p:spTree>
    <p:extLst>
      <p:ext uri="{BB962C8B-B14F-4D97-AF65-F5344CB8AC3E}">
        <p14:creationId xmlns:p14="http://schemas.microsoft.com/office/powerpoint/2010/main" val="66553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286" y="1580049"/>
            <a:ext cx="5331478" cy="3629259"/>
          </a:xfrm>
        </p:spPr>
        <p:txBody>
          <a:bodyPr>
            <a:normAutofit/>
          </a:bodyPr>
          <a:lstStyle/>
          <a:p>
            <a:r>
              <a:rPr lang="en-US" dirty="0"/>
              <a:t>Physical Quality of Life Index (LR, IMR,LEB,</a:t>
            </a:r>
          </a:p>
          <a:p>
            <a:r>
              <a:rPr lang="en-US" dirty="0"/>
              <a:t>Human Development Index (LEB, Education Index, standard of living)</a:t>
            </a:r>
          </a:p>
          <a:p>
            <a:r>
              <a:rPr lang="en-US" dirty="0"/>
              <a:t>Gross National Happiness Index                   ( Governance, socio-economic development, cultural preservation, environmental conservation)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09" y="360219"/>
            <a:ext cx="5694219" cy="61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0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of National Income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measured by three alternative methods: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Method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value of all 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goods and services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183660"/>
            <a:ext cx="3534770" cy="31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2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1272</TotalTime>
  <Words>832</Words>
  <Application>Microsoft Office PowerPoint</Application>
  <PresentationFormat>Widescreen</PresentationFormat>
  <Paragraphs>175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Calisto MT</vt:lpstr>
      <vt:lpstr>Cambria Math</vt:lpstr>
      <vt:lpstr>Times New Roman</vt:lpstr>
      <vt:lpstr>Wingdings 2</vt:lpstr>
      <vt:lpstr>Slate</vt:lpstr>
      <vt:lpstr>National income and its concepts</vt:lpstr>
      <vt:lpstr> Measuring the Value of Economic Activity </vt:lpstr>
      <vt:lpstr>PowerPoint Presentation</vt:lpstr>
      <vt:lpstr>PowerPoint Presentation</vt:lpstr>
      <vt:lpstr>PowerPoint Presentation</vt:lpstr>
      <vt:lpstr>PowerPoint Presentation</vt:lpstr>
      <vt:lpstr>Real versus Nominal GDP</vt:lpstr>
      <vt:lpstr>PowerPoint Presentation</vt:lpstr>
      <vt:lpstr>Measurement of National Income </vt:lpstr>
      <vt:lpstr>Rent : Land Wage: Labour Interest : Capital Profit : Entrepeneurship  </vt:lpstr>
      <vt:lpstr> </vt:lpstr>
      <vt:lpstr>Calculate GDP (income method and expenditure method</vt:lpstr>
      <vt:lpstr>PowerPoint Presentation</vt:lpstr>
      <vt:lpstr>PowerPoint Presentation</vt:lpstr>
      <vt:lpstr>Measuring the cost of living</vt:lpstr>
      <vt:lpstr>CPI Basket</vt:lpstr>
      <vt:lpstr>PowerPoint Presentation</vt:lpstr>
      <vt:lpstr>PowerPoint Presentation</vt:lpstr>
      <vt:lpstr>PowerPoint Presentation</vt:lpstr>
      <vt:lpstr>CPI in India</vt:lpstr>
      <vt:lpstr>How it weights?</vt:lpstr>
      <vt:lpstr>PowerPoint Presentation</vt:lpstr>
      <vt:lpstr>Problems with CPI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income and its concepts</dc:title>
  <dc:creator>sunilpadanilam</dc:creator>
  <cp:lastModifiedBy>ZUBIN</cp:lastModifiedBy>
  <cp:revision>52</cp:revision>
  <dcterms:created xsi:type="dcterms:W3CDTF">2017-03-15T05:08:14Z</dcterms:created>
  <dcterms:modified xsi:type="dcterms:W3CDTF">2022-05-21T00:53:24Z</dcterms:modified>
</cp:coreProperties>
</file>