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0" r:id="rId3"/>
    <p:sldId id="257" r:id="rId4"/>
    <p:sldId id="258" r:id="rId5"/>
    <p:sldId id="277" r:id="rId6"/>
    <p:sldId id="260" r:id="rId7"/>
    <p:sldId id="261" r:id="rId8"/>
    <p:sldId id="278" r:id="rId9"/>
    <p:sldId id="274" r:id="rId10"/>
    <p:sldId id="262" r:id="rId11"/>
    <p:sldId id="281" r:id="rId12"/>
    <p:sldId id="275" r:id="rId13"/>
    <p:sldId id="263" r:id="rId14"/>
    <p:sldId id="264" r:id="rId15"/>
    <p:sldId id="279" r:id="rId16"/>
    <p:sldId id="267" r:id="rId17"/>
    <p:sldId id="268" r:id="rId18"/>
    <p:sldId id="269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 snapToGrid="0">
      <p:cViewPr varScale="1">
        <p:scale>
          <a:sx n="66" d="100"/>
          <a:sy n="66" d="100"/>
        </p:scale>
        <p:origin x="-7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D80B-3A55-4F5D-A1C8-C24EAF26551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BD89-DEED-4A36-B900-D8599F00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D80B-3A55-4F5D-A1C8-C24EAF26551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BD89-DEED-4A36-B900-D8599F00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3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D80B-3A55-4F5D-A1C8-C24EAF26551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BD89-DEED-4A36-B900-D8599F00180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4391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D80B-3A55-4F5D-A1C8-C24EAF26551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BD89-DEED-4A36-B900-D8599F00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58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D80B-3A55-4F5D-A1C8-C24EAF26551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BD89-DEED-4A36-B900-D8599F0018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4296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D80B-3A55-4F5D-A1C8-C24EAF26551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BD89-DEED-4A36-B900-D8599F00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18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D80B-3A55-4F5D-A1C8-C24EAF26551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BD89-DEED-4A36-B900-D8599F00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22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D80B-3A55-4F5D-A1C8-C24EAF26551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BD89-DEED-4A36-B900-D8599F00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3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D80B-3A55-4F5D-A1C8-C24EAF26551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BD89-DEED-4A36-B900-D8599F00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5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D80B-3A55-4F5D-A1C8-C24EAF26551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BD89-DEED-4A36-B900-D8599F00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0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D80B-3A55-4F5D-A1C8-C24EAF26551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BD89-DEED-4A36-B900-D8599F00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D80B-3A55-4F5D-A1C8-C24EAF26551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BD89-DEED-4A36-B900-D8599F00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D80B-3A55-4F5D-A1C8-C24EAF26551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BD89-DEED-4A36-B900-D8599F00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6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D80B-3A55-4F5D-A1C8-C24EAF26551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BD89-DEED-4A36-B900-D8599F00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D80B-3A55-4F5D-A1C8-C24EAF26551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BD89-DEED-4A36-B900-D8599F00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1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D80B-3A55-4F5D-A1C8-C24EAF26551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BD89-DEED-4A36-B900-D8599F00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D80B-3A55-4F5D-A1C8-C24EAF26551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D7BD89-DEED-4A36-B900-D8599F00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7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3676"/>
            <a:ext cx="12192000" cy="142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The liquidity trap</a:t>
            </a:r>
            <a:b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572135" cy="3880773"/>
          </a:xfrm>
        </p:spPr>
        <p:txBody>
          <a:bodyPr/>
          <a:lstStyle/>
          <a:p>
            <a:r>
              <a:rPr lang="en-US" sz="2400" dirty="0" smtClean="0">
                <a:latin typeface="Cambria" panose="02040503050406030204" pitchFamily="18" charset="0"/>
              </a:rPr>
              <a:t>The liquidity trap is the situation in which prevailing interest rates are low and saving rates are high, making monetary policy ineffective.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Expansionary </a:t>
            </a:r>
            <a:r>
              <a:rPr lang="en-US" sz="2400" dirty="0">
                <a:latin typeface="Cambria" panose="02040503050406030204" pitchFamily="18" charset="0"/>
              </a:rPr>
              <a:t>monetary policy </a:t>
            </a:r>
            <a:r>
              <a:rPr lang="en-US" sz="2400" dirty="0" smtClean="0">
                <a:latin typeface="Cambria" panose="02040503050406030204" pitchFamily="18" charset="0"/>
              </a:rPr>
              <a:t>does </a:t>
            </a:r>
            <a:r>
              <a:rPr lang="en-US" sz="2400" dirty="0">
                <a:latin typeface="Cambria" panose="02040503050406030204" pitchFamily="18" charset="0"/>
              </a:rPr>
              <a:t>not </a:t>
            </a:r>
            <a:r>
              <a:rPr lang="en-US" sz="2400" dirty="0" smtClean="0">
                <a:latin typeface="Cambria" panose="02040503050406030204" pitchFamily="18" charset="0"/>
              </a:rPr>
              <a:t>changes </a:t>
            </a:r>
            <a:r>
              <a:rPr lang="en-US" sz="2400" dirty="0">
                <a:latin typeface="Cambria" panose="02040503050406030204" pitchFamily="18" charset="0"/>
              </a:rPr>
              <a:t>the interest rate, income and hence does not stimulate economic growth</a:t>
            </a:r>
            <a:endParaRPr lang="en-US" sz="2400" dirty="0" smtClean="0">
              <a:latin typeface="Cambria" panose="02040503050406030204" pitchFamily="18" charset="0"/>
            </a:endParaRPr>
          </a:p>
          <a:p>
            <a:r>
              <a:rPr lang="en-US" sz="2400" b="1" dirty="0" smtClean="0">
                <a:latin typeface="Cambria" panose="02040503050406030204" pitchFamily="18" charset="0"/>
              </a:rPr>
              <a:t>Makes LM curve horizontal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When interest rate is zero, public would not want to hold any bonds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2092036" y="2175164"/>
            <a:ext cx="0" cy="36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92036" y="5818909"/>
            <a:ext cx="4613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38400" y="2452255"/>
            <a:ext cx="2521527" cy="3020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44982" y="2313709"/>
            <a:ext cx="96982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8327" y="2313709"/>
            <a:ext cx="110836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5418" y="2175164"/>
            <a:ext cx="65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LM1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193473" y="597130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661985" y="595289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47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Extreme case II</a:t>
            </a:r>
            <a:endParaRPr lang="en-US" sz="280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490248" cy="3880773"/>
          </a:xfrm>
        </p:spPr>
        <p:txBody>
          <a:bodyPr/>
          <a:lstStyle/>
          <a:p>
            <a:r>
              <a:rPr lang="en-US" sz="2400" dirty="0" smtClean="0">
                <a:latin typeface="Cambria" panose="02040503050406030204" pitchFamily="18" charset="0"/>
              </a:rPr>
              <a:t>Case of vertical LM curve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Demand for money is entirely unresponsive to the interest rate 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When LM curve is vertical, a given change in quantity of money has a maximum effect on income.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What do you think about an expansionary FP policy, when LM curve is vertical?</a:t>
            </a:r>
          </a:p>
          <a:p>
            <a:endParaRPr lang="en-US" sz="2400" dirty="0" smtClean="0">
              <a:latin typeface="Cambria" panose="02040503050406030204" pitchFamily="18" charset="0"/>
            </a:endParaRPr>
          </a:p>
          <a:p>
            <a:endParaRPr lang="en-US" sz="2400" dirty="0" smtClean="0">
              <a:latin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857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Fiscal Policy and Crowding out</a:t>
            </a:r>
            <a:endParaRPr lang="en-US" sz="3200" dirty="0">
              <a:solidFill>
                <a:srgbClr val="0070C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01255"/>
                <a:ext cx="9476600" cy="454010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24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Recall IS curve is downward sloping. Because a decrease in </a:t>
                </a:r>
                <a:r>
                  <a:rPr lang="en-US" sz="2400" i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‘</a:t>
                </a:r>
                <a:r>
                  <a:rPr lang="en-US" sz="2400" b="1" i="1" dirty="0" err="1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i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sz="24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increases investment spending, thereby increasing AD and the level of output. Then goods market clears.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Also changes in FP shifts the IS curve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𝑒𝑞𝑢𝑎𝑡𝑖𝑜𝑛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𝑐𝑢𝑟𝑣𝑒</m:t>
                    </m:r>
                  </m:oMath>
                </a14:m>
                <a:endParaRPr lang="en-US" sz="24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Consider a case of increase in government spending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01255"/>
                <a:ext cx="9476600" cy="4540108"/>
              </a:xfrm>
              <a:blipFill rotWithShape="0">
                <a:blip r:embed="rId2"/>
                <a:stretch>
                  <a:fillRect l="-514" t="-1074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60" y="3689421"/>
            <a:ext cx="188621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1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31" y="477672"/>
            <a:ext cx="5590846" cy="4664614"/>
          </a:xfrm>
        </p:spPr>
      </p:pic>
      <p:sp>
        <p:nvSpPr>
          <p:cNvPr id="3" name="TextBox 2"/>
          <p:cNvSpPr txBox="1"/>
          <p:nvPr/>
        </p:nvSpPr>
        <p:spPr>
          <a:xfrm>
            <a:off x="723332" y="5308979"/>
            <a:ext cx="10399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increase in government spending crowd out private investment spending.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Expansionary FP under the two extreme cases?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0" y="100906"/>
            <a:ext cx="10515600" cy="577967"/>
          </a:xfrm>
        </p:spPr>
        <p:txBody>
          <a:bodyPr anchor="b">
            <a:norm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The </a:t>
            </a:r>
            <a:r>
              <a:rPr lang="en-US" sz="1800" b="1" dirty="0" smtClean="0">
                <a:solidFill>
                  <a:srgbClr val="FF0000"/>
                </a:solidFill>
              </a:rPr>
              <a:t>composition</a:t>
            </a:r>
            <a:r>
              <a:rPr lang="en-US" sz="2000" b="1" dirty="0" smtClean="0">
                <a:solidFill>
                  <a:srgbClr val="FF0000"/>
                </a:solidFill>
              </a:rPr>
              <a:t> of output and policy mix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352808"/>
              </p:ext>
            </p:extLst>
          </p:nvPr>
        </p:nvGraphicFramePr>
        <p:xfrm>
          <a:off x="1558327" y="1124415"/>
          <a:ext cx="8188656" cy="1381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29552"/>
                <a:gridCol w="2729552"/>
                <a:gridCol w="27295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Equilibrium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Equilibrium interest rate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Monetary expansion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Fiscal expansion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049" y="2735466"/>
            <a:ext cx="102904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choice between these two policies as  tools of stabilization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flexibility and speed with which these policies can be implemented and take effect.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these policies do to the components of 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Monetary policy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Investment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Fiscal Policy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Operate in a manner that  depends on precisely on changes in G, TA, TR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8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28666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policy affects the level of AD and output thereafter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ncrease 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spending raises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spending along with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purchases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income tax cut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direct effect 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cpn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Investment subsidy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increases investment spending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increase investment spending .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Investment tax  credit</a:t>
            </a:r>
          </a:p>
          <a:p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7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investment subsidy</a:t>
            </a:r>
            <a:endParaRPr lang="en-US" dirty="0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5979916" y="2511183"/>
            <a:ext cx="4708739" cy="3307829"/>
            <a:chOff x="3024" y="4330"/>
            <a:chExt cx="4032" cy="3456"/>
          </a:xfrm>
        </p:grpSpPr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024" y="4330"/>
              <a:ext cx="0" cy="34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024" y="7674"/>
              <a:ext cx="40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600" y="4609"/>
              <a:ext cx="3024" cy="273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3744" y="4474"/>
              <a:ext cx="2448" cy="24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896" y="5727"/>
              <a:ext cx="0" cy="20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312" y="5303"/>
              <a:ext cx="2304" cy="21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379" y="6285"/>
              <a:ext cx="0" cy="1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934839" y="2511373"/>
            <a:ext cx="4708739" cy="3307829"/>
            <a:chOff x="3024" y="4330"/>
            <a:chExt cx="4032" cy="3456"/>
          </a:xfrm>
        </p:grpSpPr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3024" y="4330"/>
              <a:ext cx="0" cy="34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3024" y="7674"/>
              <a:ext cx="40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3600" y="4609"/>
              <a:ext cx="3024" cy="273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896" y="5727"/>
              <a:ext cx="0" cy="20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3312" y="5303"/>
              <a:ext cx="2304" cy="21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4379" y="6285"/>
              <a:ext cx="0" cy="1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Line 19"/>
          <p:cNvSpPr>
            <a:spLocks noChangeShapeType="1"/>
          </p:cNvSpPr>
          <p:nvPr/>
        </p:nvSpPr>
        <p:spPr bwMode="auto">
          <a:xfrm flipH="1" flipV="1">
            <a:off x="934839" y="4382554"/>
            <a:ext cx="1582426" cy="25831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flipH="1">
            <a:off x="934839" y="3889423"/>
            <a:ext cx="2186200" cy="189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961886" y="536193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6279" y="50813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107318" y="517212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</a:t>
            </a:r>
            <a:r>
              <a:rPr lang="en-US" sz="1100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884521" y="522699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16532" y="6141493"/>
            <a:ext cx="12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Investment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480919" y="5912948"/>
            <a:ext cx="160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Income/output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-294107" y="3864018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Interest rate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4746570" y="3785553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Interest rate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290459" y="40486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13862" y="342375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858" y="4186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sz="1400" dirty="0" err="1" smtClean="0"/>
              <a:t>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6324" y="372757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sz="1100" dirty="0" smtClean="0"/>
              <a:t>1</a:t>
            </a:r>
            <a:endParaRPr lang="en-US" dirty="0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3497668" y="3846729"/>
            <a:ext cx="4668447" cy="42693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Alternative Fiscal Policies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307322"/>
              </p:ext>
            </p:extLst>
          </p:nvPr>
        </p:nvGraphicFramePr>
        <p:xfrm>
          <a:off x="677863" y="2160588"/>
          <a:ext cx="832021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643"/>
                <a:gridCol w="1594930"/>
                <a:gridCol w="1640205"/>
                <a:gridCol w="1432719"/>
                <a:gridCol w="143271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Interest rate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Consumption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Investment 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GDP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Income tax cut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Govt. Spending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Investment Subsidy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58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i &amp; 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When IS or LM curves shift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Shift the IS curve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Change in income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which is less</a:t>
                </a:r>
              </a:p>
              <a:p>
                <a:r>
                  <a:rPr lang="en-US" dirty="0" smtClean="0"/>
                  <a:t>Why we couldn’t achieve the fuller multiplier effect?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326" y="1676401"/>
            <a:ext cx="486543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41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Introduction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749556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Use of IS-LM curve to show how MP and FP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Interchangeably use to get a reasonable rate of growth with low inflation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mbria" panose="02040503050406030204" pitchFamily="18" charset="0"/>
              </a:rPr>
              <a:t> why inflation is good?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FP has its initial impact in the goods market and MP in the assets market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6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696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Monetary Policy</a:t>
            </a:r>
            <a:endParaRPr lang="en-US" b="1" u="sng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128"/>
            <a:ext cx="10515600" cy="527621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Effects of an increase in the quantity of money</a:t>
            </a:r>
          </a:p>
          <a:p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Instruments: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Quantitative</a:t>
            </a:r>
          </a:p>
          <a:p>
            <a:pPr marL="914400" lvl="2" indent="0">
              <a:buNone/>
            </a:pP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1. Bank rate policy </a:t>
            </a:r>
          </a:p>
          <a:p>
            <a:pPr marL="914400" lvl="2" indent="0">
              <a:buNone/>
            </a:pP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2. Open market operation (T bill,  Dated G-</a:t>
            </a:r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Secs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,)</a:t>
            </a:r>
          </a:p>
          <a:p>
            <a:pPr marL="914400" lvl="2" indent="0">
              <a:buNone/>
            </a:pP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3. Variation in the reserve ratios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Qualitative</a:t>
            </a:r>
          </a:p>
          <a:p>
            <a:pPr marL="914400" lvl="2" indent="0">
              <a:buNone/>
            </a:pP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1. Fixing margin requirements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. Credit rationing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. Moral Suasion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. Direct action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37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Changes in Money supply and shift in LM curve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41" y="2136348"/>
            <a:ext cx="7016715" cy="4351338"/>
          </a:xfrm>
        </p:spPr>
      </p:pic>
      <p:sp>
        <p:nvSpPr>
          <p:cNvPr id="8" name="Rectangle 7"/>
          <p:cNvSpPr/>
          <p:nvPr/>
        </p:nvSpPr>
        <p:spPr>
          <a:xfrm>
            <a:off x="4938740" y="2166819"/>
            <a:ext cx="834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9EC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LM</a:t>
            </a:r>
            <a:r>
              <a:rPr lang="en-US" sz="3600" baseline="-25000" dirty="0" smtClean="0">
                <a:solidFill>
                  <a:srgbClr val="009EC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9337" y="2642950"/>
            <a:ext cx="6767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9000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LM</a:t>
            </a:r>
            <a:r>
              <a:rPr lang="en-US" sz="3600" baseline="-25000" dirty="0" smtClean="0">
                <a:solidFill>
                  <a:srgbClr val="9000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19057" y="296611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9EC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68683" y="303536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9EC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68683" y="369615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9EC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33983" y="387238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9EC7"/>
                </a:solidFill>
                <a:latin typeface="Arial" panose="020B0604020202020204" pitchFamily="34" charset="0"/>
              </a:rPr>
              <a:t>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41132" y="306080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9EC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342141" y="371216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9EC7"/>
                </a:solidFill>
                <a:latin typeface="Arial" panose="020B0604020202020204" pitchFamily="34" charset="0"/>
              </a:rPr>
              <a:t>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66782" y="2523761"/>
            <a:ext cx="10038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Interest rate </a:t>
            </a:r>
            <a:r>
              <a:rPr lang="en-US" sz="1100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5907731" y="2392956"/>
            <a:ext cx="10038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Interest rate </a:t>
            </a:r>
            <a:r>
              <a:rPr lang="en-US" sz="1100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5370569" y="4642109"/>
            <a:ext cx="6062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Output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8501396" y="4663034"/>
            <a:ext cx="6174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SS/DD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4355160" y="4449748"/>
            <a:ext cx="8446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9EC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  <a:r>
              <a:rPr lang="en-US" sz="3600" i="1" baseline="-25000" dirty="0" smtClean="0">
                <a:solidFill>
                  <a:srgbClr val="009EC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693519" y="3942996"/>
            <a:ext cx="844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 smtClean="0">
                <a:solidFill>
                  <a:srgbClr val="009EC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Md</a:t>
            </a:r>
            <a:r>
              <a:rPr lang="en-US" sz="1200" i="1" dirty="0" smtClean="0">
                <a:solidFill>
                  <a:srgbClr val="009EC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 Y A)</a:t>
            </a:r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7377464" y="2392956"/>
          <a:ext cx="469900" cy="409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900"/>
              </a:tblGrid>
              <a:tr h="275755">
                <a:tc>
                  <a:txBody>
                    <a:bodyPr/>
                    <a:lstStyle/>
                    <a:p>
                      <a:pPr marL="0" marR="231775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 </a:t>
                      </a:r>
                      <a:r>
                        <a:rPr lang="en-US" sz="1400" baseline="30000" dirty="0">
                          <a:effectLst/>
                        </a:rPr>
                        <a:t>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34048">
                <a:tc>
                  <a:txBody>
                    <a:bodyPr/>
                    <a:lstStyle/>
                    <a:p>
                      <a:pPr marL="0" marR="231775" algn="r">
                        <a:lnSpc>
                          <a:spcPts val="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8214075" y="2379771"/>
          <a:ext cx="469900" cy="409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900"/>
              </a:tblGrid>
              <a:tr h="275755">
                <a:tc>
                  <a:txBody>
                    <a:bodyPr/>
                    <a:lstStyle/>
                    <a:p>
                      <a:pPr marL="0" marR="231775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 </a:t>
                      </a:r>
                      <a:r>
                        <a:rPr lang="en-US" sz="1400" baseline="30000" dirty="0">
                          <a:effectLst/>
                        </a:rPr>
                        <a:t>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34048">
                <a:tc>
                  <a:txBody>
                    <a:bodyPr/>
                    <a:lstStyle/>
                    <a:p>
                      <a:pPr marL="0" marR="231775" algn="r">
                        <a:lnSpc>
                          <a:spcPts val="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0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The transmission mechanism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26" y="1460310"/>
            <a:ext cx="6727798" cy="4231893"/>
          </a:xfrm>
        </p:spPr>
      </p:pic>
    </p:spTree>
    <p:extLst>
      <p:ext uri="{BB962C8B-B14F-4D97-AF65-F5344CB8AC3E}">
        <p14:creationId xmlns:p14="http://schemas.microsoft.com/office/powerpoint/2010/main" val="42895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Continues…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490772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mbria" panose="02040503050406030204" pitchFamily="18" charset="0"/>
              </a:rPr>
              <a:t>Two steps; 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</a:rPr>
              <a:t>	1.	Change in Money supply changes interest rate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</a:rPr>
              <a:t>	2. 	change in interest rate affect aggregate demand</a:t>
            </a:r>
          </a:p>
          <a:p>
            <a:r>
              <a:rPr lang="en-US" sz="2000" dirty="0" smtClean="0">
                <a:latin typeface="Cambria" panose="02040503050406030204" pitchFamily="18" charset="0"/>
              </a:rPr>
              <a:t>Through these two linkages, changes in real money stock affect the level of output in the economy.</a:t>
            </a:r>
            <a:endParaRPr lang="en-US" sz="20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4495" y="3862099"/>
                <a:ext cx="9883155" cy="2778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Increase in money supply </a:t>
                </a:r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excess supply of money 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Public adjust by trying to buy other assets 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So asset prices increases and yield declines </a:t>
                </a:r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Move to </a:t>
                </a:r>
                <a:r>
                  <a:rPr lang="en-US" sz="2000" b="1" dirty="0" smtClean="0">
                    <a:latin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E1</a:t>
                </a:r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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At point </a:t>
                </a:r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E1</a:t>
                </a:r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there is an excess demand for goods ( the fall in </a:t>
                </a:r>
                <a:r>
                  <a:rPr lang="en-US" sz="2000" b="1" dirty="0" err="1" smtClean="0">
                    <a:latin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</a:t>
                </a:r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&amp; given </a:t>
                </a:r>
                <a:r>
                  <a:rPr lang="en-US" sz="2000" b="1" dirty="0" err="1" smtClean="0">
                    <a:latin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Yo</a:t>
                </a:r>
                <a:r>
                  <a:rPr lang="en-US" sz="2000" b="1" dirty="0" smtClean="0">
                    <a:latin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)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Increased AD  in response to this output expands and start moving up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𝐿𝑀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!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schedule 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95" y="3862099"/>
                <a:ext cx="9883155" cy="2778261"/>
              </a:xfrm>
              <a:prstGeom prst="rect">
                <a:avLst/>
              </a:prstGeom>
              <a:blipFill rotWithShape="0"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51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Thus increase in Money stock first causes interest rate to fall as the public adjusts their portfolio and then- through lower interest rate- increases aggregate demand.</a:t>
            </a:r>
            <a:endParaRPr lang="en-US" sz="240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Liquidity trap: Extreme case I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25" y="2378952"/>
            <a:ext cx="6042518" cy="3881437"/>
          </a:xfrm>
        </p:spPr>
      </p:pic>
      <p:sp>
        <p:nvSpPr>
          <p:cNvPr id="3" name="TextBox 2"/>
          <p:cNvSpPr txBox="1"/>
          <p:nvPr/>
        </p:nvSpPr>
        <p:spPr>
          <a:xfrm>
            <a:off x="232013" y="1698923"/>
            <a:ext cx="8175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The liquidity trap is the situation in which prevailing interest rates are low </a:t>
            </a:r>
            <a:r>
              <a:rPr lang="en-US" dirty="0" smtClean="0">
                <a:latin typeface="Cambria" panose="02040503050406030204" pitchFamily="18" charset="0"/>
              </a:rPr>
              <a:t>and 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saving </a:t>
            </a:r>
            <a:r>
              <a:rPr lang="en-US" dirty="0">
                <a:latin typeface="Cambria" panose="02040503050406030204" pitchFamily="18" charset="0"/>
              </a:rPr>
              <a:t>rates are high, making monetary policy ineffective.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9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1874</TotalTime>
  <Words>710</Words>
  <Application>Microsoft Office PowerPoint</Application>
  <PresentationFormat>Custom</PresentationFormat>
  <Paragraphs>140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PowerPoint Presentation</vt:lpstr>
      <vt:lpstr>Changes in i &amp; Y</vt:lpstr>
      <vt:lpstr>Introduction</vt:lpstr>
      <vt:lpstr>Monetary Policy</vt:lpstr>
      <vt:lpstr>Changes in Money supply and shift in LM curve</vt:lpstr>
      <vt:lpstr>The transmission mechanism</vt:lpstr>
      <vt:lpstr>Continues…</vt:lpstr>
      <vt:lpstr>PowerPoint Presentation</vt:lpstr>
      <vt:lpstr>Liquidity trap: Extreme case I</vt:lpstr>
      <vt:lpstr>The liquidity trap </vt:lpstr>
      <vt:lpstr>PowerPoint Presentation</vt:lpstr>
      <vt:lpstr>Extreme case II</vt:lpstr>
      <vt:lpstr>Fiscal Policy and Crowding out</vt:lpstr>
      <vt:lpstr>PowerPoint Presentation</vt:lpstr>
      <vt:lpstr>PowerPoint Presentation</vt:lpstr>
      <vt:lpstr>The composition of output and policy mix</vt:lpstr>
      <vt:lpstr>PowerPoint Presentation</vt:lpstr>
      <vt:lpstr>An investment subsidy</vt:lpstr>
      <vt:lpstr>Alternative Fiscal Policies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8</dc:title>
  <dc:creator>sunilpadanilam</dc:creator>
  <cp:lastModifiedBy>SUNIL KUMAR</cp:lastModifiedBy>
  <cp:revision>107</cp:revision>
  <dcterms:created xsi:type="dcterms:W3CDTF">2017-03-31T09:41:00Z</dcterms:created>
  <dcterms:modified xsi:type="dcterms:W3CDTF">2022-05-04T16:59:35Z</dcterms:modified>
</cp:coreProperties>
</file>