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5" r:id="rId3"/>
    <p:sldId id="284" r:id="rId4"/>
    <p:sldId id="282" r:id="rId5"/>
    <p:sldId id="283" r:id="rId6"/>
    <p:sldId id="258" r:id="rId7"/>
    <p:sldId id="259" r:id="rId8"/>
    <p:sldId id="260" r:id="rId9"/>
    <p:sldId id="262" r:id="rId10"/>
    <p:sldId id="261" r:id="rId11"/>
    <p:sldId id="264" r:id="rId12"/>
    <p:sldId id="263" r:id="rId13"/>
    <p:sldId id="265" r:id="rId14"/>
    <p:sldId id="270" r:id="rId15"/>
    <p:sldId id="267" r:id="rId16"/>
    <p:sldId id="271" r:id="rId17"/>
    <p:sldId id="268" r:id="rId18"/>
    <p:sldId id="273" r:id="rId19"/>
    <p:sldId id="275" r:id="rId20"/>
    <p:sldId id="274" r:id="rId21"/>
    <p:sldId id="277" r:id="rId22"/>
    <p:sldId id="286" r:id="rId23"/>
    <p:sldId id="272" r:id="rId24"/>
    <p:sldId id="266" r:id="rId25"/>
    <p:sldId id="269" r:id="rId26"/>
    <p:sldId id="276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8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8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6.wmf"/><Relationship Id="rId5" Type="http://schemas.openxmlformats.org/officeDocument/2006/relationships/image" Target="../media/image8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1F48CD2-636F-48C1-9530-2E2E443FE9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628E9BB-3396-4EDD-B850-2E72C05F4FD1}" type="datetimeFigureOut">
              <a:rPr lang="en-US" smtClean="0"/>
              <a:t>5/21/2022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9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16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499" y="921590"/>
            <a:ext cx="10058400" cy="2593975"/>
          </a:xfrm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Determinants of Equilibrium output and IS_LM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Equilibrium</a:t>
            </a:r>
          </a:p>
        </p:txBody>
      </p:sp>
      <p:sp>
        <p:nvSpPr>
          <p:cNvPr id="4" name="Content Placeholder 3"/>
          <p:cNvSpPr>
            <a:spLocks noGrp="1"/>
          </p:cNvSpPr>
          <p:nvPr/>
        </p:nvSpPr>
        <p:spPr bwMode="auto">
          <a:xfrm>
            <a:off x="832513" y="1853249"/>
            <a:ext cx="8402159" cy="203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2400" dirty="0"/>
              <a:t>At  equilibrium AD = output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algn="ctr" eaLnBrk="1" hangingPunct="1"/>
            <a:r>
              <a:rPr lang="en-US" sz="2400" dirty="0"/>
              <a:t>AD=  C+I+G+NX = Y</a:t>
            </a:r>
          </a:p>
          <a:p>
            <a:pPr eaLnBrk="1" hangingPunct="1"/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2513" y="4111246"/>
            <a:ext cx="96353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Planned spending is equal to real output, meaning the plans of spending and producing units match up.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Unplanned inventory investment is equal to zero.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Firms on average have no reason to expand or contract the scale of production. Nor they have a reason to offer more or less employment. </a:t>
            </a:r>
          </a:p>
        </p:txBody>
      </p:sp>
    </p:spTree>
    <p:extLst>
      <p:ext uri="{BB962C8B-B14F-4D97-AF65-F5344CB8AC3E}">
        <p14:creationId xmlns:p14="http://schemas.microsoft.com/office/powerpoint/2010/main" val="113883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978925" y="533401"/>
            <a:ext cx="8460475" cy="5127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/>
              <a:t>$8 trillion is a disequilibrium value of real output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3429000" y="21336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429000" y="5562600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3418450" y="2286000"/>
            <a:ext cx="3276600" cy="32766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495800" y="6172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Output (trillions)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 rot="-5355605">
            <a:off x="914400" y="2895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Aggregate demand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9718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3733800" y="5257800"/>
            <a:ext cx="76200" cy="304800"/>
          </a:xfrm>
          <a:custGeom>
            <a:avLst/>
            <a:gdLst>
              <a:gd name="T0" fmla="*/ 0 w 48"/>
              <a:gd name="T1" fmla="*/ 0 h 192"/>
              <a:gd name="T2" fmla="*/ 76200 w 48"/>
              <a:gd name="T3" fmla="*/ 152400 h 192"/>
              <a:gd name="T4" fmla="*/ 0 w 48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24" y="160"/>
                  <a:pt x="0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810000" y="5181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  <a:r>
              <a:rPr lang="en-US" sz="2000" baseline="30000"/>
              <a:t>0</a:t>
            </a:r>
            <a:endParaRPr lang="en-US" sz="2000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477000" y="182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700239"/>
                </a:solidFill>
              </a:rPr>
              <a:t>AD = Y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3418451" y="3565525"/>
            <a:ext cx="4049150" cy="92074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5257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696200" y="3352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700239"/>
                </a:solidFill>
              </a:rPr>
              <a:t>AD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34000" y="3810000"/>
            <a:ext cx="0" cy="1752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105400" y="571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2971800" y="3429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>
            <a:off x="4419600" y="373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6477000" y="3048001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700239"/>
                </a:solidFill>
              </a:rPr>
              <a:t>IU = $2 trillion</a:t>
            </a:r>
          </a:p>
        </p:txBody>
      </p:sp>
      <p:sp>
        <p:nvSpPr>
          <p:cNvPr id="11284" name="Text Box 21"/>
          <p:cNvSpPr txBox="1">
            <a:spLocks noChangeArrowheads="1"/>
          </p:cNvSpPr>
          <p:nvPr/>
        </p:nvSpPr>
        <p:spPr bwMode="auto">
          <a:xfrm>
            <a:off x="3429000" y="3886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700239"/>
                </a:solidFill>
              </a:rPr>
              <a:t>IU &lt; 0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8229600" y="19050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IU = Y - AD</a:t>
            </a:r>
          </a:p>
        </p:txBody>
      </p:sp>
      <p:sp>
        <p:nvSpPr>
          <p:cNvPr id="11287" name="Line 24"/>
          <p:cNvSpPr>
            <a:spLocks noChangeShapeType="1"/>
          </p:cNvSpPr>
          <p:nvPr/>
        </p:nvSpPr>
        <p:spPr bwMode="auto">
          <a:xfrm flipV="1">
            <a:off x="5943600" y="3048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5791200" y="571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1289" name="Oval 26"/>
          <p:cNvSpPr>
            <a:spLocks noChangeArrowheads="1"/>
          </p:cNvSpPr>
          <p:nvPr/>
        </p:nvSpPr>
        <p:spPr bwMode="auto">
          <a:xfrm>
            <a:off x="5867400" y="3048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90" name="Oval 27"/>
          <p:cNvSpPr>
            <a:spLocks noChangeArrowheads="1"/>
          </p:cNvSpPr>
          <p:nvPr/>
        </p:nvSpPr>
        <p:spPr bwMode="auto">
          <a:xfrm>
            <a:off x="59436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91" name="AutoShape 28"/>
          <p:cNvSpPr>
            <a:spLocks/>
          </p:cNvSpPr>
          <p:nvPr/>
        </p:nvSpPr>
        <p:spPr bwMode="auto">
          <a:xfrm>
            <a:off x="6019800" y="3048000"/>
            <a:ext cx="381000" cy="533400"/>
          </a:xfrm>
          <a:prstGeom prst="rightBrace">
            <a:avLst>
              <a:gd name="adj1" fmla="val 1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5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AD: Its </a:t>
            </a:r>
            <a:r>
              <a:rPr lang="en-US" sz="2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199" y="2286001"/>
            <a:ext cx="1067950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  <a:latin typeface="Tahoma" panose="020B0604030504040204" pitchFamily="34" charset="0"/>
                <a:sym typeface="Monotype Sorts" pitchFamily="2" charset="2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for equilibrium: 			</a:t>
            </a:r>
            <a:r>
              <a:rPr lang="en-US" b="1" dirty="0">
                <a:latin typeface="Cambria" panose="02040503050406030204" pitchFamily="18" charset="0"/>
              </a:rPr>
              <a:t>AD =</a:t>
            </a:r>
            <a:r>
              <a:rPr lang="en-US" b="1" dirty="0">
                <a:latin typeface="Cambria" panose="02040503050406030204" pitchFamily="18" charset="0"/>
                <a:sym typeface="WP MathA" pitchFamily="2" charset="2"/>
              </a:rPr>
              <a:t> Y  	[1]</a:t>
            </a:r>
            <a:r>
              <a:rPr lang="en-US" b="1" baseline="30000" dirty="0">
                <a:latin typeface="Cambria" panose="02040503050406030204" pitchFamily="18" charset="0"/>
                <a:sym typeface="WP MathA" pitchFamily="2" charset="2"/>
              </a:rPr>
              <a:t>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33182" y="3707903"/>
            <a:ext cx="9360056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mbria" panose="02040503050406030204" pitchFamily="18" charset="0"/>
                <a:sym typeface="Monotype Sorts" pitchFamily="2" charset="2"/>
              </a:rPr>
              <a:t>In a closed economy with no public sector:</a:t>
            </a:r>
          </a:p>
          <a:p>
            <a:pPr algn="ctr">
              <a:spcBef>
                <a:spcPct val="50000"/>
              </a:spcBef>
            </a:pPr>
            <a:r>
              <a:rPr lang="en-US" b="1" dirty="0">
                <a:latin typeface="Cambria" panose="02040503050406030204" pitchFamily="18" charset="0"/>
              </a:rPr>
              <a:t>AD = C + I</a:t>
            </a:r>
            <a:r>
              <a:rPr lang="en-US" dirty="0">
                <a:latin typeface="Cambria" panose="02040503050406030204" pitchFamily="18" charset="0"/>
              </a:rPr>
              <a:t>       [2]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ambria" panose="02040503050406030204" pitchFamily="18" charset="0"/>
                <a:sym typeface="Symbol" panose="05050102010706020507" pitchFamily="18" charset="2"/>
              </a:rPr>
              <a:t> </a:t>
            </a:r>
            <a:r>
              <a:rPr lang="en-US" i="1" dirty="0">
                <a:latin typeface="Cambria" panose="02040503050406030204" pitchFamily="18" charset="0"/>
                <a:sym typeface="Symbol" panose="05050102010706020507" pitchFamily="18" charset="2"/>
              </a:rPr>
              <a:t>Thus, developing a theory of aggregate demand logically begins with a theory of consumption and a theory of investment.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71248" y="3043118"/>
            <a:ext cx="250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AD= C+I+G+NX</a:t>
            </a:r>
          </a:p>
        </p:txBody>
      </p:sp>
    </p:spTree>
    <p:extLst>
      <p:ext uri="{BB962C8B-B14F-4D97-AF65-F5344CB8AC3E}">
        <p14:creationId xmlns:p14="http://schemas.microsoft.com/office/powerpoint/2010/main" val="7055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consumption function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1103312" y="2052918"/>
            <a:ext cx="89465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The consumption function is given by: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67" y="2816272"/>
            <a:ext cx="1998185" cy="454219"/>
          </a:xfrm>
          <a:prstGeom prst="rect">
            <a:avLst/>
          </a:prstGeom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714397" y="280022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0 &lt; </a:t>
            </a:r>
            <a:r>
              <a:rPr lang="en-US" i="1" dirty="0"/>
              <a:t>c</a:t>
            </a:r>
            <a:r>
              <a:rPr lang="en-US" dirty="0"/>
              <a:t> &lt; 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78675" y="3822248"/>
            <a:ext cx="94851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dirty="0"/>
              <a:t> I    is the intercept of the consumption function, or the component of planned household spending determined independent of income.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i="1" dirty="0"/>
              <a:t>‘c’ </a:t>
            </a:r>
            <a:r>
              <a:rPr lang="en-US" dirty="0"/>
              <a:t> is the marginal propensity to consume-the change  in consumption resulting from a one unit change in disposable income. 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948363" y="2815847"/>
            <a:ext cx="1146175" cy="428625"/>
            <a:chOff x="3747" y="1662"/>
            <a:chExt cx="722" cy="270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747" y="1662"/>
              <a:ext cx="72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744" y="1659"/>
              <a:ext cx="728" cy="276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814" y="1709"/>
              <a:ext cx="1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294" y="1700"/>
              <a:ext cx="25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078" y="1678"/>
              <a:ext cx="32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&gt;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781" y="1701"/>
              <a:ext cx="303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1787857" y="3822248"/>
            <a:ext cx="577850" cy="506413"/>
            <a:chOff x="3744" y="1659"/>
            <a:chExt cx="728" cy="319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3747" y="1662"/>
              <a:ext cx="72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744" y="1659"/>
              <a:ext cx="728" cy="276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3814" y="1709"/>
              <a:ext cx="1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4294" y="170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078" y="167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781" y="1701"/>
              <a:ext cx="303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76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86603" y="381001"/>
            <a:ext cx="11136573" cy="102588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cap="none" dirty="0">
                <a:latin typeface="Aharoni" panose="02010803020104030203" pitchFamily="2" charset="-79"/>
                <a:cs typeface="Aharoni" panose="02010803020104030203" pitchFamily="2" charset="-79"/>
              </a:rPr>
              <a:t>The consumption function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3429000" y="21336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429000" y="5562600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3429000" y="2286000"/>
            <a:ext cx="3276600" cy="32766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95800" y="6172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Income, Output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 rot="-5355605">
            <a:off x="762000" y="3124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Aggregate demand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9718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3733800" y="5257800"/>
            <a:ext cx="76200" cy="304800"/>
          </a:xfrm>
          <a:custGeom>
            <a:avLst/>
            <a:gdLst>
              <a:gd name="T0" fmla="*/ 0 w 48"/>
              <a:gd name="T1" fmla="*/ 0 h 192"/>
              <a:gd name="T2" fmla="*/ 76200 w 48"/>
              <a:gd name="T3" fmla="*/ 152400 h 192"/>
              <a:gd name="T4" fmla="*/ 0 w 48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24" y="160"/>
                  <a:pt x="0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810000" y="5181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  <a:r>
              <a:rPr lang="en-US" sz="2000" baseline="30000"/>
              <a:t>0</a:t>
            </a:r>
            <a:endParaRPr lang="en-US" sz="2000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019800" y="17526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700239"/>
                </a:solidFill>
              </a:rPr>
              <a:t>AD = Y</a:t>
            </a:r>
          </a:p>
        </p:txBody>
      </p:sp>
      <p:sp>
        <p:nvSpPr>
          <p:cNvPr id="15375" name="Text Box 24"/>
          <p:cNvSpPr txBox="1">
            <a:spLocks noChangeArrowheads="1"/>
          </p:cNvSpPr>
          <p:nvPr/>
        </p:nvSpPr>
        <p:spPr bwMode="auto">
          <a:xfrm>
            <a:off x="4092233" y="565467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Y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5376" name="Line 28"/>
          <p:cNvSpPr>
            <a:spLocks noChangeShapeType="1"/>
          </p:cNvSpPr>
          <p:nvPr/>
        </p:nvSpPr>
        <p:spPr bwMode="auto">
          <a:xfrm flipV="1">
            <a:off x="3429000" y="3276600"/>
            <a:ext cx="3810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5380" name="Object 32"/>
          <p:cNvGraphicFramePr>
            <a:graphicFrameLocks noChangeAspect="1"/>
          </p:cNvGraphicFramePr>
          <p:nvPr/>
        </p:nvGraphicFramePr>
        <p:xfrm>
          <a:off x="2986089" y="4724400"/>
          <a:ext cx="350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9" y="4724400"/>
                        <a:ext cx="350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3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37"/>
          <p:cNvGraphicFramePr>
            <a:graphicFrameLocks noChangeAspect="1"/>
          </p:cNvGraphicFramePr>
          <p:nvPr/>
        </p:nvGraphicFramePr>
        <p:xfrm>
          <a:off x="7391400" y="30480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Equation" r:id="rId7" imgW="736600" imgH="203200" progId="Equation.3">
                  <p:embed/>
                </p:oleObj>
              </mc:Choice>
              <mc:Fallback>
                <p:oleObj name="Equation" r:id="rId7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0"/>
                        <a:ext cx="16764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1078" y="3072750"/>
            <a:ext cx="1577043" cy="35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4910" y="4152900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17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3"/>
          <p:cNvSpPr>
            <a:spLocks noChangeShapeType="1"/>
          </p:cNvSpPr>
          <p:nvPr/>
        </p:nvSpPr>
        <p:spPr bwMode="auto">
          <a:xfrm>
            <a:off x="3657600" y="2438400"/>
            <a:ext cx="0" cy="3581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3657600" y="4724400"/>
            <a:ext cx="472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V="1">
            <a:off x="3657600" y="3962400"/>
            <a:ext cx="4724400" cy="1219200"/>
          </a:xfrm>
          <a:prstGeom prst="line">
            <a:avLst/>
          </a:prstGeom>
          <a:noFill/>
          <a:ln w="57150">
            <a:solidFill>
              <a:srgbClr val="70023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8153400" y="4800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3276600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3048000" y="4953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-30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5181600" y="4876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100</a:t>
            </a:r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5486400" y="4648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6934200" y="4800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200</a:t>
            </a:r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>
            <a:off x="7315200" y="4267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 flipH="1">
            <a:off x="3657600" y="42672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3124200" y="4038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30</a:t>
            </a:r>
          </a:p>
        </p:txBody>
      </p:sp>
      <p:sp>
        <p:nvSpPr>
          <p:cNvPr id="14350" name="Text Box 17"/>
          <p:cNvSpPr txBox="1">
            <a:spLocks noChangeArrowheads="1"/>
          </p:cNvSpPr>
          <p:nvPr/>
        </p:nvSpPr>
        <p:spPr bwMode="auto">
          <a:xfrm>
            <a:off x="3429000" y="190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99"/>
                </a:solidFill>
              </a:rPr>
              <a:t>S</a:t>
            </a:r>
            <a:endParaRPr lang="en-US">
              <a:solidFill>
                <a:srgbClr val="000099"/>
              </a:solidFill>
            </a:endParaRPr>
          </a:p>
        </p:txBody>
      </p:sp>
      <p:sp>
        <p:nvSpPr>
          <p:cNvPr id="14351" name="Text Box 18"/>
          <p:cNvSpPr txBox="1">
            <a:spLocks noChangeArrowheads="1"/>
          </p:cNvSpPr>
          <p:nvPr/>
        </p:nvSpPr>
        <p:spPr bwMode="auto">
          <a:xfrm>
            <a:off x="7620000" y="3505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99"/>
                </a:solidFill>
              </a:rPr>
              <a:t>S = -30 + .3Y</a:t>
            </a:r>
            <a:endParaRPr lang="en-US"/>
          </a:p>
        </p:txBody>
      </p:sp>
      <p:sp>
        <p:nvSpPr>
          <p:cNvPr id="14352" name="Text Box 19"/>
          <p:cNvSpPr txBox="1">
            <a:spLocks noChangeArrowheads="1"/>
          </p:cNvSpPr>
          <p:nvPr/>
        </p:nvSpPr>
        <p:spPr bwMode="auto">
          <a:xfrm>
            <a:off x="1624084" y="228601"/>
            <a:ext cx="431951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The saving function</a:t>
            </a:r>
          </a:p>
        </p:txBody>
      </p:sp>
      <p:sp>
        <p:nvSpPr>
          <p:cNvPr id="14353" name="Oval 20"/>
          <p:cNvSpPr>
            <a:spLocks noChangeArrowheads="1"/>
          </p:cNvSpPr>
          <p:nvPr/>
        </p:nvSpPr>
        <p:spPr bwMode="auto">
          <a:xfrm>
            <a:off x="72390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54" name="Oval 21"/>
          <p:cNvSpPr>
            <a:spLocks noChangeArrowheads="1"/>
          </p:cNvSpPr>
          <p:nvPr/>
        </p:nvSpPr>
        <p:spPr bwMode="auto">
          <a:xfrm>
            <a:off x="5486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357" name="AutoShape 24"/>
          <p:cNvSpPr>
            <a:spLocks noChangeArrowheads="1"/>
          </p:cNvSpPr>
          <p:nvPr/>
        </p:nvSpPr>
        <p:spPr bwMode="auto">
          <a:xfrm rot="19947356">
            <a:off x="7513544" y="838200"/>
            <a:ext cx="2768221" cy="2362200"/>
          </a:xfrm>
          <a:prstGeom prst="wedgeRoundRectCallout">
            <a:avLst>
              <a:gd name="adj1" fmla="val -117903"/>
              <a:gd name="adj2" fmla="val 4192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The slope of the </a:t>
            </a:r>
            <a:br>
              <a:rPr lang="en-US" b="1" dirty="0"/>
            </a:br>
            <a:r>
              <a:rPr lang="en-US" b="1" dirty="0"/>
              <a:t>saving function is </a:t>
            </a:r>
            <a:br>
              <a:rPr lang="en-US" b="1" dirty="0"/>
            </a:br>
            <a:r>
              <a:rPr lang="en-US" b="1" dirty="0"/>
              <a:t>given by MPS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441826" y="5534028"/>
            <a:ext cx="6542088" cy="817563"/>
            <a:chOff x="2798" y="3486"/>
            <a:chExt cx="4121" cy="515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03" y="3490"/>
              <a:ext cx="3994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798" y="3486"/>
              <a:ext cx="4004" cy="492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541" y="3565"/>
              <a:ext cx="267" cy="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6621" y="3553"/>
              <a:ext cx="29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364" y="3553"/>
              <a:ext cx="29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174" y="3553"/>
              <a:ext cx="57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5494" y="3553"/>
              <a:ext cx="43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50" y="3553"/>
              <a:ext cx="39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86" y="3553"/>
              <a:ext cx="43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477" y="3553"/>
              <a:ext cx="39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869" y="3553"/>
              <a:ext cx="36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888" y="3516"/>
              <a:ext cx="46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085" y="3516"/>
              <a:ext cx="46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401" y="3516"/>
              <a:ext cx="407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  <a:sym typeface="Wingdings" panose="05000000000000000000" pitchFamily="2" charset="2"/>
                </a:rPr>
                <a:t></a:t>
              </a:r>
              <a:r>
                <a:rPr kumimoji="0" lang="en-US" altLang="en-US" sz="4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12" y="3516"/>
              <a:ext cx="46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192" y="3516"/>
              <a:ext cx="46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35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3030"/>
          </a:xfrm>
        </p:spPr>
        <p:txBody>
          <a:bodyPr>
            <a:normAutofit/>
          </a:bodyPr>
          <a:lstStyle/>
          <a:p>
            <a:r>
              <a:rPr lang="en-US" sz="3200" cap="none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investment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2" y="1648692"/>
            <a:ext cx="4605464" cy="3172477"/>
          </a:xfrm>
        </p:spPr>
      </p:pic>
    </p:spTree>
    <p:extLst>
      <p:ext uri="{BB962C8B-B14F-4D97-AF65-F5344CB8AC3E}">
        <p14:creationId xmlns:p14="http://schemas.microsoft.com/office/powerpoint/2010/main" val="392282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86603" y="381001"/>
            <a:ext cx="11136573" cy="102588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 eaLnBrk="1" hangingPunct="1"/>
            <a:r>
              <a:rPr lang="en-US" sz="3600" cap="none" dirty="0">
                <a:latin typeface="Aharoni" panose="02010803020104030203" pitchFamily="2" charset="-79"/>
                <a:cs typeface="Aharoni" panose="02010803020104030203" pitchFamily="2" charset="-79"/>
              </a:rPr>
              <a:t>The consumption &amp; investment  function and AD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3429000" y="21336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429000" y="5562600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3429000" y="2286000"/>
            <a:ext cx="3276600" cy="32766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95800" y="6172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Income, Output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 rot="-5355605">
            <a:off x="762000" y="3124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Aggregate demand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9718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3733800" y="5257800"/>
            <a:ext cx="76200" cy="304800"/>
          </a:xfrm>
          <a:custGeom>
            <a:avLst/>
            <a:gdLst>
              <a:gd name="T0" fmla="*/ 0 w 48"/>
              <a:gd name="T1" fmla="*/ 0 h 192"/>
              <a:gd name="T2" fmla="*/ 76200 w 48"/>
              <a:gd name="T3" fmla="*/ 152400 h 192"/>
              <a:gd name="T4" fmla="*/ 0 w 48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24" y="160"/>
                  <a:pt x="0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810000" y="5181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  <a:r>
              <a:rPr lang="en-US" sz="2000" baseline="30000"/>
              <a:t>0</a:t>
            </a:r>
            <a:endParaRPr lang="en-US" sz="2000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019800" y="17526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700239"/>
                </a:solidFill>
              </a:rPr>
              <a:t>AD = Y</a:t>
            </a:r>
          </a:p>
        </p:txBody>
      </p:sp>
      <p:sp>
        <p:nvSpPr>
          <p:cNvPr id="15372" name="Oval 13"/>
          <p:cNvSpPr>
            <a:spLocks noChangeArrowheads="1"/>
          </p:cNvSpPr>
          <p:nvPr/>
        </p:nvSpPr>
        <p:spPr bwMode="auto">
          <a:xfrm>
            <a:off x="5943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27432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AD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56388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</a:t>
            </a:r>
          </a:p>
        </p:txBody>
      </p:sp>
      <p:sp>
        <p:nvSpPr>
          <p:cNvPr id="15375" name="Text Box 24"/>
          <p:cNvSpPr txBox="1">
            <a:spLocks noChangeArrowheads="1"/>
          </p:cNvSpPr>
          <p:nvPr/>
        </p:nvSpPr>
        <p:spPr bwMode="auto">
          <a:xfrm>
            <a:off x="5791200" y="571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5376" name="Line 28"/>
          <p:cNvSpPr>
            <a:spLocks noChangeShapeType="1"/>
          </p:cNvSpPr>
          <p:nvPr/>
        </p:nvSpPr>
        <p:spPr bwMode="auto">
          <a:xfrm flipV="1">
            <a:off x="3429000" y="3276600"/>
            <a:ext cx="3810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29"/>
          <p:cNvSpPr>
            <a:spLocks noChangeShapeType="1"/>
          </p:cNvSpPr>
          <p:nvPr/>
        </p:nvSpPr>
        <p:spPr bwMode="auto">
          <a:xfrm flipV="1">
            <a:off x="3429000" y="2438400"/>
            <a:ext cx="3810000" cy="1752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30"/>
          <p:cNvSpPr>
            <a:spLocks noChangeShapeType="1"/>
          </p:cNvSpPr>
          <p:nvPr/>
        </p:nvSpPr>
        <p:spPr bwMode="auto">
          <a:xfrm>
            <a:off x="6019800" y="3048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31"/>
          <p:cNvSpPr>
            <a:spLocks noChangeShapeType="1"/>
          </p:cNvSpPr>
          <p:nvPr/>
        </p:nvSpPr>
        <p:spPr bwMode="auto">
          <a:xfrm flipH="1">
            <a:off x="3429000" y="29718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5380" name="Object 32"/>
          <p:cNvGraphicFramePr>
            <a:graphicFrameLocks noChangeAspect="1"/>
          </p:cNvGraphicFramePr>
          <p:nvPr/>
        </p:nvGraphicFramePr>
        <p:xfrm>
          <a:off x="2986089" y="4724400"/>
          <a:ext cx="350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9" y="4724400"/>
                        <a:ext cx="350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3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34"/>
          <p:cNvGraphicFramePr>
            <a:graphicFrameLocks noChangeAspect="1"/>
          </p:cNvGraphicFramePr>
          <p:nvPr/>
        </p:nvGraphicFramePr>
        <p:xfrm>
          <a:off x="2971800" y="3962400"/>
          <a:ext cx="363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" name="Equation" r:id="rId7" imgW="164957" imgH="190335" progId="Equation.3">
                  <p:embed/>
                </p:oleObj>
              </mc:Choice>
              <mc:Fallback>
                <p:oleObj name="Equation" r:id="rId7" imgW="164957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3635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AutoShape 35"/>
          <p:cNvSpPr>
            <a:spLocks/>
          </p:cNvSpPr>
          <p:nvPr/>
        </p:nvSpPr>
        <p:spPr bwMode="auto">
          <a:xfrm>
            <a:off x="3429000" y="41910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5384" name="Object 36"/>
          <p:cNvGraphicFramePr>
            <a:graphicFrameLocks noChangeAspect="1"/>
          </p:cNvGraphicFramePr>
          <p:nvPr/>
        </p:nvGraphicFramePr>
        <p:xfrm>
          <a:off x="3733800" y="41910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" name="Equation" r:id="rId9" imgW="126890" imgH="190335" progId="Equation.3">
                  <p:embed/>
                </p:oleObj>
              </mc:Choice>
              <mc:Fallback>
                <p:oleObj name="Equation" r:id="rId9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37"/>
          <p:cNvGraphicFramePr>
            <a:graphicFrameLocks noChangeAspect="1"/>
          </p:cNvGraphicFramePr>
          <p:nvPr/>
        </p:nvGraphicFramePr>
        <p:xfrm>
          <a:off x="7391400" y="30480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" name="Equation" r:id="rId11" imgW="736600" imgH="203200" progId="Equation.3">
                  <p:embed/>
                </p:oleObj>
              </mc:Choice>
              <mc:Fallback>
                <p:oleObj name="Equation" r:id="rId11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0"/>
                        <a:ext cx="16764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1078" y="3072750"/>
            <a:ext cx="1577043" cy="356250"/>
          </a:xfrm>
          <a:prstGeom prst="rect">
            <a:avLst/>
          </a:prstGeom>
        </p:spPr>
      </p:pic>
      <p:grpSp>
        <p:nvGrpSpPr>
          <p:cNvPr id="3" name="Group 205"/>
          <p:cNvGrpSpPr>
            <a:grpSpLocks noChangeAspect="1"/>
          </p:cNvGrpSpPr>
          <p:nvPr/>
        </p:nvGrpSpPr>
        <p:grpSpPr bwMode="auto">
          <a:xfrm>
            <a:off x="7081836" y="2305051"/>
            <a:ext cx="1657349" cy="431800"/>
            <a:chOff x="4461" y="1452"/>
            <a:chExt cx="1044" cy="272"/>
          </a:xfrm>
        </p:grpSpPr>
        <p:sp>
          <p:nvSpPr>
            <p:cNvPr id="4" name="AutoShape 204"/>
            <p:cNvSpPr>
              <a:spLocks noChangeAspect="1" noChangeArrowheads="1" noTextEdit="1"/>
            </p:cNvSpPr>
            <p:nvPr/>
          </p:nvSpPr>
          <p:spPr bwMode="auto">
            <a:xfrm>
              <a:off x="4479" y="1455"/>
              <a:ext cx="99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206"/>
            <p:cNvSpPr>
              <a:spLocks noChangeArrowheads="1"/>
            </p:cNvSpPr>
            <p:nvPr/>
          </p:nvSpPr>
          <p:spPr bwMode="auto">
            <a:xfrm>
              <a:off x="4476" y="1452"/>
              <a:ext cx="999" cy="230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207"/>
            <p:cNvSpPr>
              <a:spLocks noChangeShapeType="1"/>
            </p:cNvSpPr>
            <p:nvPr/>
          </p:nvSpPr>
          <p:spPr bwMode="auto">
            <a:xfrm>
              <a:off x="4880" y="1494"/>
              <a:ext cx="13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08"/>
            <p:cNvSpPr>
              <a:spLocks noChangeArrowheads="1"/>
            </p:cNvSpPr>
            <p:nvPr/>
          </p:nvSpPr>
          <p:spPr bwMode="auto">
            <a:xfrm>
              <a:off x="5209" y="1489"/>
              <a:ext cx="29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209"/>
            <p:cNvSpPr>
              <a:spLocks noChangeArrowheads="1"/>
            </p:cNvSpPr>
            <p:nvPr/>
          </p:nvSpPr>
          <p:spPr bwMode="auto">
            <a:xfrm>
              <a:off x="4856" y="1489"/>
              <a:ext cx="1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10"/>
            <p:cNvSpPr>
              <a:spLocks noChangeArrowheads="1"/>
            </p:cNvSpPr>
            <p:nvPr/>
          </p:nvSpPr>
          <p:spPr bwMode="auto">
            <a:xfrm>
              <a:off x="4461" y="1513"/>
              <a:ext cx="2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AD</a:t>
              </a:r>
            </a:p>
          </p:txBody>
        </p:sp>
        <p:sp>
          <p:nvSpPr>
            <p:cNvPr id="10" name="Rectangle 211"/>
            <p:cNvSpPr>
              <a:spLocks noChangeArrowheads="1"/>
            </p:cNvSpPr>
            <p:nvPr/>
          </p:nvSpPr>
          <p:spPr bwMode="auto">
            <a:xfrm>
              <a:off x="5061" y="1469"/>
              <a:ext cx="24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12"/>
            <p:cNvSpPr>
              <a:spLocks noChangeArrowheads="1"/>
            </p:cNvSpPr>
            <p:nvPr/>
          </p:nvSpPr>
          <p:spPr bwMode="auto">
            <a:xfrm>
              <a:off x="4701" y="1469"/>
              <a:ext cx="24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7" name="AutoShape 35"/>
          <p:cNvSpPr>
            <a:spLocks/>
          </p:cNvSpPr>
          <p:nvPr/>
        </p:nvSpPr>
        <p:spPr bwMode="auto">
          <a:xfrm>
            <a:off x="6067425" y="29718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3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58493"/>
              </p:ext>
            </p:extLst>
          </p:nvPr>
        </p:nvGraphicFramePr>
        <p:xfrm>
          <a:off x="6248400" y="295365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3" name="Equation" r:id="rId14" imgW="126890" imgH="190335" progId="Equation.3">
                  <p:embed/>
                </p:oleObj>
              </mc:Choice>
              <mc:Fallback>
                <p:oleObj name="Equation" r:id="rId14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5365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246555" y="4533902"/>
            <a:ext cx="554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/>
              <a:t>Eo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19600" y="4610100"/>
            <a:ext cx="0" cy="9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40833" y="5682734"/>
            <a:ext cx="35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Y’</a:t>
            </a:r>
            <a:endParaRPr lang="en-IN" dirty="0"/>
          </a:p>
        </p:txBody>
      </p:sp>
      <p:sp>
        <p:nvSpPr>
          <p:cNvPr id="42" name="AutoShape 35"/>
          <p:cNvSpPr>
            <a:spLocks/>
          </p:cNvSpPr>
          <p:nvPr/>
        </p:nvSpPr>
        <p:spPr bwMode="auto">
          <a:xfrm>
            <a:off x="4300494" y="3713022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4452894" y="5638800"/>
            <a:ext cx="1566906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way to find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63325" y="1853248"/>
                <a:ext cx="1630062" cy="293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 AD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25" y="1853248"/>
                <a:ext cx="1630062" cy="2932278"/>
              </a:xfrm>
              <a:prstGeom prst="rect">
                <a:avLst/>
              </a:prstGeom>
              <a:blipFill rotWithShape="0">
                <a:blip r:embed="rId2"/>
                <a:stretch>
                  <a:fillRect l="-11610" r="-4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05"/>
          <p:cNvGrpSpPr>
            <a:grpSpLocks noChangeAspect="1"/>
          </p:cNvGrpSpPr>
          <p:nvPr/>
        </p:nvGrpSpPr>
        <p:grpSpPr bwMode="auto">
          <a:xfrm>
            <a:off x="5220943" y="3048105"/>
            <a:ext cx="1633537" cy="431800"/>
            <a:chOff x="4476" y="1452"/>
            <a:chExt cx="1029" cy="272"/>
          </a:xfrm>
        </p:grpSpPr>
        <p:sp>
          <p:nvSpPr>
            <p:cNvPr id="5" name="AutoShape 204"/>
            <p:cNvSpPr>
              <a:spLocks noChangeAspect="1" noChangeArrowheads="1" noTextEdit="1"/>
            </p:cNvSpPr>
            <p:nvPr/>
          </p:nvSpPr>
          <p:spPr bwMode="auto">
            <a:xfrm>
              <a:off x="4479" y="1455"/>
              <a:ext cx="99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06"/>
            <p:cNvSpPr>
              <a:spLocks noChangeArrowheads="1"/>
            </p:cNvSpPr>
            <p:nvPr/>
          </p:nvSpPr>
          <p:spPr bwMode="auto">
            <a:xfrm>
              <a:off x="4476" y="1452"/>
              <a:ext cx="999" cy="230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Y  =</a:t>
              </a:r>
            </a:p>
          </p:txBody>
        </p:sp>
        <p:sp>
          <p:nvSpPr>
            <p:cNvPr id="7" name="Line 207"/>
            <p:cNvSpPr>
              <a:spLocks noChangeShapeType="1"/>
            </p:cNvSpPr>
            <p:nvPr/>
          </p:nvSpPr>
          <p:spPr bwMode="auto">
            <a:xfrm>
              <a:off x="4880" y="1494"/>
              <a:ext cx="13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08"/>
            <p:cNvSpPr>
              <a:spLocks noChangeArrowheads="1"/>
            </p:cNvSpPr>
            <p:nvPr/>
          </p:nvSpPr>
          <p:spPr bwMode="auto">
            <a:xfrm>
              <a:off x="5209" y="1489"/>
              <a:ext cx="29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09"/>
            <p:cNvSpPr>
              <a:spLocks noChangeArrowheads="1"/>
            </p:cNvSpPr>
            <p:nvPr/>
          </p:nvSpPr>
          <p:spPr bwMode="auto">
            <a:xfrm>
              <a:off x="4856" y="1489"/>
              <a:ext cx="1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11"/>
            <p:cNvSpPr>
              <a:spLocks noChangeArrowheads="1"/>
            </p:cNvSpPr>
            <p:nvPr/>
          </p:nvSpPr>
          <p:spPr bwMode="auto">
            <a:xfrm>
              <a:off x="5061" y="1469"/>
              <a:ext cx="24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12"/>
            <p:cNvSpPr>
              <a:spLocks noChangeArrowheads="1"/>
            </p:cNvSpPr>
            <p:nvPr/>
          </p:nvSpPr>
          <p:spPr bwMode="auto">
            <a:xfrm>
              <a:off x="4701" y="146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205"/>
          <p:cNvGrpSpPr>
            <a:grpSpLocks noChangeAspect="1"/>
          </p:cNvGrpSpPr>
          <p:nvPr/>
        </p:nvGrpSpPr>
        <p:grpSpPr bwMode="auto">
          <a:xfrm>
            <a:off x="6452436" y="3844183"/>
            <a:ext cx="587425" cy="440953"/>
            <a:chOff x="4461" y="1452"/>
            <a:chExt cx="1014" cy="235"/>
          </a:xfrm>
        </p:grpSpPr>
        <p:sp>
          <p:nvSpPr>
            <p:cNvPr id="14" name="AutoShape 204"/>
            <p:cNvSpPr>
              <a:spLocks noChangeAspect="1" noChangeArrowheads="1" noTextEdit="1"/>
            </p:cNvSpPr>
            <p:nvPr/>
          </p:nvSpPr>
          <p:spPr bwMode="auto">
            <a:xfrm>
              <a:off x="4479" y="1455"/>
              <a:ext cx="99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06"/>
            <p:cNvSpPr>
              <a:spLocks noChangeArrowheads="1"/>
            </p:cNvSpPr>
            <p:nvPr/>
          </p:nvSpPr>
          <p:spPr bwMode="auto">
            <a:xfrm>
              <a:off x="4476" y="1452"/>
              <a:ext cx="999" cy="230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07"/>
            <p:cNvSpPr>
              <a:spLocks noChangeShapeType="1"/>
            </p:cNvSpPr>
            <p:nvPr/>
          </p:nvSpPr>
          <p:spPr bwMode="auto">
            <a:xfrm>
              <a:off x="4880" y="1494"/>
              <a:ext cx="13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08"/>
            <p:cNvSpPr>
              <a:spLocks noChangeArrowheads="1"/>
            </p:cNvSpPr>
            <p:nvPr/>
          </p:nvSpPr>
          <p:spPr bwMode="auto">
            <a:xfrm>
              <a:off x="5209" y="148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09"/>
            <p:cNvSpPr>
              <a:spLocks noChangeArrowheads="1"/>
            </p:cNvSpPr>
            <p:nvPr/>
          </p:nvSpPr>
          <p:spPr bwMode="auto">
            <a:xfrm>
              <a:off x="4856" y="1489"/>
              <a:ext cx="29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2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10"/>
            <p:cNvSpPr>
              <a:spLocks noChangeArrowheads="1"/>
            </p:cNvSpPr>
            <p:nvPr/>
          </p:nvSpPr>
          <p:spPr bwMode="auto">
            <a:xfrm>
              <a:off x="4461" y="151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1"/>
            <p:cNvSpPr>
              <a:spLocks noChangeArrowheads="1"/>
            </p:cNvSpPr>
            <p:nvPr/>
          </p:nvSpPr>
          <p:spPr bwMode="auto">
            <a:xfrm>
              <a:off x="5061" y="146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2"/>
            <p:cNvSpPr>
              <a:spLocks noChangeArrowheads="1"/>
            </p:cNvSpPr>
            <p:nvPr/>
          </p:nvSpPr>
          <p:spPr bwMode="auto">
            <a:xfrm>
              <a:off x="4701" y="146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33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86603" y="381001"/>
            <a:ext cx="11136573" cy="1025880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US" sz="2800" dirty="0"/>
              <a:t>The Saving  &amp; Investment  identity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3429000" y="21336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429000" y="5562600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3429000" y="2286000"/>
            <a:ext cx="3276600" cy="32766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95800" y="6172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Income, Output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 rot="-5355605">
            <a:off x="762000" y="3124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Aggregate demand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9718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3733800" y="5257800"/>
            <a:ext cx="76200" cy="304800"/>
          </a:xfrm>
          <a:custGeom>
            <a:avLst/>
            <a:gdLst>
              <a:gd name="T0" fmla="*/ 0 w 48"/>
              <a:gd name="T1" fmla="*/ 0 h 192"/>
              <a:gd name="T2" fmla="*/ 76200 w 48"/>
              <a:gd name="T3" fmla="*/ 152400 h 192"/>
              <a:gd name="T4" fmla="*/ 0 w 48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24" y="160"/>
                  <a:pt x="0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810000" y="5181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  <a:r>
              <a:rPr lang="en-US" sz="2000" baseline="30000"/>
              <a:t>0</a:t>
            </a:r>
            <a:endParaRPr lang="en-US" sz="2000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019800" y="17526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700239"/>
                </a:solidFill>
              </a:rPr>
              <a:t>AD = Y</a:t>
            </a:r>
          </a:p>
        </p:txBody>
      </p:sp>
      <p:sp>
        <p:nvSpPr>
          <p:cNvPr id="15372" name="Oval 13"/>
          <p:cNvSpPr>
            <a:spLocks noChangeArrowheads="1"/>
          </p:cNvSpPr>
          <p:nvPr/>
        </p:nvSpPr>
        <p:spPr bwMode="auto">
          <a:xfrm>
            <a:off x="5943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27432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AD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56388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</a:t>
            </a:r>
          </a:p>
        </p:txBody>
      </p:sp>
      <p:sp>
        <p:nvSpPr>
          <p:cNvPr id="15375" name="Text Box 24"/>
          <p:cNvSpPr txBox="1">
            <a:spLocks noChangeArrowheads="1"/>
          </p:cNvSpPr>
          <p:nvPr/>
        </p:nvSpPr>
        <p:spPr bwMode="auto">
          <a:xfrm>
            <a:off x="5791200" y="571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5376" name="Line 28"/>
          <p:cNvSpPr>
            <a:spLocks noChangeShapeType="1"/>
          </p:cNvSpPr>
          <p:nvPr/>
        </p:nvSpPr>
        <p:spPr bwMode="auto">
          <a:xfrm flipV="1">
            <a:off x="3478678" y="3300484"/>
            <a:ext cx="3810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29"/>
          <p:cNvSpPr>
            <a:spLocks noChangeShapeType="1"/>
          </p:cNvSpPr>
          <p:nvPr/>
        </p:nvSpPr>
        <p:spPr bwMode="auto">
          <a:xfrm flipV="1">
            <a:off x="3429000" y="2438400"/>
            <a:ext cx="3810000" cy="1752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30"/>
          <p:cNvSpPr>
            <a:spLocks noChangeShapeType="1"/>
          </p:cNvSpPr>
          <p:nvPr/>
        </p:nvSpPr>
        <p:spPr bwMode="auto">
          <a:xfrm>
            <a:off x="6019800" y="3048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31"/>
          <p:cNvSpPr>
            <a:spLocks noChangeShapeType="1"/>
          </p:cNvSpPr>
          <p:nvPr/>
        </p:nvSpPr>
        <p:spPr bwMode="auto">
          <a:xfrm flipH="1">
            <a:off x="3429000" y="29718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5380" name="Object 32"/>
          <p:cNvGraphicFramePr>
            <a:graphicFrameLocks noChangeAspect="1"/>
          </p:cNvGraphicFramePr>
          <p:nvPr/>
        </p:nvGraphicFramePr>
        <p:xfrm>
          <a:off x="2986089" y="4724400"/>
          <a:ext cx="350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9" y="4724400"/>
                        <a:ext cx="350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3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34"/>
          <p:cNvGraphicFramePr>
            <a:graphicFrameLocks noChangeAspect="1"/>
          </p:cNvGraphicFramePr>
          <p:nvPr/>
        </p:nvGraphicFramePr>
        <p:xfrm>
          <a:off x="2971800" y="3962400"/>
          <a:ext cx="363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Equation" r:id="rId7" imgW="164957" imgH="190335" progId="Equation.3">
                  <p:embed/>
                </p:oleObj>
              </mc:Choice>
              <mc:Fallback>
                <p:oleObj name="Equation" r:id="rId7" imgW="164957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3635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AutoShape 35"/>
          <p:cNvSpPr>
            <a:spLocks/>
          </p:cNvSpPr>
          <p:nvPr/>
        </p:nvSpPr>
        <p:spPr bwMode="auto">
          <a:xfrm>
            <a:off x="3429000" y="4191000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5384" name="Object 36"/>
          <p:cNvGraphicFramePr>
            <a:graphicFrameLocks noChangeAspect="1"/>
          </p:cNvGraphicFramePr>
          <p:nvPr/>
        </p:nvGraphicFramePr>
        <p:xfrm>
          <a:off x="3733800" y="41910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" name="Equation" r:id="rId9" imgW="126890" imgH="190335" progId="Equation.3">
                  <p:embed/>
                </p:oleObj>
              </mc:Choice>
              <mc:Fallback>
                <p:oleObj name="Equation" r:id="rId9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37"/>
          <p:cNvGraphicFramePr>
            <a:graphicFrameLocks noChangeAspect="1"/>
          </p:cNvGraphicFramePr>
          <p:nvPr/>
        </p:nvGraphicFramePr>
        <p:xfrm>
          <a:off x="7391400" y="30480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" name="Equation" r:id="rId11" imgW="736600" imgH="203200" progId="Equation.3">
                  <p:embed/>
                </p:oleObj>
              </mc:Choice>
              <mc:Fallback>
                <p:oleObj name="Equation" r:id="rId11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0"/>
                        <a:ext cx="16764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1078" y="3072750"/>
            <a:ext cx="1577043" cy="356250"/>
          </a:xfrm>
          <a:prstGeom prst="rect">
            <a:avLst/>
          </a:prstGeom>
        </p:spPr>
      </p:pic>
      <p:sp>
        <p:nvSpPr>
          <p:cNvPr id="27" name="AutoShape 35"/>
          <p:cNvSpPr>
            <a:spLocks/>
          </p:cNvSpPr>
          <p:nvPr/>
        </p:nvSpPr>
        <p:spPr bwMode="auto">
          <a:xfrm>
            <a:off x="5355771" y="3534674"/>
            <a:ext cx="161901" cy="595385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6721" y="36318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9773" y="383239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693498"/>
            <a:ext cx="41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Eo</a:t>
            </a:r>
            <a:endParaRPr lang="en-IN" dirty="0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H="1">
            <a:off x="4322068" y="4693498"/>
            <a:ext cx="1" cy="86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2974" y="55556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Understanding the Business Cycle | Model Inv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9899176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53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9104"/>
            <a:ext cx="10160000" cy="1143000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investment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1804916"/>
            <a:ext cx="10135324" cy="4800600"/>
          </a:xfrm>
        </p:spPr>
        <p:txBody>
          <a:bodyPr/>
          <a:lstStyle/>
          <a:p>
            <a:r>
              <a:rPr lang="en-US" dirty="0"/>
              <a:t>1.	</a:t>
            </a:r>
            <a:r>
              <a:rPr lang="en-US" sz="2800" dirty="0"/>
              <a:t>The vertical difference between AD and Consumption schedule      = [AD – C = I]</a:t>
            </a:r>
          </a:p>
          <a:p>
            <a:r>
              <a:rPr lang="en-US" sz="2800" dirty="0"/>
              <a:t>2.        The vertical difference between Consumption schedule and the reference line = [ Y - C = S]</a:t>
            </a:r>
          </a:p>
          <a:p>
            <a:endParaRPr lang="en-US" sz="2800" dirty="0"/>
          </a:p>
          <a:p>
            <a:r>
              <a:rPr lang="en-US" sz="2800" dirty="0"/>
              <a:t> So at the equilibrium   </a:t>
            </a:r>
            <a:r>
              <a:rPr lang="en-US" sz="2800" b="1" dirty="0"/>
              <a:t>I = S</a:t>
            </a:r>
          </a:p>
        </p:txBody>
      </p:sp>
    </p:spTree>
    <p:extLst>
      <p:ext uri="{BB962C8B-B14F-4D97-AF65-F5344CB8AC3E}">
        <p14:creationId xmlns:p14="http://schemas.microsoft.com/office/powerpoint/2010/main" val="268488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13902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Aharoni" panose="02010803020104030203" pitchFamily="2" charset="-79"/>
                <a:cs typeface="Aharoni" panose="02010803020104030203" pitchFamily="2" charset="-79"/>
              </a:rPr>
              <a:t>The multiplier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05469"/>
            <a:ext cx="10178322" cy="47741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how much does a 1 rupee increase in autonomous spending raise the equilibrium level of income?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spending cause an increase in income by ‘c’ times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3076525"/>
            <a:ext cx="6428096" cy="175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88" y="4664741"/>
            <a:ext cx="4262337" cy="13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464529"/>
              </p:ext>
            </p:extLst>
          </p:nvPr>
        </p:nvGraphicFramePr>
        <p:xfrm>
          <a:off x="609600" y="1600200"/>
          <a:ext cx="897680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Consumption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</a:p>
                    <a:p>
                      <a:r>
                        <a:rPr lang="en-US" dirty="0"/>
                        <a:t>2 </a:t>
                      </a:r>
                    </a:p>
                    <a:p>
                      <a:r>
                        <a:rPr lang="en-US" dirty="0"/>
                        <a:t>3 </a:t>
                      </a:r>
                    </a:p>
                    <a:p>
                      <a:r>
                        <a:rPr lang="en-US" dirty="0"/>
                        <a:t>4 </a:t>
                      </a:r>
                    </a:p>
                    <a:p>
                      <a:r>
                        <a:rPr lang="en-US" dirty="0"/>
                        <a:t>5 </a:t>
                      </a:r>
                    </a:p>
                    <a:p>
                      <a:r>
                        <a:rPr lang="en-US" dirty="0"/>
                        <a:t>6</a:t>
                      </a:r>
                    </a:p>
                    <a:p>
                      <a:r>
                        <a:rPr lang="en-US" dirty="0"/>
                        <a:t>-- </a:t>
                      </a:r>
                    </a:p>
                    <a:p>
                      <a:r>
                        <a:rPr lang="en-US" dirty="0"/>
                        <a:t>--</a:t>
                      </a:r>
                    </a:p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 1000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750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563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422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316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    3288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 750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</a:t>
                      </a:r>
                    </a:p>
                    <a:p>
                      <a:pPr algn="ctr"/>
                      <a:r>
                        <a:rPr lang="en-US" b="1" dirty="0"/>
                        <a:t>2466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 250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  <a:p>
                      <a:pPr algn="ctr"/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  <a:p>
                      <a:pPr algn="ctr"/>
                      <a:r>
                        <a:rPr lang="en-US" b="1" dirty="0"/>
                        <a:t>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294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86603" y="381001"/>
            <a:ext cx="11136573" cy="1025880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US" sz="3200" dirty="0"/>
              <a:t>The multiplier effect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3429000" y="21336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429000" y="5562600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3429000" y="2286000"/>
            <a:ext cx="3276600" cy="32766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495800" y="61722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Income, Output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 rot="16244395">
            <a:off x="868985" y="2644354"/>
            <a:ext cx="281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Aggregate demand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9718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3733800" y="5257800"/>
            <a:ext cx="76200" cy="304800"/>
          </a:xfrm>
          <a:custGeom>
            <a:avLst/>
            <a:gdLst>
              <a:gd name="T0" fmla="*/ 0 w 48"/>
              <a:gd name="T1" fmla="*/ 0 h 192"/>
              <a:gd name="T2" fmla="*/ 76200 w 48"/>
              <a:gd name="T3" fmla="*/ 152400 h 192"/>
              <a:gd name="T4" fmla="*/ 0 w 48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24" y="160"/>
                  <a:pt x="0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810000" y="5181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  <a:r>
              <a:rPr lang="en-US" sz="2000" baseline="30000"/>
              <a:t>0</a:t>
            </a:r>
            <a:endParaRPr lang="en-US" sz="2000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019800" y="17526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700239"/>
                </a:solidFill>
              </a:rPr>
              <a:t>AD = Y</a:t>
            </a:r>
          </a:p>
        </p:txBody>
      </p:sp>
      <p:sp>
        <p:nvSpPr>
          <p:cNvPr id="15372" name="Oval 13"/>
          <p:cNvSpPr>
            <a:spLocks noChangeArrowheads="1"/>
          </p:cNvSpPr>
          <p:nvPr/>
        </p:nvSpPr>
        <p:spPr bwMode="auto">
          <a:xfrm>
            <a:off x="59436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27432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AD</a:t>
            </a:r>
            <a:r>
              <a:rPr lang="en-US" baseline="-25000"/>
              <a:t>0</a:t>
            </a:r>
            <a:endParaRPr lang="en-US"/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5638800" y="243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15375" name="Text Box 24"/>
          <p:cNvSpPr txBox="1">
            <a:spLocks noChangeArrowheads="1"/>
          </p:cNvSpPr>
          <p:nvPr/>
        </p:nvSpPr>
        <p:spPr bwMode="auto">
          <a:xfrm>
            <a:off x="5791200" y="563059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Y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5376" name="Line 28"/>
          <p:cNvSpPr>
            <a:spLocks noChangeShapeType="1"/>
          </p:cNvSpPr>
          <p:nvPr/>
        </p:nvSpPr>
        <p:spPr bwMode="auto">
          <a:xfrm flipV="1">
            <a:off x="3429000" y="3489325"/>
            <a:ext cx="3810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29"/>
          <p:cNvSpPr>
            <a:spLocks noChangeShapeType="1"/>
          </p:cNvSpPr>
          <p:nvPr/>
        </p:nvSpPr>
        <p:spPr bwMode="auto">
          <a:xfrm flipV="1">
            <a:off x="3453840" y="3009900"/>
            <a:ext cx="3810000" cy="1752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30"/>
          <p:cNvSpPr>
            <a:spLocks noChangeShapeType="1"/>
          </p:cNvSpPr>
          <p:nvPr/>
        </p:nvSpPr>
        <p:spPr bwMode="auto">
          <a:xfrm>
            <a:off x="6019800" y="3048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31"/>
          <p:cNvSpPr>
            <a:spLocks noChangeShapeType="1"/>
          </p:cNvSpPr>
          <p:nvPr/>
        </p:nvSpPr>
        <p:spPr bwMode="auto">
          <a:xfrm flipH="1">
            <a:off x="3429000" y="29718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53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002882"/>
              </p:ext>
            </p:extLst>
          </p:nvPr>
        </p:nvGraphicFramePr>
        <p:xfrm>
          <a:off x="3031332" y="5241924"/>
          <a:ext cx="250229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332" y="5241924"/>
                        <a:ext cx="250229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3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19885"/>
              </p:ext>
            </p:extLst>
          </p:nvPr>
        </p:nvGraphicFramePr>
        <p:xfrm>
          <a:off x="3042140" y="4719923"/>
          <a:ext cx="279962" cy="32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" name="Equation" r:id="rId7" imgW="164957" imgH="190335" progId="Equation.3">
                  <p:embed/>
                </p:oleObj>
              </mc:Choice>
              <mc:Fallback>
                <p:oleObj name="Equation" r:id="rId7" imgW="164957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140" y="4719923"/>
                        <a:ext cx="279962" cy="322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AutoShape 35"/>
          <p:cNvSpPr>
            <a:spLocks/>
          </p:cNvSpPr>
          <p:nvPr/>
        </p:nvSpPr>
        <p:spPr bwMode="auto">
          <a:xfrm>
            <a:off x="3500157" y="4740275"/>
            <a:ext cx="233643" cy="399923"/>
          </a:xfrm>
          <a:prstGeom prst="rightBrace">
            <a:avLst>
              <a:gd name="adj1" fmla="val 2291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538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34219"/>
              </p:ext>
            </p:extLst>
          </p:nvPr>
        </p:nvGraphicFramePr>
        <p:xfrm>
          <a:off x="3810000" y="4674984"/>
          <a:ext cx="211138" cy="316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" name="Equation" r:id="rId9" imgW="126890" imgH="190335" progId="Equation.3">
                  <p:embed/>
                </p:oleObj>
              </mc:Choice>
              <mc:Fallback>
                <p:oleObj name="Equation" r:id="rId9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74984"/>
                        <a:ext cx="211138" cy="316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37"/>
          <p:cNvGraphicFramePr>
            <a:graphicFrameLocks noChangeAspect="1"/>
          </p:cNvGraphicFramePr>
          <p:nvPr/>
        </p:nvGraphicFramePr>
        <p:xfrm>
          <a:off x="7391400" y="30480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" name="Equation" r:id="rId11" imgW="736600" imgH="203200" progId="Equation.3">
                  <p:embed/>
                </p:oleObj>
              </mc:Choice>
              <mc:Fallback>
                <p:oleObj name="Equation" r:id="rId11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48000"/>
                        <a:ext cx="16764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1078" y="3072750"/>
            <a:ext cx="1577043" cy="356250"/>
          </a:xfrm>
          <a:prstGeom prst="rect">
            <a:avLst/>
          </a:prstGeom>
        </p:spPr>
      </p:pic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406948" y="2444750"/>
            <a:ext cx="3810000" cy="1752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956003"/>
              </p:ext>
            </p:extLst>
          </p:nvPr>
        </p:nvGraphicFramePr>
        <p:xfrm>
          <a:off x="2406295" y="4249946"/>
          <a:ext cx="587547" cy="33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" name="Equation" r:id="rId14" imgW="241200" imgH="190440" progId="Equation.3">
                  <p:embed/>
                </p:oleObj>
              </mc:Choice>
              <mc:Fallback>
                <p:oleObj name="Equation" r:id="rId14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295" y="4249946"/>
                        <a:ext cx="587547" cy="339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>
          <a:xfrm>
            <a:off x="2989065" y="4295785"/>
            <a:ext cx="366216" cy="414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876800" y="4178586"/>
            <a:ext cx="20646" cy="1425576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584309" y="561833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Y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5155809" y="5574714"/>
            <a:ext cx="711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sz="2000" dirty="0"/>
              <a:t>Δ</a:t>
            </a:r>
            <a:r>
              <a:rPr lang="en-US" sz="2000" dirty="0"/>
              <a:t>Y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5214730" y="4697811"/>
            <a:ext cx="462952" cy="10975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2625"/>
          </a:xfrm>
        </p:spPr>
        <p:txBody>
          <a:bodyPr>
            <a:normAutofit fontScale="90000"/>
          </a:bodyPr>
          <a:lstStyle/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60311"/>
            <a:ext cx="10667882" cy="1651380"/>
          </a:xfrm>
        </p:spPr>
        <p:txBody>
          <a:bodyPr/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limit of new employment created if the government undertook to stimulate employment growth by spending for public works projects?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1567075" y="2954528"/>
            <a:ext cx="2343150" cy="3143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00"/>
                </a:solidFill>
                <a:latin typeface="Arial Black" panose="020B0A04020102020204" pitchFamily="34" charset="0"/>
              </a:rPr>
              <a:t>Chain of causation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4967" y="3398432"/>
            <a:ext cx="1080902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Expenditure for public works</a:t>
            </a:r>
          </a:p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 Increase in employment in construction, trades, and building supplies industries</a:t>
            </a:r>
          </a:p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 Increase in income of people employed in these industries</a:t>
            </a:r>
          </a:p>
          <a:p>
            <a:pPr marL="457200" indent="-457200">
              <a:spcBef>
                <a:spcPct val="50000"/>
              </a:spcBef>
              <a:buClr>
                <a:srgbClr val="FF3300"/>
              </a:buClr>
              <a:buSzPct val="110000"/>
              <a:buFont typeface="Wingdings" panose="05000000000000000000" pitchFamily="2" charset="2"/>
              <a:buChar char="Ø"/>
            </a:pPr>
            <a:r>
              <a:rPr lang="en-US" sz="2800" dirty="0"/>
              <a:t> Increase in spending for consumption goods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increase in employment in consumption goods industries.</a:t>
            </a:r>
          </a:p>
        </p:txBody>
      </p:sp>
    </p:spTree>
    <p:extLst>
      <p:ext uri="{BB962C8B-B14F-4D97-AF65-F5344CB8AC3E}">
        <p14:creationId xmlns:p14="http://schemas.microsoft.com/office/powerpoint/2010/main" val="2920276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The Multiplier Effect</a:t>
            </a:r>
            <a:r>
              <a:rPr lang="en-US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8" y="1420837"/>
            <a:ext cx="4013701" cy="13223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90" y="3013706"/>
            <a:ext cx="3334042" cy="1395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90" y="4733302"/>
            <a:ext cx="2616590" cy="13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75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government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19367"/>
            <a:ext cx="7961595" cy="44602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= C+ I+ G			2.1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intervention affects in two ways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government purchases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taxes and transfers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 f(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		2.2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(Y+TR-TA)			2.3</a:t>
            </a:r>
          </a:p>
          <a:p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sz="1800" dirty="0"/>
              <a:t>2.4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649412" y="4545017"/>
            <a:ext cx="2008188" cy="547688"/>
            <a:chOff x="1039" y="2863"/>
            <a:chExt cx="1265" cy="34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" y="2866"/>
              <a:ext cx="125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39" y="2863"/>
              <a:ext cx="1265" cy="292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550" y="2916"/>
              <a:ext cx="17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67" y="2908"/>
              <a:ext cx="3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cYd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519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073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79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323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 bwMode="auto">
          <a:xfrm>
            <a:off x="1635124" y="5138102"/>
            <a:ext cx="3181354" cy="547688"/>
            <a:chOff x="1039" y="2863"/>
            <a:chExt cx="2004" cy="345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" y="2866"/>
              <a:ext cx="125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39" y="2863"/>
              <a:ext cx="1265" cy="292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1550" y="2916"/>
              <a:ext cx="17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967" y="2908"/>
              <a:ext cx="107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c(Y+TR-TA)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519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073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779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323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152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49107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359" y="2456826"/>
                <a:ext cx="10178322" cy="42498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Specification of fiscal policy ( level of G purchases, level of transfers and tax structures)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assume govt. purchases a constant amount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TA=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2.5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2.6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359" y="2456826"/>
                <a:ext cx="10178322" cy="4249838"/>
              </a:xfrm>
              <a:blipFill rotWithShape="0">
                <a:blip r:embed="rId2"/>
                <a:stretch>
                  <a:fillRect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921727" y="4510307"/>
            <a:ext cx="3305180" cy="547688"/>
            <a:chOff x="1039" y="2863"/>
            <a:chExt cx="2082" cy="34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" y="2866"/>
              <a:ext cx="125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39" y="2863"/>
              <a:ext cx="1265" cy="292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550" y="2916"/>
              <a:ext cx="17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>
                  <a:spLocks noChangeArrowheads="1"/>
                </p:cNvSpPr>
                <p:nvPr/>
              </p:nvSpPr>
              <p:spPr bwMode="auto">
                <a:xfrm>
                  <a:off x="1967" y="2908"/>
                  <a:ext cx="1154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kumimoji="0" lang="en-US" altLang="en-US" sz="2700" b="0" i="1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c(Y+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𝑇𝑅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acc>
                    </m:oMath>
                  </a14:m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2700" b="0" i="1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-</a:t>
                  </a:r>
                  <a:r>
                    <a:rPr kumimoji="0" lang="en-US" altLang="en-US" sz="2700" b="0" i="1" u="none" strike="noStrike" cap="none" normalizeH="0" baseline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tY</a:t>
                  </a:r>
                  <a:r>
                    <a:rPr kumimoji="0" lang="en-US" altLang="en-US" sz="2700" b="0" i="1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)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7" y="2908"/>
                  <a:ext cx="1154" cy="271"/>
                </a:xfrm>
                <a:prstGeom prst="rect">
                  <a:avLst/>
                </a:prstGeom>
                <a:blipFill>
                  <a:blip r:embed="rId3"/>
                  <a:stretch>
                    <a:fillRect l="-11333" t="-22857" r="-10667" b="-4714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19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73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79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23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1975702" y="5519229"/>
            <a:ext cx="3962406" cy="547688"/>
            <a:chOff x="1039" y="2863"/>
            <a:chExt cx="2496" cy="345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2" y="2866"/>
              <a:ext cx="125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39" y="2863"/>
              <a:ext cx="1265" cy="292"/>
            </a:xfrm>
            <a:prstGeom prst="rect">
              <a:avLst/>
            </a:prstGeom>
            <a:solidFill>
              <a:srgbClr val="FFF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1550" y="2916"/>
              <a:ext cx="17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7" y="2908"/>
                  <a:ext cx="156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kumimoji="0" lang="en-US" altLang="en-US" sz="2700" b="0" i="1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c(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𝑇𝑅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</m:t>
                      </m:r>
                    </m:oMath>
                  </a14:m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en-US" sz="2700" b="0" i="1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–t)Y</a:t>
                  </a:r>
                  <a:endPara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7" y="2908"/>
                  <a:ext cx="1568" cy="2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33" t="-21127" r="-7108" b="-4507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519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73" y="2908"/>
              <a:ext cx="28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779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23" y="2883"/>
              <a:ext cx="30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43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39553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160061"/>
                <a:ext cx="10178322" cy="4719532"/>
              </a:xfrm>
            </p:spPr>
            <p:txBody>
              <a:bodyPr/>
              <a:lstStyle/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𝑐𝑇𝑅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2.7</m:t>
                    </m:r>
                  </m:oMath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AD=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160061"/>
                <a:ext cx="10178322" cy="471953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966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10" y="1961865"/>
            <a:ext cx="7554379" cy="4077269"/>
          </a:xfrm>
        </p:spPr>
      </p:pic>
    </p:spTree>
    <p:extLst>
      <p:ext uri="{BB962C8B-B14F-4D97-AF65-F5344CB8AC3E}">
        <p14:creationId xmlns:p14="http://schemas.microsoft.com/office/powerpoint/2010/main" val="25177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Goods market , Money market an their interdependence</a:t>
            </a:r>
          </a:p>
          <a:p>
            <a:endParaRPr lang="en-US" dirty="0"/>
          </a:p>
          <a:p>
            <a:r>
              <a:rPr lang="en-US" dirty="0"/>
              <a:t>Goods market ( I=S)</a:t>
            </a:r>
          </a:p>
          <a:p>
            <a:endParaRPr lang="en-US" dirty="0"/>
          </a:p>
          <a:p>
            <a:r>
              <a:rPr lang="en-US" dirty="0"/>
              <a:t>Money Market  (L=M)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8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equilibrium level of income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3" y="1774210"/>
            <a:ext cx="6681310" cy="3452000"/>
          </a:xfrm>
        </p:spPr>
      </p:pic>
    </p:spTree>
    <p:extLst>
      <p:ext uri="{BB962C8B-B14F-4D97-AF65-F5344CB8AC3E}">
        <p14:creationId xmlns:p14="http://schemas.microsoft.com/office/powerpoint/2010/main" val="25881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579377"/>
          </a:xfrm>
        </p:spPr>
        <p:txBody>
          <a:bodyPr/>
          <a:lstStyle/>
          <a:p>
            <a:r>
              <a:rPr lang="en-US" sz="3200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9894"/>
            <a:ext cx="10160000" cy="5520906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Aggregate supply</a:t>
            </a:r>
            <a:r>
              <a:rPr lang="en-US" sz="2800" dirty="0"/>
              <a:t>: </a:t>
            </a:r>
          </a:p>
          <a:p>
            <a:pPr lvl="1" algn="just"/>
            <a:r>
              <a:rPr lang="en-US" sz="2600" dirty="0"/>
              <a:t>The total quantity of output firms will produce and sell—in other words, the real GDP.</a:t>
            </a:r>
          </a:p>
          <a:p>
            <a:pPr lvl="1" algn="just"/>
            <a:r>
              <a:rPr lang="en-US" sz="2600" dirty="0"/>
              <a:t>Slopes upward, shows the positive relationship between price level and real GDP in the short run</a:t>
            </a:r>
          </a:p>
          <a:p>
            <a:pPr lvl="1" algn="just"/>
            <a:r>
              <a:rPr lang="en-US" sz="2600" dirty="0"/>
              <a:t>Slopes up because when the price level for outputs increases, while the price level of inputs remains fixed, the opportunity for additional profits encourages more production.</a:t>
            </a:r>
          </a:p>
        </p:txBody>
      </p:sp>
    </p:spTree>
    <p:extLst>
      <p:ext uri="{BB962C8B-B14F-4D97-AF65-F5344CB8AC3E}">
        <p14:creationId xmlns:p14="http://schemas.microsoft.com/office/powerpoint/2010/main" val="72554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/>
              <a:t>Full-employment GDP: </a:t>
            </a:r>
          </a:p>
          <a:p>
            <a:pPr lvl="1" algn="just"/>
            <a:r>
              <a:rPr lang="en-US" sz="2600" dirty="0"/>
              <a:t>The maximum quantity that an economy can produce given full employment of its existing levels of labor, physical capital, technology, and institutions.</a:t>
            </a:r>
          </a:p>
          <a:p>
            <a:endParaRPr lang="en-US" b="1" dirty="0"/>
          </a:p>
          <a:p>
            <a:r>
              <a:rPr lang="en-US" sz="2800" b="1" dirty="0"/>
              <a:t>Aggregate demand:</a:t>
            </a:r>
          </a:p>
          <a:p>
            <a:pPr lvl="1"/>
            <a:r>
              <a:rPr lang="en-US" sz="2600" dirty="0"/>
              <a:t>The amount of total spending on domestic goods and services in an economy.</a:t>
            </a:r>
          </a:p>
          <a:p>
            <a:pPr lvl="1"/>
            <a:r>
              <a:rPr lang="en-US" sz="2600" dirty="0"/>
              <a:t>downward-sloping, shows the relationship between the price level for outputs and the quantity of total spending in the economy.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466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to the Keynesian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The Keynesian system is based on the </a:t>
            </a:r>
            <a:r>
              <a:rPr 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principle of aggregate demand</a:t>
            </a: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In the short period (that is, the time period in which productive capacity is fixed within narrow limits),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real output and employment</a:t>
            </a: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are determined by </a:t>
            </a:r>
            <a:r>
              <a:rPr 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aggregate demand</a:t>
            </a:r>
            <a:r>
              <a:rPr lang="en-US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.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Aggregate demand (AD)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is defined as total or aggregate spending for newly produced goods and services.</a:t>
            </a: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defRPr/>
            </a:pPr>
            <a:endParaRPr lang="en-US" sz="24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3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Large confetti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/>
              <a:t>Components of Aggregate Demand (AD)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646113" y="2052638"/>
            <a:ext cx="94043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700239"/>
                </a:solidFill>
              </a:rPr>
              <a:t>For an open economy with government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solidFill>
                <a:srgbClr val="70023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81400" y="32004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AD = C + I + G + NX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34303" y="4097172"/>
            <a:ext cx="3581400" cy="1447800"/>
          </a:xfrm>
          <a:prstGeom prst="wedgeRoundRectCallout">
            <a:avLst>
              <a:gd name="adj1" fmla="val 92421"/>
              <a:gd name="adj2" fmla="val 466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/>
              <a:t>C, I, and G mean the same thing as always; NX is net exports</a:t>
            </a:r>
          </a:p>
        </p:txBody>
      </p:sp>
      <p:pic>
        <p:nvPicPr>
          <p:cNvPr id="9" name="Picture 8" descr="C:\WINDOWS\Application Data\Microsoft\Media Catalog\Downloaded Clips\cl2\pe0746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18" y="4097172"/>
            <a:ext cx="20320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69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400" dirty="0"/>
              <a:t>Generally AD depends on level of income.</a:t>
            </a:r>
          </a:p>
          <a:p>
            <a:pPr algn="just" eaLnBrk="1" hangingPunct="1"/>
            <a:endParaRPr lang="en-US" sz="2400" dirty="0"/>
          </a:p>
          <a:p>
            <a:pPr algn="just" eaLnBrk="1" hangingPunct="1"/>
            <a:r>
              <a:rPr lang="en-US" sz="2400" dirty="0"/>
              <a:t> </a:t>
            </a:r>
            <a:r>
              <a:rPr lang="en-US" sz="2400" b="1" dirty="0"/>
              <a:t>We shall assume amount of goods demanded is constant</a:t>
            </a:r>
            <a:r>
              <a:rPr lang="en-US" sz="2400" dirty="0"/>
              <a:t>.</a:t>
            </a:r>
          </a:p>
          <a:p>
            <a:pPr algn="just" eaLnBrk="1" hangingPunct="1"/>
            <a:endParaRPr lang="en-US" sz="2400" dirty="0"/>
          </a:p>
          <a:p>
            <a:pPr algn="just" eaLnBrk="1" hangingPunct="1"/>
            <a:r>
              <a:rPr lang="en-US" sz="2400" dirty="0">
                <a:solidFill>
                  <a:srgbClr val="0070C0"/>
                </a:solidFill>
              </a:rPr>
              <a:t>If goods demanded is constant, what determines  the actual level of income?</a:t>
            </a:r>
          </a:p>
          <a:p>
            <a:pPr algn="just" eaLnBrk="1" hangingPunct="1"/>
            <a:endParaRPr lang="en-US" sz="2400" dirty="0"/>
          </a:p>
          <a:p>
            <a:pPr algn="just" eaLnBrk="1" hangingPunct="1"/>
            <a:r>
              <a:rPr lang="en-US" sz="2400" dirty="0"/>
              <a:t>For that we need equilibrium level of output</a:t>
            </a:r>
          </a:p>
        </p:txBody>
      </p:sp>
    </p:spTree>
    <p:extLst>
      <p:ext uri="{BB962C8B-B14F-4D97-AF65-F5344CB8AC3E}">
        <p14:creationId xmlns:p14="http://schemas.microsoft.com/office/powerpoint/2010/main" val="46091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667001" y="304801"/>
            <a:ext cx="5916613" cy="7413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Equilibrium with constant AD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3429000" y="2133600"/>
            <a:ext cx="0" cy="3429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429000" y="5562600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3429000" y="2286000"/>
            <a:ext cx="3276600" cy="32766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562600" y="6096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Output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 rot="-5355605">
            <a:off x="914400" y="2895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Aggregate demand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971800" y="5638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3733800" y="5257800"/>
            <a:ext cx="76200" cy="304800"/>
          </a:xfrm>
          <a:custGeom>
            <a:avLst/>
            <a:gdLst>
              <a:gd name="T0" fmla="*/ 0 w 48"/>
              <a:gd name="T1" fmla="*/ 0 h 192"/>
              <a:gd name="T2" fmla="*/ 76200 w 48"/>
              <a:gd name="T3" fmla="*/ 152400 h 192"/>
              <a:gd name="T4" fmla="*/ 0 w 48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24" y="160"/>
                  <a:pt x="0" y="19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3810000" y="51816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45</a:t>
            </a:r>
            <a:r>
              <a:rPr lang="en-US" sz="2000" baseline="30000"/>
              <a:t>0</a:t>
            </a:r>
            <a:endParaRPr lang="en-US" sz="2000"/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6477000" y="182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700239"/>
                </a:solidFill>
              </a:rPr>
              <a:t>AD = Y</a:t>
            </a:r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3429000" y="3622343"/>
            <a:ext cx="42672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5" name="Oval 14"/>
          <p:cNvSpPr>
            <a:spLocks noChangeArrowheads="1"/>
          </p:cNvSpPr>
          <p:nvPr/>
        </p:nvSpPr>
        <p:spPr bwMode="auto">
          <a:xfrm>
            <a:off x="5257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7696200" y="3352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700239"/>
                </a:solidFill>
              </a:rPr>
              <a:t>AD</a:t>
            </a:r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5334000" y="3810000"/>
            <a:ext cx="0" cy="1752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5105400" y="5715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2971800" y="3429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6</a:t>
            </a:r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>
            <a:off x="6248400" y="2819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1" name="Line 20"/>
          <p:cNvSpPr>
            <a:spLocks noChangeShapeType="1"/>
          </p:cNvSpPr>
          <p:nvPr/>
        </p:nvSpPr>
        <p:spPr bwMode="auto">
          <a:xfrm>
            <a:off x="4419600" y="373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12" name="Text Box 21"/>
          <p:cNvSpPr txBox="1">
            <a:spLocks noChangeArrowheads="1"/>
          </p:cNvSpPr>
          <p:nvPr/>
        </p:nvSpPr>
        <p:spPr bwMode="auto">
          <a:xfrm>
            <a:off x="6629400" y="2819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700239"/>
                </a:solidFill>
              </a:rPr>
              <a:t>IU &gt; 0</a:t>
            </a:r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3429000" y="3886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700239"/>
                </a:solidFill>
              </a:rPr>
              <a:t>IU &lt; 0</a:t>
            </a:r>
          </a:p>
        </p:txBody>
      </p:sp>
      <p:sp>
        <p:nvSpPr>
          <p:cNvPr id="8214" name="Text Box 23"/>
          <p:cNvSpPr txBox="1"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sp>
        <p:nvSpPr>
          <p:cNvPr id="8215" name="Text Box 24"/>
          <p:cNvSpPr txBox="1">
            <a:spLocks noChangeArrowheads="1"/>
          </p:cNvSpPr>
          <p:nvPr/>
        </p:nvSpPr>
        <p:spPr bwMode="auto">
          <a:xfrm>
            <a:off x="8229600" y="1905001"/>
            <a:ext cx="22098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IU is unplanned inventory investment</a:t>
            </a: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6228271" y="3758959"/>
            <a:ext cx="4207" cy="1692184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6055738" y="5638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8</a:t>
            </a:r>
          </a:p>
        </p:txBody>
      </p:sp>
      <p:sp>
        <p:nvSpPr>
          <p:cNvPr id="2" name="Left Arrow 1"/>
          <p:cNvSpPr/>
          <p:nvPr/>
        </p:nvSpPr>
        <p:spPr>
          <a:xfrm>
            <a:off x="5585604" y="5178726"/>
            <a:ext cx="391064" cy="1236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972</TotalTime>
  <Words>1092</Words>
  <Application>Microsoft Office PowerPoint</Application>
  <PresentationFormat>Widescreen</PresentationFormat>
  <Paragraphs>262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Aharoni</vt:lpstr>
      <vt:lpstr>Arial</vt:lpstr>
      <vt:lpstr>Arial Black</vt:lpstr>
      <vt:lpstr>Calibri</vt:lpstr>
      <vt:lpstr>Cambria</vt:lpstr>
      <vt:lpstr>Cambria Math</vt:lpstr>
      <vt:lpstr>Segoe UI Black</vt:lpstr>
      <vt:lpstr>Symbol</vt:lpstr>
      <vt:lpstr>Tahoma</vt:lpstr>
      <vt:lpstr>Times New Roman</vt:lpstr>
      <vt:lpstr>Wingdings</vt:lpstr>
      <vt:lpstr>Adjacency</vt:lpstr>
      <vt:lpstr>Equation</vt:lpstr>
      <vt:lpstr>Determinants of Equilibrium output and IS_LM Model</vt:lpstr>
      <vt:lpstr>PowerPoint Presentation</vt:lpstr>
      <vt:lpstr>PowerPoint Presentation</vt:lpstr>
      <vt:lpstr>Concepts</vt:lpstr>
      <vt:lpstr>PowerPoint Presentation</vt:lpstr>
      <vt:lpstr>Introduction to the Keynesian system</vt:lpstr>
      <vt:lpstr>Components of Aggregate Demand (AD)</vt:lpstr>
      <vt:lpstr>PowerPoint Presentation</vt:lpstr>
      <vt:lpstr>Equilibrium with constant AD</vt:lpstr>
      <vt:lpstr>Properties of Equilibrium</vt:lpstr>
      <vt:lpstr>$8 trillion is a disequilibrium value of real output</vt:lpstr>
      <vt:lpstr>AD: Its determinants</vt:lpstr>
      <vt:lpstr>The consumption function</vt:lpstr>
      <vt:lpstr>The consumption function</vt:lpstr>
      <vt:lpstr>PowerPoint Presentation</vt:lpstr>
      <vt:lpstr>The investment function</vt:lpstr>
      <vt:lpstr>The consumption &amp; investment  function and AD</vt:lpstr>
      <vt:lpstr>Alternative way to find equilibrium</vt:lpstr>
      <vt:lpstr>The Saving  &amp; Investment  identity</vt:lpstr>
      <vt:lpstr>Saving investment identity</vt:lpstr>
      <vt:lpstr>The multiplier effect</vt:lpstr>
      <vt:lpstr>PowerPoint Presentation</vt:lpstr>
      <vt:lpstr>The multiplier effect</vt:lpstr>
      <vt:lpstr>PowerPoint Presentation</vt:lpstr>
      <vt:lpstr>The Multiplier Effect </vt:lpstr>
      <vt:lpstr>The government Sector</vt:lpstr>
      <vt:lpstr>PowerPoint Presentation</vt:lpstr>
      <vt:lpstr>PowerPoint Presentation</vt:lpstr>
      <vt:lpstr>PowerPoint Presentation</vt:lpstr>
      <vt:lpstr>For equilibrium level of income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output and IS_LM Model</dc:title>
  <dc:creator>sunilpadanilam</dc:creator>
  <cp:lastModifiedBy>ZUBIN</cp:lastModifiedBy>
  <cp:revision>83</cp:revision>
  <dcterms:created xsi:type="dcterms:W3CDTF">2017-03-20T04:33:07Z</dcterms:created>
  <dcterms:modified xsi:type="dcterms:W3CDTF">2022-05-21T01:16:54Z</dcterms:modified>
</cp:coreProperties>
</file>