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7" r:id="rId3"/>
    <p:sldId id="286" r:id="rId4"/>
    <p:sldId id="272" r:id="rId5"/>
    <p:sldId id="266" r:id="rId6"/>
    <p:sldId id="269" r:id="rId7"/>
    <p:sldId id="276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E9BB-3396-4EDD-B850-2E72C05F4FD1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8CD2-636F-48C1-9530-2E2E443FE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E9BB-3396-4EDD-B850-2E72C05F4FD1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8CD2-636F-48C1-9530-2E2E443FE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E9BB-3396-4EDD-B850-2E72C05F4FD1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8CD2-636F-48C1-9530-2E2E443FE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E9BB-3396-4EDD-B850-2E72C05F4FD1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8CD2-636F-48C1-9530-2E2E443FE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E9BB-3396-4EDD-B850-2E72C05F4FD1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8CD2-636F-48C1-9530-2E2E443FE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E9BB-3396-4EDD-B850-2E72C05F4FD1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8CD2-636F-48C1-9530-2E2E443FE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E9BB-3396-4EDD-B850-2E72C05F4FD1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8CD2-636F-48C1-9530-2E2E443FE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E9BB-3396-4EDD-B850-2E72C05F4FD1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8CD2-636F-48C1-9530-2E2E443FE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E9BB-3396-4EDD-B850-2E72C05F4FD1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8CD2-636F-48C1-9530-2E2E443FE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E9BB-3396-4EDD-B850-2E72C05F4FD1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8CD2-636F-48C1-9530-2E2E443FE9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E9BB-3396-4EDD-B850-2E72C05F4FD1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F48CD2-636F-48C1-9530-2E2E443FE92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1F48CD2-636F-48C1-9530-2E2E443FE9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628E9BB-3396-4EDD-B850-2E72C05F4FD1}" type="datetimeFigureOut">
              <a:rPr lang="en-US" smtClean="0"/>
              <a:t>4/15/2021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tags" Target="../tags/tag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oleObject" Target="../embeddings/oleObject6.bin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0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0499" y="921590"/>
            <a:ext cx="10058400" cy="2593975"/>
          </a:xfrm>
        </p:spPr>
        <p:txBody>
          <a:bodyPr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Determinants of Equilibrium output and IS_LM Model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84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10" y="1961865"/>
            <a:ext cx="7554379" cy="4077269"/>
          </a:xfrm>
        </p:spPr>
      </p:pic>
    </p:spTree>
    <p:extLst>
      <p:ext uri="{BB962C8B-B14F-4D97-AF65-F5344CB8AC3E}">
        <p14:creationId xmlns:p14="http://schemas.microsoft.com/office/powerpoint/2010/main" val="251777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equilibrium level of income</a:t>
            </a:r>
            <a:endParaRPr lang="en-US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333" y="1649519"/>
            <a:ext cx="6681310" cy="3452000"/>
          </a:xfrm>
        </p:spPr>
      </p:pic>
    </p:spTree>
    <p:extLst>
      <p:ext uri="{BB962C8B-B14F-4D97-AF65-F5344CB8AC3E}">
        <p14:creationId xmlns:p14="http://schemas.microsoft.com/office/powerpoint/2010/main" val="2588146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13902"/>
          </a:xfrm>
        </p:spPr>
        <p:txBody>
          <a:bodyPr>
            <a:normAutofit/>
          </a:bodyPr>
          <a:lstStyle/>
          <a:p>
            <a:r>
              <a:rPr lang="en-US" sz="32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The multiplier effect</a:t>
            </a:r>
            <a:endParaRPr lang="en-US" sz="3200" cap="non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805" y="1050051"/>
            <a:ext cx="10178322" cy="477412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how much does 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rupee increase in autonomous spending raise the equilibrium level of income?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spending cause an increase in income by ‘c’ times</a:t>
            </a: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28" y="3076525"/>
            <a:ext cx="6428096" cy="1754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88" y="4664741"/>
            <a:ext cx="4262337" cy="13814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8008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108658"/>
              </p:ext>
            </p:extLst>
          </p:nvPr>
        </p:nvGraphicFramePr>
        <p:xfrm>
          <a:off x="609600" y="1600200"/>
          <a:ext cx="8976805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805"/>
                <a:gridCol w="1766627"/>
                <a:gridCol w="2297373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Injection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Changes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Consumption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</a:p>
                    <a:p>
                      <a:r>
                        <a:rPr lang="en-US" dirty="0" smtClean="0"/>
                        <a:t>2 </a:t>
                      </a:r>
                    </a:p>
                    <a:p>
                      <a:r>
                        <a:rPr lang="en-US" dirty="0" smtClean="0"/>
                        <a:t>3 </a:t>
                      </a:r>
                    </a:p>
                    <a:p>
                      <a:r>
                        <a:rPr lang="en-US" dirty="0" smtClean="0"/>
                        <a:t>4 </a:t>
                      </a:r>
                    </a:p>
                    <a:p>
                      <a:r>
                        <a:rPr lang="en-US" dirty="0" smtClean="0"/>
                        <a:t>5 </a:t>
                      </a:r>
                    </a:p>
                    <a:p>
                      <a:r>
                        <a:rPr lang="en-US" dirty="0" smtClean="0"/>
                        <a:t>6</a:t>
                      </a:r>
                    </a:p>
                    <a:p>
                      <a:r>
                        <a:rPr lang="en-US" dirty="0" smtClean="0"/>
                        <a:t>-- </a:t>
                      </a:r>
                    </a:p>
                    <a:p>
                      <a:r>
                        <a:rPr lang="en-US" dirty="0" smtClean="0"/>
                        <a:t>--</a:t>
                      </a:r>
                    </a:p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 1000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750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563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422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316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3288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 750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</a:t>
                      </a:r>
                    </a:p>
                    <a:p>
                      <a:r>
                        <a:rPr lang="en-US" b="1" dirty="0" smtClean="0"/>
                        <a:t>2466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 250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187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</a:p>
                    <a:p>
                      <a:pPr algn="ctr"/>
                      <a:r>
                        <a:rPr lang="en-US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</a:p>
                    <a:p>
                      <a:r>
                        <a:rPr lang="en-US" b="1" dirty="0" smtClean="0"/>
                        <a:t>822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294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286603" y="381001"/>
            <a:ext cx="11136573" cy="1025880"/>
          </a:xfrm>
          <a:solidFill>
            <a:schemeClr val="bg1"/>
          </a:solidFill>
        </p:spPr>
        <p:txBody>
          <a:bodyPr/>
          <a:lstStyle/>
          <a:p>
            <a:pPr algn="ctr" eaLnBrk="1" hangingPunct="1"/>
            <a:r>
              <a:rPr lang="en-US" sz="3200" dirty="0"/>
              <a:t>The </a:t>
            </a:r>
            <a:r>
              <a:rPr lang="en-US" sz="3200" dirty="0" smtClean="0"/>
              <a:t>multiplier effect</a:t>
            </a:r>
            <a:endParaRPr lang="en-US" sz="3200" dirty="0"/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 flipV="1">
            <a:off x="3429000" y="2133600"/>
            <a:ext cx="0" cy="3429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3429000" y="5562600"/>
            <a:ext cx="525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V="1">
            <a:off x="3429000" y="2286000"/>
            <a:ext cx="3276600" cy="327660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495800" y="61722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Income, Output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 rot="16244395">
            <a:off x="868985" y="2644354"/>
            <a:ext cx="281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Aggregate demand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9718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15369" name="Freeform 9"/>
          <p:cNvSpPr>
            <a:spLocks/>
          </p:cNvSpPr>
          <p:nvPr/>
        </p:nvSpPr>
        <p:spPr bwMode="auto">
          <a:xfrm>
            <a:off x="3733800" y="5257800"/>
            <a:ext cx="76200" cy="304800"/>
          </a:xfrm>
          <a:custGeom>
            <a:avLst/>
            <a:gdLst>
              <a:gd name="T0" fmla="*/ 0 w 48"/>
              <a:gd name="T1" fmla="*/ 0 h 192"/>
              <a:gd name="T2" fmla="*/ 76200 w 48"/>
              <a:gd name="T3" fmla="*/ 152400 h 192"/>
              <a:gd name="T4" fmla="*/ 0 w 48"/>
              <a:gd name="T5" fmla="*/ 3048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" h="192">
                <a:moveTo>
                  <a:pt x="0" y="0"/>
                </a:moveTo>
                <a:cubicBezTo>
                  <a:pt x="24" y="32"/>
                  <a:pt x="48" y="64"/>
                  <a:pt x="48" y="96"/>
                </a:cubicBezTo>
                <a:cubicBezTo>
                  <a:pt x="48" y="128"/>
                  <a:pt x="24" y="160"/>
                  <a:pt x="0" y="19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810000" y="51816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45</a:t>
            </a:r>
            <a:r>
              <a:rPr lang="en-US" sz="2000" baseline="30000"/>
              <a:t>0</a:t>
            </a:r>
            <a:endParaRPr lang="en-US" sz="2000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6019800" y="17526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>
                <a:solidFill>
                  <a:srgbClr val="700239"/>
                </a:solidFill>
              </a:rPr>
              <a:t>AD = Y</a:t>
            </a:r>
          </a:p>
        </p:txBody>
      </p:sp>
      <p:sp>
        <p:nvSpPr>
          <p:cNvPr id="15372" name="Oval 13"/>
          <p:cNvSpPr>
            <a:spLocks noChangeArrowheads="1"/>
          </p:cNvSpPr>
          <p:nvPr/>
        </p:nvSpPr>
        <p:spPr bwMode="auto">
          <a:xfrm>
            <a:off x="59436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373" name="Text Box 17"/>
          <p:cNvSpPr txBox="1">
            <a:spLocks noChangeArrowheads="1"/>
          </p:cNvSpPr>
          <p:nvPr/>
        </p:nvSpPr>
        <p:spPr bwMode="auto">
          <a:xfrm>
            <a:off x="2743200" y="2667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AD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5374" name="Text Box 21"/>
          <p:cNvSpPr txBox="1">
            <a:spLocks noChangeArrowheads="1"/>
          </p:cNvSpPr>
          <p:nvPr/>
        </p:nvSpPr>
        <p:spPr bwMode="auto">
          <a:xfrm>
            <a:off x="5638800" y="2438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</a:t>
            </a:r>
          </a:p>
        </p:txBody>
      </p:sp>
      <p:sp>
        <p:nvSpPr>
          <p:cNvPr id="15375" name="Text Box 24"/>
          <p:cNvSpPr txBox="1">
            <a:spLocks noChangeArrowheads="1"/>
          </p:cNvSpPr>
          <p:nvPr/>
        </p:nvSpPr>
        <p:spPr bwMode="auto">
          <a:xfrm>
            <a:off x="5791200" y="563059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Y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5376" name="Line 28"/>
          <p:cNvSpPr>
            <a:spLocks noChangeShapeType="1"/>
          </p:cNvSpPr>
          <p:nvPr/>
        </p:nvSpPr>
        <p:spPr bwMode="auto">
          <a:xfrm flipV="1">
            <a:off x="3429000" y="3489325"/>
            <a:ext cx="38100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7" name="Line 29"/>
          <p:cNvSpPr>
            <a:spLocks noChangeShapeType="1"/>
          </p:cNvSpPr>
          <p:nvPr/>
        </p:nvSpPr>
        <p:spPr bwMode="auto">
          <a:xfrm flipV="1">
            <a:off x="3453840" y="3009900"/>
            <a:ext cx="3810000" cy="1752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8" name="Line 30"/>
          <p:cNvSpPr>
            <a:spLocks noChangeShapeType="1"/>
          </p:cNvSpPr>
          <p:nvPr/>
        </p:nvSpPr>
        <p:spPr bwMode="auto">
          <a:xfrm>
            <a:off x="6019800" y="30480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9" name="Line 31"/>
          <p:cNvSpPr>
            <a:spLocks noChangeShapeType="1"/>
          </p:cNvSpPr>
          <p:nvPr/>
        </p:nvSpPr>
        <p:spPr bwMode="auto">
          <a:xfrm flipH="1">
            <a:off x="3429000" y="29718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538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002882"/>
              </p:ext>
            </p:extLst>
          </p:nvPr>
        </p:nvGraphicFramePr>
        <p:xfrm>
          <a:off x="3031332" y="5241924"/>
          <a:ext cx="250229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" name="Equation" r:id="rId4" imgW="164957" imgH="203024" progId="Equation.3">
                  <p:embed/>
                </p:oleObj>
              </mc:Choice>
              <mc:Fallback>
                <p:oleObj name="Equation" r:id="rId4" imgW="164957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1332" y="5241924"/>
                        <a:ext cx="250229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Object 33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" name="Equation" r:id="rId6" imgW="114151" imgH="215619" progId="Equation.3">
                  <p:embed/>
                </p:oleObj>
              </mc:Choice>
              <mc:Fallback>
                <p:oleObj name="Equation" r:id="rId6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819885"/>
              </p:ext>
            </p:extLst>
          </p:nvPr>
        </p:nvGraphicFramePr>
        <p:xfrm>
          <a:off x="3042140" y="4719923"/>
          <a:ext cx="279962" cy="322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" name="Equation" r:id="rId8" imgW="164957" imgH="190335" progId="Equation.3">
                  <p:embed/>
                </p:oleObj>
              </mc:Choice>
              <mc:Fallback>
                <p:oleObj name="Equation" r:id="rId8" imgW="164957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2140" y="4719923"/>
                        <a:ext cx="279962" cy="322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3" name="AutoShape 35"/>
          <p:cNvSpPr>
            <a:spLocks/>
          </p:cNvSpPr>
          <p:nvPr/>
        </p:nvSpPr>
        <p:spPr bwMode="auto">
          <a:xfrm>
            <a:off x="3500157" y="4740275"/>
            <a:ext cx="233643" cy="399923"/>
          </a:xfrm>
          <a:prstGeom prst="rightBrace">
            <a:avLst>
              <a:gd name="adj1" fmla="val 2291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1538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34219"/>
              </p:ext>
            </p:extLst>
          </p:nvPr>
        </p:nvGraphicFramePr>
        <p:xfrm>
          <a:off x="3810000" y="4674984"/>
          <a:ext cx="211138" cy="316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" name="Equation" r:id="rId10" imgW="126890" imgH="190335" progId="Equation.3">
                  <p:embed/>
                </p:oleObj>
              </mc:Choice>
              <mc:Fallback>
                <p:oleObj name="Equation" r:id="rId10" imgW="126890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674984"/>
                        <a:ext cx="211138" cy="316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5" name="Object 37"/>
          <p:cNvGraphicFramePr>
            <a:graphicFrameLocks noChangeAspect="1"/>
          </p:cNvGraphicFramePr>
          <p:nvPr/>
        </p:nvGraphicFramePr>
        <p:xfrm>
          <a:off x="7391400" y="3048000"/>
          <a:ext cx="167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" name="Equation" r:id="rId12" imgW="736600" imgH="203200" progId="Equation.3">
                  <p:embed/>
                </p:oleObj>
              </mc:Choice>
              <mc:Fallback>
                <p:oleObj name="Equation" r:id="rId12" imgW="736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048000"/>
                        <a:ext cx="1676400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41078" y="3072750"/>
            <a:ext cx="1577043" cy="356250"/>
          </a:xfrm>
          <a:prstGeom prst="rect">
            <a:avLst/>
          </a:prstGeom>
        </p:spPr>
      </p:pic>
      <p:sp>
        <p:nvSpPr>
          <p:cNvPr id="29" name="Line 29"/>
          <p:cNvSpPr>
            <a:spLocks noChangeShapeType="1"/>
          </p:cNvSpPr>
          <p:nvPr/>
        </p:nvSpPr>
        <p:spPr bwMode="auto">
          <a:xfrm flipV="1">
            <a:off x="3406948" y="2444750"/>
            <a:ext cx="3810000" cy="1752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3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956003"/>
              </p:ext>
            </p:extLst>
          </p:nvPr>
        </p:nvGraphicFramePr>
        <p:xfrm>
          <a:off x="2406295" y="4249946"/>
          <a:ext cx="587547" cy="339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" name="Equation" r:id="rId15" imgW="241200" imgH="190440" progId="Equation.3">
                  <p:embed/>
                </p:oleObj>
              </mc:Choice>
              <mc:Fallback>
                <p:oleObj name="Equation" r:id="rId15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295" y="4249946"/>
                        <a:ext cx="587547" cy="339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eft Brace 3"/>
          <p:cNvSpPr/>
          <p:nvPr/>
        </p:nvSpPr>
        <p:spPr>
          <a:xfrm>
            <a:off x="2989065" y="4295785"/>
            <a:ext cx="366216" cy="4148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4876800" y="4178586"/>
            <a:ext cx="20646" cy="1425576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584309" y="5618331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4" name="Text Box 24"/>
          <p:cNvSpPr txBox="1">
            <a:spLocks noChangeArrowheads="1"/>
          </p:cNvSpPr>
          <p:nvPr/>
        </p:nvSpPr>
        <p:spPr bwMode="auto">
          <a:xfrm>
            <a:off x="5155809" y="5574714"/>
            <a:ext cx="711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sz="2000" dirty="0" smtClean="0"/>
              <a:t>Δ</a:t>
            </a:r>
            <a:r>
              <a:rPr lang="en-US" sz="2000" dirty="0" smtClean="0"/>
              <a:t>Y</a:t>
            </a:r>
            <a:endParaRPr lang="en-US" sz="2000" dirty="0"/>
          </a:p>
        </p:txBody>
      </p:sp>
      <p:sp>
        <p:nvSpPr>
          <p:cNvPr id="5" name="Right Brace 4"/>
          <p:cNvSpPr/>
          <p:nvPr/>
        </p:nvSpPr>
        <p:spPr>
          <a:xfrm rot="16200000">
            <a:off x="5214730" y="4697811"/>
            <a:ext cx="462952" cy="10975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57658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02625"/>
          </a:xfrm>
        </p:spPr>
        <p:txBody>
          <a:bodyPr>
            <a:normAutofit fontScale="90000"/>
          </a:bodyPr>
          <a:lstStyle/>
          <a:p>
            <a:pPr algn="ctr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60311"/>
            <a:ext cx="10667882" cy="1651380"/>
          </a:xfrm>
        </p:spPr>
        <p:txBody>
          <a:bodyPr/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would be the limit of new employment created if the government undertook to stimulate employment growth by spending for public works projects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WordArt 5"/>
          <p:cNvSpPr>
            <a:spLocks noChangeArrowheads="1" noChangeShapeType="1" noTextEdit="1"/>
          </p:cNvSpPr>
          <p:nvPr/>
        </p:nvSpPr>
        <p:spPr bwMode="auto">
          <a:xfrm>
            <a:off x="1567075" y="2954528"/>
            <a:ext cx="2343150" cy="314325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9900"/>
                </a:solidFill>
                <a:latin typeface="Arial Black" panose="020B0A04020102020204" pitchFamily="34" charset="0"/>
              </a:rPr>
              <a:t>Chain of causation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4967" y="3398432"/>
            <a:ext cx="1080902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457200" indent="-457200">
              <a:spcBef>
                <a:spcPct val="50000"/>
              </a:spcBef>
              <a:buClr>
                <a:srgbClr val="FF3300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2800" dirty="0"/>
              <a:t>Expenditure for public works</a:t>
            </a:r>
          </a:p>
          <a:p>
            <a:pPr marL="457200" indent="-457200">
              <a:spcBef>
                <a:spcPct val="50000"/>
              </a:spcBef>
              <a:buClr>
                <a:srgbClr val="FF3300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2800" dirty="0"/>
              <a:t> Increase in employment in </a:t>
            </a:r>
            <a:r>
              <a:rPr lang="en-US" sz="2800" dirty="0" smtClean="0"/>
              <a:t>construction, trades, </a:t>
            </a:r>
            <a:r>
              <a:rPr lang="en-US" sz="2800" dirty="0"/>
              <a:t>and building supplies industries</a:t>
            </a:r>
          </a:p>
          <a:p>
            <a:pPr marL="457200" indent="-457200">
              <a:spcBef>
                <a:spcPct val="50000"/>
              </a:spcBef>
              <a:buClr>
                <a:srgbClr val="FF3300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2800" dirty="0"/>
              <a:t> Increase in income of people employed in these industries</a:t>
            </a:r>
          </a:p>
          <a:p>
            <a:pPr marL="457200" indent="-457200">
              <a:spcBef>
                <a:spcPct val="50000"/>
              </a:spcBef>
              <a:buClr>
                <a:srgbClr val="FF3300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2800" dirty="0"/>
              <a:t> Increase in spending for consumption </a:t>
            </a:r>
            <a:r>
              <a:rPr lang="en-US" sz="2800" dirty="0" smtClean="0"/>
              <a:t>goods </a:t>
            </a:r>
            <a:r>
              <a:rPr lang="en-US" sz="2800" dirty="0" smtClean="0">
                <a:sym typeface="Wingdings" panose="05000000000000000000" pitchFamily="2" charset="2"/>
              </a:rPr>
              <a:t></a:t>
            </a:r>
            <a:r>
              <a:rPr lang="en-US" sz="2800" dirty="0" smtClean="0"/>
              <a:t> </a:t>
            </a:r>
            <a:r>
              <a:rPr lang="en-US" sz="2800" dirty="0"/>
              <a:t>increase in employment in consumption goods industries.</a:t>
            </a:r>
          </a:p>
        </p:txBody>
      </p:sp>
    </p:spTree>
    <p:extLst>
      <p:ext uri="{BB962C8B-B14F-4D97-AF65-F5344CB8AC3E}">
        <p14:creationId xmlns:p14="http://schemas.microsoft.com/office/powerpoint/2010/main" val="292027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The Multiplier Effect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98" y="1420837"/>
            <a:ext cx="4013701" cy="132236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90" y="3013706"/>
            <a:ext cx="3334042" cy="1395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90" y="4733302"/>
            <a:ext cx="2616590" cy="138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75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government Sector</a:t>
            </a:r>
            <a:endParaRPr lang="en-US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19367"/>
            <a:ext cx="9762686" cy="4460225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 = C+ I+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			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intervention affects in two ways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government purchases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taxes and transfers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 f(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			2.2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(Y+TR-TA)			2.3</a:t>
            </a:r>
          </a:p>
          <a:p>
            <a:endParaRPr lang="en-US" dirty="0" smtClean="0"/>
          </a:p>
          <a:p>
            <a:pPr marL="3657600" lvl="8" indent="0">
              <a:buNone/>
            </a:pPr>
            <a:endParaRPr lang="en-US" dirty="0" smtClean="0"/>
          </a:p>
          <a:p>
            <a:pPr marL="3657600" lvl="8" indent="0">
              <a:buNone/>
            </a:pPr>
            <a:r>
              <a:rPr lang="en-US" dirty="0"/>
              <a:t>	</a:t>
            </a:r>
            <a:r>
              <a:rPr lang="en-US" sz="1800" dirty="0" smtClean="0"/>
              <a:t>2.4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649412" y="4545017"/>
            <a:ext cx="2008188" cy="547688"/>
            <a:chOff x="1039" y="2863"/>
            <a:chExt cx="1265" cy="345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42" y="2866"/>
              <a:ext cx="125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039" y="2863"/>
              <a:ext cx="1265" cy="292"/>
            </a:xfrm>
            <a:prstGeom prst="rect">
              <a:avLst/>
            </a:prstGeom>
            <a:solidFill>
              <a:srgbClr val="FFF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550" y="2916"/>
              <a:ext cx="17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967" y="2908"/>
              <a:ext cx="32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cYd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519" y="2908"/>
              <a:ext cx="28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073" y="2908"/>
              <a:ext cx="28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779" y="2883"/>
              <a:ext cx="30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+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323" y="2883"/>
              <a:ext cx="30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 bwMode="auto">
          <a:xfrm>
            <a:off x="1635124" y="5138102"/>
            <a:ext cx="3181354" cy="547688"/>
            <a:chOff x="1039" y="2863"/>
            <a:chExt cx="2004" cy="345"/>
          </a:xfrm>
        </p:grpSpPr>
        <p:sp>
          <p:nvSpPr>
            <p:cNvPr id="1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42" y="2866"/>
              <a:ext cx="125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39" y="2863"/>
              <a:ext cx="1265" cy="292"/>
            </a:xfrm>
            <a:prstGeom prst="rect">
              <a:avLst/>
            </a:prstGeom>
            <a:solidFill>
              <a:srgbClr val="FFF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1550" y="2916"/>
              <a:ext cx="17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1967" y="2908"/>
              <a:ext cx="107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c(Y+TR-TA)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519" y="2908"/>
              <a:ext cx="28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1073" y="2908"/>
              <a:ext cx="28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1779" y="2883"/>
              <a:ext cx="30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+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1323" y="2883"/>
              <a:ext cx="30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152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49107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0359" y="2456826"/>
                <a:ext cx="10178322" cy="42498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 of fiscal policy ( level of G purchases, level of transfers and tax structures)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assume govt. purchases a constant amount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𝑇𝑅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acc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TA= 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2.5</a:t>
                </a:r>
              </a:p>
              <a:p>
                <a:endPara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2.6</a:t>
                </a: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359" y="2456826"/>
                <a:ext cx="10178322" cy="4249838"/>
              </a:xfrm>
              <a:blipFill rotWithShape="0">
                <a:blip r:embed="rId4"/>
                <a:stretch>
                  <a:fillRect t="-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1921727" y="4510307"/>
            <a:ext cx="3305180" cy="547688"/>
            <a:chOff x="1039" y="2863"/>
            <a:chExt cx="2082" cy="345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42" y="2866"/>
              <a:ext cx="125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39" y="2863"/>
              <a:ext cx="1265" cy="292"/>
            </a:xfrm>
            <a:prstGeom prst="rect">
              <a:avLst/>
            </a:prstGeom>
            <a:solidFill>
              <a:srgbClr val="FFF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550" y="2916"/>
              <a:ext cx="17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>
                  <a:spLocks noChangeArrowheads="1"/>
                </p:cNvSpPr>
                <p:nvPr/>
              </p:nvSpPr>
              <p:spPr bwMode="auto">
                <a:xfrm>
                  <a:off x="1967" y="2908"/>
                  <a:ext cx="1154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/>
                  <a:r>
                    <a:rPr kumimoji="0" lang="en-US" altLang="en-US" sz="2700" b="0" i="1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c(Y+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𝑇𝑅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</m:e>
                      </m:acc>
                    </m:oMath>
                  </a14:m>
                  <a:r>
                    <a:rPr lang="en-US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2700" b="0" i="1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-</a:t>
                  </a:r>
                  <a:r>
                    <a:rPr kumimoji="0" lang="en-US" altLang="en-US" sz="2700" b="0" i="1" u="none" strike="noStrike" cap="none" normalizeH="0" baseline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tY</a:t>
                  </a:r>
                  <a:r>
                    <a:rPr kumimoji="0" lang="en-US" altLang="en-US" sz="2700" b="0" i="1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)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7" y="2908"/>
                  <a:ext cx="1154" cy="27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333" t="-22857" r="-10667" b="-4714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519" y="2908"/>
              <a:ext cx="28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73" y="2908"/>
              <a:ext cx="28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79" y="2883"/>
              <a:ext cx="30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+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323" y="2883"/>
              <a:ext cx="30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1975702" y="5519229"/>
            <a:ext cx="3962406" cy="547688"/>
            <a:chOff x="1039" y="2863"/>
            <a:chExt cx="2496" cy="345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42" y="2866"/>
              <a:ext cx="125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039" y="2863"/>
              <a:ext cx="1265" cy="292"/>
            </a:xfrm>
            <a:prstGeom prst="rect">
              <a:avLst/>
            </a:prstGeom>
            <a:solidFill>
              <a:srgbClr val="FFF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>
              <a:off x="1550" y="2916"/>
              <a:ext cx="17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>
                  <a:spLocks noChangeArrowheads="1"/>
                </p:cNvSpPr>
                <p:nvPr/>
              </p:nvSpPr>
              <p:spPr bwMode="auto">
                <a:xfrm>
                  <a:off x="1967" y="2908"/>
                  <a:ext cx="1568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/>
                  <a:r>
                    <a:rPr kumimoji="0" lang="en-US" altLang="en-US" sz="2700" b="0" i="1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c(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𝑇𝑅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</m:t>
                      </m:r>
                    </m:oMath>
                  </a14:m>
                  <a:r>
                    <a:rPr lang="en-US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2700" b="0" i="1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–t)Y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7" y="2908"/>
                  <a:ext cx="1568" cy="27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333" t="-21127" r="-7108" b="-4507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519" y="2908"/>
              <a:ext cx="28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073" y="2908"/>
              <a:ext cx="28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779" y="2883"/>
              <a:ext cx="30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+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323" y="2883"/>
              <a:ext cx="30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434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39553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160061"/>
                <a:ext cx="10178322" cy="4719532"/>
              </a:xfrm>
            </p:spPr>
            <p:txBody>
              <a:bodyPr/>
              <a:lstStyle/>
              <a:p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AD=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𝑐𝑇𝑅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                                  2.7</m:t>
                    </m:r>
                  </m:oMath>
                </a14:m>
                <a:endParaRPr lang="en-US" b="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i="1" dirty="0" smtClean="0">
                    <a:latin typeface="Cambria Math" panose="02040503050406030204" pitchFamily="18" charset="0"/>
                  </a:rPr>
                  <a:t>AD=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160061"/>
                <a:ext cx="10178322" cy="4719532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966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25.1|21.5|195.2|69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872</TotalTime>
  <Words>302</Words>
  <Application>Microsoft Office PowerPoint</Application>
  <PresentationFormat>Custom</PresentationFormat>
  <Paragraphs>104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Adjacency</vt:lpstr>
      <vt:lpstr>Equation</vt:lpstr>
      <vt:lpstr>Determinants of Equilibrium output and IS_LM Model</vt:lpstr>
      <vt:lpstr>The multiplier effect</vt:lpstr>
      <vt:lpstr>PowerPoint Presentation</vt:lpstr>
      <vt:lpstr>The multiplier effect</vt:lpstr>
      <vt:lpstr>PowerPoint Presentation</vt:lpstr>
      <vt:lpstr>The Multiplier Effect </vt:lpstr>
      <vt:lpstr>The government Sector</vt:lpstr>
      <vt:lpstr>PowerPoint Presentation</vt:lpstr>
      <vt:lpstr>PowerPoint Presentation</vt:lpstr>
      <vt:lpstr>PowerPoint Presentation</vt:lpstr>
      <vt:lpstr>For equilibrium level of income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Equilibrium output and IS_LM Model</dc:title>
  <dc:creator>sunilpadanilam</dc:creator>
  <cp:lastModifiedBy>SUNIL KUMAR</cp:lastModifiedBy>
  <cp:revision>83</cp:revision>
  <dcterms:created xsi:type="dcterms:W3CDTF">2017-03-20T04:33:07Z</dcterms:created>
  <dcterms:modified xsi:type="dcterms:W3CDTF">2021-04-15T09:30:30Z</dcterms:modified>
</cp:coreProperties>
</file>