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Asset and Goods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The Asset markets and the LM curve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Forms of wealth like money, bond, stocks, houses are traded</a:t>
                </a: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 wealth constraint- how to allocate financial wealth</a:t>
                </a: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Real and nominal money demand</a:t>
                </a: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 wealth budget constraint can be expressed as:</a:t>
                </a:r>
              </a:p>
              <a:p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𝐷𝐵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𝑊𝑁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				(4)</a:t>
                </a: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demand for money</a:t>
            </a:r>
            <a:endParaRPr lang="en-US" sz="2800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Demand for money is the demand for real balances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 higher the price level, the more nominal balances a person was to hold to purchase a given quantity of goods. 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</a:t>
                </a:r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eal income and interest rate are the determinants of real balances</a:t>
                </a:r>
              </a:p>
              <a:p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𝑘𝑌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h𝑖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				(5)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k &amp; h reflect the sensitivity of the demand for real balances to the Y and </a:t>
                </a:r>
                <a:r>
                  <a:rPr lang="en-US" sz="2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l="-287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76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demand for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76400" y="1524000"/>
            <a:ext cx="4668044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demand for money</a:t>
            </a:r>
            <a:endParaRPr lang="en-US" sz="2800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Demand for money is the demand for real balances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 higher the price level, the more nominal balances a person was to hold to purchase a given quantity of goods. 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</a:t>
                </a:r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eal income and interest rate are the determinants of real balances</a:t>
                </a:r>
              </a:p>
              <a:p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𝑘𝑌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h𝑖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				(5)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k &amp; h reflect the sensitivity of the demand for real balances to the Y and </a:t>
                </a:r>
                <a:r>
                  <a:rPr lang="en-US" sz="2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 smtClean="0">
                  <a:solidFill>
                    <a:srgbClr val="00B0F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00B0F0"/>
                    </a:solidFill>
                  </a:rPr>
                  <a:t>The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supply of money </a:t>
                </a:r>
                <a:endParaRPr lang="en-US" sz="2000" b="1" dirty="0" smtClean="0">
                  <a:solidFill>
                    <a:srgbClr val="00B0F0"/>
                  </a:solidFill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Real money supply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𝑀</m:t>
                            </m:r>
                          </m:e>
                        </m:bar>
                      </m:num>
                      <m:den>
                        <m:bar>
                          <m:barPr>
                            <m:pos m:val="top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𝑃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		(6)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l="-287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74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Derivation of LM curve</a:t>
            </a: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447800"/>
            <a:ext cx="70866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Money market equilibrium</a:t>
            </a:r>
            <a:endParaRPr lang="en-US" sz="28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𝑀</m:t>
                            </m:r>
                          </m:e>
                        </m:bar>
                      </m:num>
                      <m:den>
                        <m:bar>
                          <m:barPr>
                            <m:pos m:val="top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𝑃</m:t>
                            </m:r>
                          </m:e>
                        </m:ba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𝑘𝑌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h𝑖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			(7)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Solving for the interest rate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𝑘𝑌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𝑀</m:t>
                            </m:r>
                          </m:e>
                        </m:bar>
                      </m:num>
                      <m:den>
                        <m:bar>
                          <m:barPr>
                            <m:pos m:val="top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𝑃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)		(8)</a:t>
                </a: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3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Equilibrium in the goods and money market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1447800"/>
            <a:ext cx="7162799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600" dirty="0"/>
              <a:t>Consider an aggregate demand model (a simple economy), as the consumption function </a:t>
            </a:r>
            <a:r>
              <a:rPr lang="en-US" sz="2600" dirty="0" smtClean="0"/>
              <a:t>is given </a:t>
            </a:r>
            <a:r>
              <a:rPr lang="en-US" sz="2600" dirty="0"/>
              <a:t>by C=100+0.65Y, while the investment is given by I= 80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/>
            </a:r>
            <a:br>
              <a:rPr lang="en-US" sz="2600" dirty="0"/>
            </a:br>
            <a:r>
              <a:rPr lang="en-US" sz="2600" b="1" dirty="0"/>
              <a:t>a. </a:t>
            </a:r>
            <a:r>
              <a:rPr lang="en-US" sz="2600" dirty="0"/>
              <a:t>What is the equilibrium level of income</a:t>
            </a:r>
            <a:r>
              <a:rPr lang="en-US" sz="2600" dirty="0" smtClean="0"/>
              <a:t>?</a:t>
            </a:r>
          </a:p>
          <a:p>
            <a:r>
              <a:rPr lang="en-US" sz="2600" dirty="0"/>
              <a:t/>
            </a:r>
            <a:br>
              <a:rPr lang="en-US" sz="2600" dirty="0"/>
            </a:br>
            <a:r>
              <a:rPr lang="en-US" sz="2600" b="1" dirty="0"/>
              <a:t>b. </a:t>
            </a:r>
            <a:r>
              <a:rPr lang="en-US" sz="2600" dirty="0"/>
              <a:t>What is the level of saving in equilibrium</a:t>
            </a:r>
            <a:r>
              <a:rPr lang="en-US" sz="2600" dirty="0" smtClean="0"/>
              <a:t>?</a:t>
            </a:r>
          </a:p>
          <a:p>
            <a:r>
              <a:rPr lang="en-US" sz="2600" dirty="0"/>
              <a:t/>
            </a:r>
            <a:br>
              <a:rPr lang="en-US" sz="2600" dirty="0"/>
            </a:br>
            <a:r>
              <a:rPr lang="en-US" sz="2600" b="1" dirty="0"/>
              <a:t>c. </a:t>
            </a:r>
            <a:r>
              <a:rPr lang="en-US" sz="2600" dirty="0"/>
              <a:t>If, for some reason output were at the level of 750, what would the level of </a:t>
            </a:r>
            <a:r>
              <a:rPr lang="en-US" sz="2600" dirty="0" smtClean="0"/>
              <a:t>involuntary inventory </a:t>
            </a:r>
            <a:r>
              <a:rPr lang="en-US" sz="2600" dirty="0"/>
              <a:t>accumulation be</a:t>
            </a:r>
            <a:r>
              <a:rPr lang="en-US" sz="2600" dirty="0" smtClean="0"/>
              <a:t>?</a:t>
            </a:r>
          </a:p>
          <a:p>
            <a:r>
              <a:rPr lang="en-US" sz="2600" dirty="0"/>
              <a:t/>
            </a:r>
            <a:br>
              <a:rPr lang="en-US" sz="2600" dirty="0"/>
            </a:br>
            <a:r>
              <a:rPr lang="en-US" sz="2600" b="1" dirty="0"/>
              <a:t>d. </a:t>
            </a:r>
            <a:r>
              <a:rPr lang="en-US" sz="2600" dirty="0"/>
              <a:t>If ‘I’ were to rise 90, what would the effect be on equilibrium income?</a:t>
            </a:r>
            <a:br>
              <a:rPr lang="en-US" sz="2600" dirty="0"/>
            </a:br>
            <a:r>
              <a:rPr lang="en-US" sz="2600" b="1" dirty="0"/>
              <a:t>e. </a:t>
            </a:r>
            <a:r>
              <a:rPr lang="en-US" sz="2600" dirty="0"/>
              <a:t>Compute the value of α</a:t>
            </a:r>
            <a:r>
              <a:rPr lang="en-US" sz="26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66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Money play an important role in an economy</a:t>
            </a:r>
          </a:p>
          <a:p>
            <a:r>
              <a:rPr lang="en-US" dirty="0" smtClean="0"/>
              <a:t>Interaction of goods and asset market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200"/>
            <a:ext cx="5410200" cy="30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introduce IS-LM Model</a:t>
            </a:r>
          </a:p>
          <a:p>
            <a:r>
              <a:rPr lang="en-US" dirty="0" smtClean="0"/>
              <a:t>Interest rate as an additional determinant of AD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39"/>
          <a:stretch/>
        </p:blipFill>
        <p:spPr bwMode="auto">
          <a:xfrm>
            <a:off x="1524000" y="2667000"/>
            <a:ext cx="5730875" cy="3381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78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Goods market equilibrium and IS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IS curve shows combinations of interest rate and level of output such that planned spending equals income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          Y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(1−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num>
                      <m:den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		(1)</a:t>
                </a:r>
              </a:p>
              <a:p>
                <a:r>
                  <a:rPr lang="en-US" sz="20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Now we move to investment and interest rate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Investment demand schedule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desired or planned rate of investment will be lower if higher the rate of interest</a:t>
                </a:r>
              </a:p>
              <a:p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000" i="1" smtClean="0">
                            <a:latin typeface="Cambria Math"/>
                          </a:rPr>
                          <m:t>=</m:t>
                        </m:r>
                        <m:bar>
                          <m:barPr>
                            <m:pos m:val="top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𝐼</m:t>
                            </m:r>
                          </m:e>
                        </m:ba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				(2)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where b&gt;0,measures the interest response to investment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 schedule will be negatively sloped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87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4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5410199" cy="3810000"/>
          </a:xfrm>
        </p:spPr>
      </p:pic>
    </p:spTree>
    <p:extLst>
      <p:ext uri="{BB962C8B-B14F-4D97-AF65-F5344CB8AC3E}">
        <p14:creationId xmlns:p14="http://schemas.microsoft.com/office/powerpoint/2010/main" val="104929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interest rate, AD: IS curve (modification)</a:t>
            </a:r>
            <a:endParaRPr lang="en-US" sz="2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We now modify the previous AD function </a:t>
                </a: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AD= C+ I+ G					(3)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     =</m:t>
                    </m:r>
                    <m:r>
                      <a:rPr lang="en-US" sz="2000" i="1">
                        <a:latin typeface="Cambria Math"/>
                      </a:rPr>
                      <m:t>𝑐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/>
                          </a:rPr>
                          <m:t>𝑇𝑅</m:t>
                        </m:r>
                      </m:e>
                    </m:ba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1−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𝑌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</m:bar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</m:bar>
                  </m:oMath>
                </a14:m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   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i="1" smtClean="0">
                            <a:latin typeface="Cambria Math"/>
                          </a:rPr>
                          <m:t>𝐴</m:t>
                        </m:r>
                      </m:e>
                    </m:ba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</m:ba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Y</m:t>
                    </m:r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Where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/>
                          </a:rPr>
                          <m:t>𝑇𝑅</m:t>
                        </m:r>
                      </m:e>
                    </m:bar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</m:bar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</m:bar>
                  </m:oMath>
                </a14:m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Higher </a:t>
                </a:r>
                <a:r>
                  <a:rPr lang="en-US" sz="2000" b="1" dirty="0" err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reduces investment spending and thus reduces income</a:t>
                </a: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5"/>
                <a:stretch>
                  <a:fillRect l="-287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023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Derivation of the IS curve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7025"/>
            <a:ext cx="5562600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69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371600"/>
                <a:ext cx="4343400" cy="468172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For a given interest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can draw the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AD</a:t>
                </a:r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function with the intercept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</m:bar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 equilibrium level of income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at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endPara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1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Plot </a:t>
                </a:r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in the bottom panel as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→ a point on the IS curve </a:t>
                </a:r>
                <a:endParaRPr lang="en-US" sz="18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1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Combination </a:t>
                </a:r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of i and Y that clears the goods market </a:t>
                </a:r>
              </a:p>
              <a:p>
                <a:pPr lvl="1"/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371600"/>
                <a:ext cx="4343400" cy="4681728"/>
              </a:xfrm>
              <a:blipFill rotWithShape="0">
                <a:blip r:embed="rId4"/>
                <a:stretch>
                  <a:fillRect l="-561" t="-65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77" y="1371600"/>
            <a:ext cx="374384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84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71600"/>
                <a:ext cx="4572000" cy="468172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Consider </a:t>
                </a:r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 lower interest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sz="18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18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1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AD curve shifts upward with of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a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𝑎𝑠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𝑖𝑛𝑡𝑒𝑟𝑐𝑒𝑝𝑡</m:t>
                    </m:r>
                  </m:oMath>
                </a14:m>
                <a:endParaRPr lang="en-US" sz="1800" b="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1800" b="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1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Equilibrium shifts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output/income</a:t>
                </a:r>
              </a:p>
              <a:p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1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Plot </a:t>
                </a:r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in panel (b) for another point on the IS curve </a:t>
                </a:r>
                <a:endParaRPr lang="en-US" sz="18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1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A downward sloping IS curve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800" dirty="0"/>
              </a:p>
              <a:p>
                <a:pPr>
                  <a:buFont typeface="Wingdings" pitchFamily="2" charset="2"/>
                  <a:buChar char="§"/>
                </a:pPr>
                <a:endParaRPr lang="en-US" sz="2700" dirty="0"/>
              </a:p>
              <a:p>
                <a:pPr lvl="1"/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71600"/>
                <a:ext cx="4572000" cy="4681728"/>
              </a:xfrm>
              <a:blipFill rotWithShape="0">
                <a:blip r:embed="rId4"/>
                <a:stretch>
                  <a:fillRect l="-267" t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77" y="1371600"/>
            <a:ext cx="374384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65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|1.5|8|30.4|35.9|11.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480</TotalTime>
  <Words>442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Asset and Goods market</vt:lpstr>
      <vt:lpstr>PowerPoint Presentation</vt:lpstr>
      <vt:lpstr>PowerPoint Presentation</vt:lpstr>
      <vt:lpstr>Goods market equilibrium and IS curve</vt:lpstr>
      <vt:lpstr>PowerPoint Presentation</vt:lpstr>
      <vt:lpstr>The interest rate, AD: IS curve (modification)</vt:lpstr>
      <vt:lpstr>Derivation of the IS curve</vt:lpstr>
      <vt:lpstr>PowerPoint Presentation</vt:lpstr>
      <vt:lpstr>PowerPoint Presentation</vt:lpstr>
      <vt:lpstr>The Asset markets and the LM curve</vt:lpstr>
      <vt:lpstr>The demand for money</vt:lpstr>
      <vt:lpstr>The demand for money</vt:lpstr>
      <vt:lpstr>The demand for money</vt:lpstr>
      <vt:lpstr>Derivation of LM curve</vt:lpstr>
      <vt:lpstr>Money market equilibrium</vt:lpstr>
      <vt:lpstr>Equilibrium in the goods and money market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and Goods market</dc:title>
  <dc:creator>Sunil</dc:creator>
  <cp:lastModifiedBy>SUNIL KUMAR</cp:lastModifiedBy>
  <cp:revision>37</cp:revision>
  <dcterms:created xsi:type="dcterms:W3CDTF">2006-08-16T00:00:00Z</dcterms:created>
  <dcterms:modified xsi:type="dcterms:W3CDTF">2021-04-22T10:00:47Z</dcterms:modified>
</cp:coreProperties>
</file>