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70"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7A2E97-E602-4A11-844C-FD139D55571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350995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A2E97-E602-4A11-844C-FD139D55571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81352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A2E97-E602-4A11-844C-FD139D55571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307937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A2E97-E602-4A11-844C-FD139D55571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22570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A2E97-E602-4A11-844C-FD139D555715}"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83201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7A2E97-E602-4A11-844C-FD139D555715}"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382582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7A2E97-E602-4A11-844C-FD139D555715}"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251771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7A2E97-E602-4A11-844C-FD139D555715}"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339106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A2E97-E602-4A11-844C-FD139D555715}"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181167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A2E97-E602-4A11-844C-FD139D555715}"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366770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A2E97-E602-4A11-844C-FD139D555715}"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FEF5E-247A-41DE-9B08-ED46506DB01E}" type="slidenum">
              <a:rPr lang="en-US" smtClean="0"/>
              <a:t>‹#›</a:t>
            </a:fld>
            <a:endParaRPr lang="en-US"/>
          </a:p>
        </p:txBody>
      </p:sp>
    </p:spTree>
    <p:extLst>
      <p:ext uri="{BB962C8B-B14F-4D97-AF65-F5344CB8AC3E}">
        <p14:creationId xmlns:p14="http://schemas.microsoft.com/office/powerpoint/2010/main" val="263047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A2E97-E602-4A11-844C-FD139D555715}" type="datetimeFigureOut">
              <a:rPr lang="en-US" smtClean="0"/>
              <a:t>10/17/2022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FEF5E-247A-41DE-9B08-ED46506DB01E}" type="slidenum">
              <a:rPr lang="en-US" smtClean="0"/>
              <a:t>‹#›</a:t>
            </a:fld>
            <a:endParaRPr lang="en-US"/>
          </a:p>
        </p:txBody>
      </p:sp>
    </p:spTree>
    <p:extLst>
      <p:ext uri="{BB962C8B-B14F-4D97-AF65-F5344CB8AC3E}">
        <p14:creationId xmlns:p14="http://schemas.microsoft.com/office/powerpoint/2010/main" val="306639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Mid Semester </a:t>
            </a:r>
            <a:r>
              <a:rPr lang="en-US" dirty="0" smtClean="0"/>
              <a:t>Exam Solution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110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Three</a:t>
            </a:r>
            <a:r>
              <a:rPr lang="en-US" dirty="0"/>
              <a:t> </a:t>
            </a:r>
            <a:r>
              <a:rPr lang="en-US" dirty="0" smtClean="0"/>
              <a:t>semaphores 1) For </a:t>
            </a:r>
            <a:r>
              <a:rPr lang="en-US" dirty="0"/>
              <a:t>the customer which counts the number of customers present in the waiting room (customer in the barber chair is not included because he is not waiting</a:t>
            </a:r>
            <a:r>
              <a:rPr lang="en-US" dirty="0" smtClean="0"/>
              <a:t>) 2) the </a:t>
            </a:r>
            <a:r>
              <a:rPr lang="en-US" dirty="0"/>
              <a:t>barber 0 or 1 is used to tell whether the barber is idle or is working, </a:t>
            </a:r>
            <a:r>
              <a:rPr lang="en-US" dirty="0" smtClean="0"/>
              <a:t>3) </a:t>
            </a:r>
            <a:r>
              <a:rPr lang="en-US" dirty="0" err="1" smtClean="0"/>
              <a:t>mutex</a:t>
            </a:r>
            <a:r>
              <a:rPr lang="en-US" dirty="0" smtClean="0"/>
              <a:t> </a:t>
            </a:r>
            <a:r>
              <a:rPr lang="en-US" dirty="0"/>
              <a:t>is used to provide the mutual exclusion which is required for the process to </a:t>
            </a:r>
            <a:r>
              <a:rPr lang="en-US" dirty="0" smtClean="0"/>
              <a:t>execute</a:t>
            </a:r>
          </a:p>
          <a:p>
            <a:pPr fontAlgn="base"/>
            <a:r>
              <a:rPr lang="en-US" dirty="0" smtClean="0"/>
              <a:t>The </a:t>
            </a:r>
            <a:r>
              <a:rPr lang="en-US" dirty="0"/>
              <a:t>customer has the record of the number of customers waiting in the waiting room if the number of customers is equal to the number of chairs in the waiting room then the upcoming customer leaves the barbershop.</a:t>
            </a:r>
          </a:p>
          <a:p>
            <a:pPr fontAlgn="base"/>
            <a:r>
              <a:rPr lang="en-US" dirty="0"/>
              <a:t>When the barber shows up in the morning, he executes the procedure barber, causing him to block on the semaphore customers because it is initially 0. Then the barber goes to sleep until the first customer comes up.</a:t>
            </a:r>
          </a:p>
          <a:p>
            <a:endParaRPr lang="en-US" dirty="0"/>
          </a:p>
        </p:txBody>
      </p:sp>
    </p:spTree>
    <p:extLst>
      <p:ext uri="{BB962C8B-B14F-4D97-AF65-F5344CB8AC3E}">
        <p14:creationId xmlns:p14="http://schemas.microsoft.com/office/powerpoint/2010/main" val="222576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When a customer arrives, he executes customer procedure the customer acquires the </a:t>
            </a:r>
            <a:r>
              <a:rPr lang="en-US" dirty="0" err="1"/>
              <a:t>mutex</a:t>
            </a:r>
            <a:r>
              <a:rPr lang="en-US" dirty="0"/>
              <a:t> for entering the critical region, if another customer enters thereafter, the second one will not be able to anything until the first one has released the </a:t>
            </a:r>
            <a:r>
              <a:rPr lang="en-US" dirty="0" err="1"/>
              <a:t>mutex</a:t>
            </a:r>
            <a:r>
              <a:rPr lang="en-US" dirty="0"/>
              <a:t>. The customer then checks the chairs in the waiting room if waiting customers are less then the number of chairs then he sits otherwise he leaves and releases the </a:t>
            </a:r>
            <a:r>
              <a:rPr lang="en-US" dirty="0" err="1"/>
              <a:t>mutex</a:t>
            </a:r>
            <a:r>
              <a:rPr lang="en-US" dirty="0"/>
              <a:t>.</a:t>
            </a:r>
          </a:p>
          <a:p>
            <a:pPr fontAlgn="base"/>
            <a:r>
              <a:rPr lang="en-US" dirty="0"/>
              <a:t>If the chair is available then customer sits in the waiting room and increments the variable waiting value and also increases the customer’s semaphore this wakes up the barber if he is sleeping.</a:t>
            </a:r>
          </a:p>
          <a:p>
            <a:pPr fontAlgn="base"/>
            <a:r>
              <a:rPr lang="en-US" dirty="0"/>
              <a:t>At this point, customer and barber are both awake and the barber is ready to give that person a haircut. When the haircut is over, the customer exits the procedure and if there are no customers in waiting room barber sleeps.</a:t>
            </a:r>
          </a:p>
          <a:p>
            <a:endParaRPr lang="en-US" dirty="0"/>
          </a:p>
        </p:txBody>
      </p:sp>
    </p:spTree>
    <p:extLst>
      <p:ext uri="{BB962C8B-B14F-4D97-AF65-F5344CB8AC3E}">
        <p14:creationId xmlns:p14="http://schemas.microsoft.com/office/powerpoint/2010/main" val="169003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7170" name="Picture 2" descr="https://media.geeksforgeeks.org/wp-content/uploads/ab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71914"/>
            <a:ext cx="5867400" cy="460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2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p:txBody>
          <a:bodyPr>
            <a:normAutofit/>
          </a:bodyPr>
          <a:lstStyle/>
          <a:p>
            <a:pPr fontAlgn="base"/>
            <a:r>
              <a:rPr lang="en-US" dirty="0"/>
              <a:t>Semaphore Customers = 0;</a:t>
            </a:r>
          </a:p>
          <a:p>
            <a:pPr fontAlgn="base"/>
            <a:r>
              <a:rPr lang="en-US" dirty="0"/>
              <a:t>Semaphore Barber = 0;</a:t>
            </a:r>
          </a:p>
          <a:p>
            <a:pPr fontAlgn="base"/>
            <a:r>
              <a:rPr lang="en-US" dirty="0" err="1"/>
              <a:t>Mutex</a:t>
            </a:r>
            <a:r>
              <a:rPr lang="en-US" dirty="0"/>
              <a:t> Seats = 1;</a:t>
            </a:r>
          </a:p>
          <a:p>
            <a:pPr fontAlgn="base"/>
            <a:r>
              <a:rPr lang="en-US" dirty="0" err="1"/>
              <a:t>int</a:t>
            </a:r>
            <a:r>
              <a:rPr lang="en-US" dirty="0"/>
              <a:t> </a:t>
            </a:r>
            <a:r>
              <a:rPr lang="en-US" dirty="0" err="1"/>
              <a:t>FreeSeats</a:t>
            </a:r>
            <a:r>
              <a:rPr lang="en-US" dirty="0"/>
              <a:t> = N;</a:t>
            </a:r>
          </a:p>
          <a:p>
            <a:pPr marL="0" indent="0">
              <a:buNone/>
            </a:pPr>
            <a:endParaRPr lang="en-US" dirty="0"/>
          </a:p>
        </p:txBody>
      </p:sp>
    </p:spTree>
    <p:extLst>
      <p:ext uri="{BB962C8B-B14F-4D97-AF65-F5344CB8AC3E}">
        <p14:creationId xmlns:p14="http://schemas.microsoft.com/office/powerpoint/2010/main" val="7027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Barber {</a:t>
            </a:r>
          </a:p>
          <a:p>
            <a:pPr marL="0" indent="0" fontAlgn="base">
              <a:buNone/>
            </a:pPr>
            <a:r>
              <a:rPr lang="en-US" dirty="0"/>
              <a:t>      while(true) {</a:t>
            </a:r>
          </a:p>
          <a:p>
            <a:pPr marL="0" indent="0" fontAlgn="base">
              <a:buNone/>
            </a:pPr>
            <a:r>
              <a:rPr lang="en-US" dirty="0"/>
              <a:t>            /* waits for a customer (sleeps). */</a:t>
            </a:r>
          </a:p>
          <a:p>
            <a:pPr marL="0" indent="0" fontAlgn="base">
              <a:buNone/>
            </a:pPr>
            <a:r>
              <a:rPr lang="en-US" dirty="0"/>
              <a:t>            down(Customers);</a:t>
            </a:r>
          </a:p>
          <a:p>
            <a:pPr marL="0" indent="0" fontAlgn="base">
              <a:buNone/>
            </a:pPr>
            <a:r>
              <a:rPr lang="en-US" dirty="0"/>
              <a:t>              /* </a:t>
            </a:r>
            <a:r>
              <a:rPr lang="en-US" dirty="0" err="1"/>
              <a:t>mutex</a:t>
            </a:r>
            <a:r>
              <a:rPr lang="en-US" dirty="0"/>
              <a:t> to protect the number of available seats.*/</a:t>
            </a:r>
          </a:p>
          <a:p>
            <a:pPr marL="0" indent="0" fontAlgn="base">
              <a:buNone/>
            </a:pPr>
            <a:r>
              <a:rPr lang="en-US" dirty="0"/>
              <a:t>            down(Seats);</a:t>
            </a:r>
          </a:p>
          <a:p>
            <a:pPr marL="0" indent="0" fontAlgn="base">
              <a:buNone/>
            </a:pPr>
            <a:r>
              <a:rPr lang="en-US" dirty="0"/>
              <a:t>              /* a chair gets free.*/</a:t>
            </a:r>
          </a:p>
          <a:p>
            <a:pPr marL="0" indent="0" fontAlgn="base">
              <a:buNone/>
            </a:pPr>
            <a:r>
              <a:rPr lang="en-US" dirty="0"/>
              <a:t>            </a:t>
            </a:r>
            <a:r>
              <a:rPr lang="en-US" dirty="0" err="1"/>
              <a:t>FreeSeats</a:t>
            </a:r>
            <a:r>
              <a:rPr lang="en-US" dirty="0" smtClean="0"/>
              <a:t>++;</a:t>
            </a:r>
            <a:r>
              <a:rPr lang="en-US" dirty="0"/>
              <a:t>       </a:t>
            </a:r>
          </a:p>
          <a:p>
            <a:pPr marL="0" indent="0" fontAlgn="base">
              <a:buNone/>
            </a:pPr>
            <a:r>
              <a:rPr lang="en-US" dirty="0"/>
              <a:t>            /* bring customer for haircut.*/</a:t>
            </a:r>
          </a:p>
          <a:p>
            <a:pPr marL="0" indent="0" fontAlgn="base">
              <a:buNone/>
            </a:pPr>
            <a:r>
              <a:rPr lang="en-US" dirty="0"/>
              <a:t>            up(Barber</a:t>
            </a:r>
            <a:r>
              <a:rPr lang="en-US" dirty="0" smtClean="0"/>
              <a:t>);</a:t>
            </a:r>
            <a:endParaRPr lang="en-US" dirty="0"/>
          </a:p>
          <a:p>
            <a:pPr marL="0" indent="0" fontAlgn="base">
              <a:buNone/>
            </a:pPr>
            <a:r>
              <a:rPr lang="en-US" dirty="0"/>
              <a:t>            /* release the </a:t>
            </a:r>
            <a:r>
              <a:rPr lang="en-US" dirty="0" err="1"/>
              <a:t>mutex</a:t>
            </a:r>
            <a:r>
              <a:rPr lang="en-US" dirty="0"/>
              <a:t> on the chair.*/</a:t>
            </a:r>
          </a:p>
          <a:p>
            <a:pPr marL="0" indent="0" fontAlgn="base">
              <a:buNone/>
            </a:pPr>
            <a:r>
              <a:rPr lang="en-US" dirty="0"/>
              <a:t>            up(Seats);</a:t>
            </a:r>
          </a:p>
          <a:p>
            <a:pPr marL="0" indent="0" fontAlgn="base">
              <a:buNone/>
            </a:pPr>
            <a:r>
              <a:rPr lang="en-US" dirty="0"/>
              <a:t>            /* barber is cutting hair.*/</a:t>
            </a:r>
          </a:p>
          <a:p>
            <a:pPr marL="0" indent="0" fontAlgn="base">
              <a:buNone/>
            </a:pPr>
            <a:r>
              <a:rPr lang="en-US" dirty="0"/>
              <a:t>      }</a:t>
            </a:r>
          </a:p>
          <a:p>
            <a:pPr marL="0" indent="0" fontAlgn="base">
              <a:buNone/>
            </a:pPr>
            <a:r>
              <a:rPr lang="en-US" dirty="0"/>
              <a:t>}</a:t>
            </a:r>
          </a:p>
          <a:p>
            <a:pPr marL="0" indent="0">
              <a:buNone/>
            </a:pPr>
            <a:endParaRPr lang="en-US" dirty="0"/>
          </a:p>
        </p:txBody>
      </p:sp>
    </p:spTree>
    <p:extLst>
      <p:ext uri="{BB962C8B-B14F-4D97-AF65-F5344CB8AC3E}">
        <p14:creationId xmlns:p14="http://schemas.microsoft.com/office/powerpoint/2010/main" val="232743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a:xfrm>
            <a:off x="457200" y="1295400"/>
            <a:ext cx="8229600" cy="5410200"/>
          </a:xfrm>
        </p:spPr>
        <p:txBody>
          <a:bodyPr>
            <a:normAutofit fontScale="47500" lnSpcReduction="20000"/>
          </a:bodyPr>
          <a:lstStyle/>
          <a:p>
            <a:pPr marL="0" indent="0" fontAlgn="base">
              <a:buNone/>
            </a:pPr>
            <a:r>
              <a:rPr lang="en-US" dirty="0"/>
              <a:t>Customer {</a:t>
            </a:r>
          </a:p>
          <a:p>
            <a:pPr marL="0" indent="0" fontAlgn="base">
              <a:buNone/>
            </a:pPr>
            <a:r>
              <a:rPr lang="en-US" dirty="0"/>
              <a:t>      while(true) {</a:t>
            </a:r>
          </a:p>
          <a:p>
            <a:pPr marL="0" indent="0" fontAlgn="base">
              <a:buNone/>
            </a:pPr>
            <a:r>
              <a:rPr lang="en-US" dirty="0"/>
              <a:t>            /* protects seats so only 1 customer tries to </a:t>
            </a:r>
            <a:r>
              <a:rPr lang="en-US" dirty="0" smtClean="0"/>
              <a:t>sit </a:t>
            </a:r>
            <a:r>
              <a:rPr lang="en-US" dirty="0"/>
              <a:t> in a chair if that's the case.*/</a:t>
            </a:r>
          </a:p>
          <a:p>
            <a:pPr marL="0" indent="0" fontAlgn="base">
              <a:buNone/>
            </a:pPr>
            <a:r>
              <a:rPr lang="en-US" dirty="0"/>
              <a:t>            down(Seats); </a:t>
            </a:r>
          </a:p>
          <a:p>
            <a:pPr marL="0" indent="0" fontAlgn="base">
              <a:buNone/>
            </a:pPr>
            <a:r>
              <a:rPr lang="en-US" dirty="0"/>
              <a:t>            if(</a:t>
            </a:r>
            <a:r>
              <a:rPr lang="en-US" dirty="0" err="1"/>
              <a:t>FreeSeats</a:t>
            </a:r>
            <a:r>
              <a:rPr lang="en-US" dirty="0"/>
              <a:t> &gt; 0) </a:t>
            </a:r>
            <a:r>
              <a:rPr lang="en-US" dirty="0" smtClean="0"/>
              <a:t>{</a:t>
            </a:r>
            <a:endParaRPr lang="en-US" dirty="0"/>
          </a:p>
          <a:p>
            <a:pPr marL="0" indent="0" fontAlgn="base">
              <a:buNone/>
            </a:pPr>
            <a:r>
              <a:rPr lang="en-US" dirty="0"/>
              <a:t>                  /* sitting down.*/</a:t>
            </a:r>
          </a:p>
          <a:p>
            <a:pPr marL="0" indent="0" fontAlgn="base">
              <a:buNone/>
            </a:pPr>
            <a:r>
              <a:rPr lang="en-US" dirty="0"/>
              <a:t>                  </a:t>
            </a:r>
            <a:r>
              <a:rPr lang="en-US" dirty="0" err="1"/>
              <a:t>FreeSeats</a:t>
            </a:r>
            <a:r>
              <a:rPr lang="en-US" dirty="0"/>
              <a:t>--;</a:t>
            </a:r>
          </a:p>
          <a:p>
            <a:pPr marL="0" indent="0" fontAlgn="base">
              <a:buNone/>
            </a:pPr>
            <a:r>
              <a:rPr lang="en-US" dirty="0"/>
              <a:t>                    /* notify the barber. */</a:t>
            </a:r>
          </a:p>
          <a:p>
            <a:pPr marL="0" indent="0" fontAlgn="base">
              <a:buNone/>
            </a:pPr>
            <a:r>
              <a:rPr lang="en-US" dirty="0"/>
              <a:t>                  up(Customers);</a:t>
            </a:r>
          </a:p>
          <a:p>
            <a:pPr marL="0" indent="0" fontAlgn="base">
              <a:buNone/>
            </a:pPr>
            <a:r>
              <a:rPr lang="en-US" dirty="0"/>
              <a:t>                 </a:t>
            </a:r>
            <a:r>
              <a:rPr lang="en-US" dirty="0" smtClean="0"/>
              <a:t>/* </a:t>
            </a:r>
            <a:r>
              <a:rPr lang="en-US" dirty="0"/>
              <a:t>release the lock */</a:t>
            </a:r>
          </a:p>
          <a:p>
            <a:pPr marL="0" indent="0" fontAlgn="base">
              <a:buNone/>
            </a:pPr>
            <a:r>
              <a:rPr lang="en-US" dirty="0"/>
              <a:t>                  up(Seats);</a:t>
            </a:r>
          </a:p>
          <a:p>
            <a:pPr marL="0" indent="0" fontAlgn="base">
              <a:buNone/>
            </a:pPr>
            <a:r>
              <a:rPr lang="en-US" dirty="0"/>
              <a:t>                  /* wait in the waiting room if barber is busy. */</a:t>
            </a:r>
          </a:p>
          <a:p>
            <a:pPr marL="0" indent="0" fontAlgn="base">
              <a:buNone/>
            </a:pPr>
            <a:r>
              <a:rPr lang="en-US" dirty="0"/>
              <a:t>                  down(Barber);</a:t>
            </a:r>
          </a:p>
          <a:p>
            <a:pPr marL="0" indent="0" fontAlgn="base">
              <a:buNone/>
            </a:pPr>
            <a:r>
              <a:rPr lang="en-US" dirty="0"/>
              <a:t>                  // customer is having hair cut</a:t>
            </a:r>
          </a:p>
          <a:p>
            <a:pPr marL="0" indent="0" fontAlgn="base">
              <a:buNone/>
            </a:pPr>
            <a:r>
              <a:rPr lang="en-US" dirty="0"/>
              <a:t>            } else {</a:t>
            </a:r>
          </a:p>
          <a:p>
            <a:pPr marL="0" indent="0" fontAlgn="base">
              <a:buNone/>
            </a:pPr>
            <a:r>
              <a:rPr lang="en-US" dirty="0"/>
              <a:t>                  /* release the lock */</a:t>
            </a:r>
          </a:p>
          <a:p>
            <a:pPr marL="0" indent="0" fontAlgn="base">
              <a:buNone/>
            </a:pPr>
            <a:r>
              <a:rPr lang="en-US" dirty="0"/>
              <a:t>                  up(Seats);</a:t>
            </a:r>
          </a:p>
          <a:p>
            <a:pPr marL="0" indent="0" fontAlgn="base">
              <a:buNone/>
            </a:pPr>
            <a:r>
              <a:rPr lang="en-US" dirty="0"/>
              <a:t>                  // customer leaves</a:t>
            </a:r>
          </a:p>
          <a:p>
            <a:pPr marL="0" indent="0" fontAlgn="base">
              <a:buNone/>
            </a:pPr>
            <a:r>
              <a:rPr lang="en-US" dirty="0"/>
              <a:t>            }</a:t>
            </a:r>
          </a:p>
          <a:p>
            <a:pPr marL="0" indent="0" fontAlgn="base">
              <a:buNone/>
            </a:pPr>
            <a:r>
              <a:rPr lang="en-US" dirty="0"/>
              <a:t>      }</a:t>
            </a:r>
          </a:p>
          <a:p>
            <a:pPr marL="0" indent="0" fontAlgn="base">
              <a:buNone/>
            </a:pPr>
            <a:r>
              <a:rPr lang="en-US" dirty="0"/>
              <a:t>}</a:t>
            </a:r>
          </a:p>
        </p:txBody>
      </p:sp>
    </p:spTree>
    <p:extLst>
      <p:ext uri="{BB962C8B-B14F-4D97-AF65-F5344CB8AC3E}">
        <p14:creationId xmlns:p14="http://schemas.microsoft.com/office/powerpoint/2010/main" val="128967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b</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three processes A, B and C that run in round robin manner with time slice of 50 </a:t>
            </a:r>
            <a:r>
              <a:rPr lang="en-US" dirty="0" err="1" smtClean="0"/>
              <a:t>ms.</a:t>
            </a:r>
            <a:r>
              <a:rPr lang="en-US" dirty="0" smtClean="0"/>
              <a:t> </a:t>
            </a:r>
          </a:p>
          <a:p>
            <a:r>
              <a:rPr lang="en-US" dirty="0" smtClean="0"/>
              <a:t>Processes start at 0, 5 and 10 milliseconds. </a:t>
            </a:r>
          </a:p>
          <a:p>
            <a:r>
              <a:rPr lang="en-US" dirty="0" smtClean="0"/>
              <a:t>The processes are executed in below order A, B, C, A 50 + 50 + 50 + 50 (200 </a:t>
            </a:r>
            <a:r>
              <a:rPr lang="en-US" dirty="0" err="1" smtClean="0"/>
              <a:t>ms</a:t>
            </a:r>
            <a:r>
              <a:rPr lang="en-US" dirty="0" smtClean="0"/>
              <a:t> passed) </a:t>
            </a:r>
          </a:p>
          <a:p>
            <a:r>
              <a:rPr lang="en-US" dirty="0" smtClean="0"/>
              <a:t>Now A has completed 100 </a:t>
            </a:r>
            <a:r>
              <a:rPr lang="en-US" dirty="0" err="1" smtClean="0"/>
              <a:t>ms</a:t>
            </a:r>
            <a:r>
              <a:rPr lang="en-US" dirty="0" smtClean="0"/>
              <a:t> of computations and goes for I/O now </a:t>
            </a:r>
          </a:p>
          <a:p>
            <a:r>
              <a:rPr lang="en-US" dirty="0" smtClean="0"/>
              <a:t>B, C, B, C, B, C 50 + 50 + 50 + 50 + 50 + 50 (300 </a:t>
            </a:r>
            <a:r>
              <a:rPr lang="en-US" dirty="0" err="1" smtClean="0"/>
              <a:t>ms</a:t>
            </a:r>
            <a:r>
              <a:rPr lang="en-US" dirty="0" smtClean="0"/>
              <a:t> passed) </a:t>
            </a:r>
          </a:p>
          <a:p>
            <a:r>
              <a:rPr lang="en-US" dirty="0" smtClean="0"/>
              <a:t>C goes for i/o at 500ms and it needs 500ms to finish the IO. </a:t>
            </a:r>
          </a:p>
          <a:p>
            <a:r>
              <a:rPr lang="en-US" dirty="0" smtClean="0"/>
              <a:t>So C would complete its first IO at 1000 </a:t>
            </a:r>
            <a:r>
              <a:rPr lang="en-US" dirty="0" err="1" smtClean="0"/>
              <a:t>ms</a:t>
            </a:r>
            <a:r>
              <a:rPr lang="en-US" dirty="0" smtClean="0"/>
              <a:t> </a:t>
            </a:r>
            <a:endParaRPr lang="en-US" dirty="0"/>
          </a:p>
        </p:txBody>
      </p:sp>
    </p:spTree>
    <p:extLst>
      <p:ext uri="{BB962C8B-B14F-4D97-AF65-F5344CB8AC3E}">
        <p14:creationId xmlns:p14="http://schemas.microsoft.com/office/powerpoint/2010/main" val="315650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C</a:t>
            </a:r>
            <a:endParaRPr lang="en-US" dirty="0"/>
          </a:p>
        </p:txBody>
      </p:sp>
      <p:sp>
        <p:nvSpPr>
          <p:cNvPr id="3" name="Content Placeholder 2"/>
          <p:cNvSpPr>
            <a:spLocks noGrp="1"/>
          </p:cNvSpPr>
          <p:nvPr>
            <p:ph idx="1"/>
          </p:nvPr>
        </p:nvSpPr>
        <p:spPr/>
        <p:txBody>
          <a:bodyPr/>
          <a:lstStyle/>
          <a:p>
            <a:r>
              <a:rPr lang="en-US" dirty="0" smtClean="0"/>
              <a:t>10, 11</a:t>
            </a:r>
            <a:endParaRPr lang="en-US" dirty="0"/>
          </a:p>
        </p:txBody>
      </p:sp>
    </p:spTree>
    <p:extLst>
      <p:ext uri="{BB962C8B-B14F-4D97-AF65-F5344CB8AC3E}">
        <p14:creationId xmlns:p14="http://schemas.microsoft.com/office/powerpoint/2010/main" val="106190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S = </a:t>
            </a:r>
            <a:r>
              <a:rPr lang="en-US" dirty="0" smtClean="0"/>
              <a:t>20; </a:t>
            </a:r>
            <a:r>
              <a:rPr lang="en-US" dirty="0"/>
              <a:t>// maximum number of request that can be </a:t>
            </a:r>
            <a:r>
              <a:rPr lang="en-US" dirty="0" smtClean="0"/>
              <a:t>handled</a:t>
            </a:r>
            <a:endParaRPr lang="en-US" dirty="0"/>
          </a:p>
          <a:p>
            <a:pPr marL="0" indent="0">
              <a:buNone/>
            </a:pPr>
            <a:r>
              <a:rPr lang="en-US" dirty="0" err="1"/>
              <a:t>mutex</a:t>
            </a:r>
            <a:r>
              <a:rPr lang="en-US" dirty="0"/>
              <a:t> = 1; </a:t>
            </a:r>
          </a:p>
          <a:p>
            <a:pPr marL="0" indent="0">
              <a:buNone/>
            </a:pPr>
            <a:r>
              <a:rPr lang="en-US" dirty="0" smtClean="0"/>
              <a:t>Secretary () </a:t>
            </a:r>
            <a:r>
              <a:rPr lang="en-US" dirty="0"/>
              <a:t>{</a:t>
            </a:r>
          </a:p>
          <a:p>
            <a:pPr marL="0" indent="0">
              <a:buNone/>
            </a:pPr>
            <a:r>
              <a:rPr lang="en-US" dirty="0" smtClean="0"/>
              <a:t>		while(true</a:t>
            </a:r>
            <a:r>
              <a:rPr lang="en-US" dirty="0"/>
              <a:t>) {</a:t>
            </a:r>
          </a:p>
          <a:p>
            <a:pPr marL="0" indent="0">
              <a:buNone/>
            </a:pPr>
            <a:r>
              <a:rPr lang="en-US" dirty="0" smtClean="0"/>
              <a:t>		wait(S</a:t>
            </a:r>
            <a:r>
              <a:rPr lang="en-US" dirty="0"/>
              <a:t>);</a:t>
            </a:r>
          </a:p>
          <a:p>
            <a:pPr marL="0" indent="0">
              <a:buNone/>
            </a:pPr>
            <a:r>
              <a:rPr lang="en-US" dirty="0" smtClean="0"/>
              <a:t>		wait(</a:t>
            </a:r>
            <a:r>
              <a:rPr lang="en-US" dirty="0" err="1" smtClean="0"/>
              <a:t>mutex</a:t>
            </a:r>
            <a:r>
              <a:rPr lang="en-US" dirty="0"/>
              <a:t>);</a:t>
            </a:r>
          </a:p>
          <a:p>
            <a:pPr marL="0" indent="0">
              <a:buNone/>
            </a:pPr>
            <a:r>
              <a:rPr lang="en-US" dirty="0" smtClean="0"/>
              <a:t>		Critical </a:t>
            </a:r>
            <a:r>
              <a:rPr lang="en-US" dirty="0"/>
              <a:t>Section</a:t>
            </a:r>
          </a:p>
          <a:p>
            <a:pPr marL="0" indent="0">
              <a:buNone/>
            </a:pPr>
            <a:r>
              <a:rPr lang="en-US" dirty="0" smtClean="0"/>
              <a:t>		signal(</a:t>
            </a:r>
            <a:r>
              <a:rPr lang="en-US" dirty="0" err="1" smtClean="0"/>
              <a:t>mutex</a:t>
            </a:r>
            <a:r>
              <a:rPr lang="en-US" dirty="0"/>
              <a:t>);</a:t>
            </a:r>
          </a:p>
          <a:p>
            <a:pPr marL="0" indent="0">
              <a:buNone/>
            </a:pPr>
            <a:r>
              <a:rPr lang="en-US" dirty="0" smtClean="0"/>
              <a:t>		signal(S);</a:t>
            </a:r>
          </a:p>
          <a:p>
            <a:pPr marL="0" indent="0">
              <a:buNone/>
            </a:pPr>
            <a:r>
              <a:rPr lang="en-US" dirty="0"/>
              <a:t>	</a:t>
            </a:r>
            <a:r>
              <a:rPr lang="en-US" dirty="0" smtClean="0"/>
              <a:t>	}</a:t>
            </a:r>
            <a:endParaRPr lang="en-US" dirty="0"/>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85359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e  X=2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9353216"/>
              </p:ext>
            </p:extLst>
          </p:nvPr>
        </p:nvGraphicFramePr>
        <p:xfrm>
          <a:off x="457200" y="1600200"/>
          <a:ext cx="8229600" cy="1463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F1</a:t>
                      </a:r>
                    </a:p>
                    <a:p>
                      <a:endParaRPr lang="en-US" dirty="0" smtClean="0"/>
                    </a:p>
                    <a:p>
                      <a:r>
                        <a:rPr lang="en-US" dirty="0" smtClean="0"/>
                        <a:t>Y=X+2</a:t>
                      </a:r>
                    </a:p>
                    <a:p>
                      <a:r>
                        <a:rPr lang="en-US" dirty="0" smtClean="0"/>
                        <a:t>X=3*y</a:t>
                      </a:r>
                    </a:p>
                    <a:p>
                      <a:endParaRPr lang="en-US" dirty="0"/>
                    </a:p>
                  </a:txBody>
                  <a:tcPr/>
                </a:tc>
                <a:tc>
                  <a:txBody>
                    <a:bodyPr/>
                    <a:lstStyle/>
                    <a:p>
                      <a:r>
                        <a:rPr lang="en-US" dirty="0" smtClean="0"/>
                        <a:t>F2</a:t>
                      </a:r>
                    </a:p>
                    <a:p>
                      <a:endParaRPr lang="en-US" dirty="0" smtClean="0"/>
                    </a:p>
                    <a:p>
                      <a:r>
                        <a:rPr lang="en-US" dirty="0" smtClean="0"/>
                        <a:t>Z=3*X</a:t>
                      </a:r>
                    </a:p>
                    <a:p>
                      <a:r>
                        <a:rPr lang="en-US" dirty="0" smtClean="0"/>
                        <a:t>X=Z+2</a:t>
                      </a:r>
                      <a:endParaRPr lang="en-US" dirty="0"/>
                    </a:p>
                  </a:txBody>
                  <a:tcPr/>
                </a:tc>
              </a:tr>
            </a:tbl>
          </a:graphicData>
        </a:graphic>
      </p:graphicFrame>
      <p:sp>
        <p:nvSpPr>
          <p:cNvPr id="5" name="TextBox 4"/>
          <p:cNvSpPr txBox="1"/>
          <p:nvPr/>
        </p:nvSpPr>
        <p:spPr>
          <a:xfrm>
            <a:off x="457200" y="3657600"/>
            <a:ext cx="7620000" cy="1754326"/>
          </a:xfrm>
          <a:prstGeom prst="rect">
            <a:avLst/>
          </a:prstGeom>
          <a:noFill/>
        </p:spPr>
        <p:txBody>
          <a:bodyPr wrap="square" rtlCol="0">
            <a:spAutoFit/>
          </a:bodyPr>
          <a:lstStyle/>
          <a:p>
            <a:pPr marL="342900" indent="-342900">
              <a:buAutoNum type="arabicPeriod"/>
            </a:pPr>
            <a:r>
              <a:rPr lang="en-US" dirty="0" smtClean="0"/>
              <a:t>F1 and F2  Y=4, X=12, Z=36, X= 38</a:t>
            </a:r>
          </a:p>
          <a:p>
            <a:pPr marL="342900" indent="-342900">
              <a:buAutoNum type="arabicPeriod"/>
            </a:pPr>
            <a:r>
              <a:rPr lang="en-US" dirty="0" smtClean="0"/>
              <a:t>F1 first instruction and F2  Y=4, Z=6, X=8, X=24</a:t>
            </a:r>
          </a:p>
          <a:p>
            <a:pPr marL="342900" indent="-342900">
              <a:buAutoNum type="arabicPeriod"/>
            </a:pPr>
            <a:r>
              <a:rPr lang="en-US" dirty="0" smtClean="0"/>
              <a:t>First instruction of each and then second. Y=4, Z= 6, X=12, X=8</a:t>
            </a:r>
          </a:p>
          <a:p>
            <a:pPr marL="342900" indent="-342900">
              <a:buAutoNum type="arabicPeriod"/>
            </a:pPr>
            <a:r>
              <a:rPr lang="en-US" dirty="0" smtClean="0"/>
              <a:t>F2 and then F1. Z= 6, X=8, Y=10, X=30</a:t>
            </a:r>
          </a:p>
          <a:p>
            <a:pPr marL="342900" indent="-342900">
              <a:buAutoNum type="arabicPeriod"/>
            </a:pPr>
            <a:r>
              <a:rPr lang="en-US" dirty="0" smtClean="0"/>
              <a:t>F2 first instruction and F1= Z=6, Y=4, X=12, X=8</a:t>
            </a:r>
          </a:p>
          <a:p>
            <a:pPr marL="342900" indent="-342900">
              <a:buAutoNum type="arabicPeriod"/>
            </a:pPr>
            <a:r>
              <a:rPr lang="en-US" dirty="0" smtClean="0"/>
              <a:t>Z=6, Y=4, X=8, X=24  </a:t>
            </a:r>
            <a:endParaRPr lang="en-US" dirty="0"/>
          </a:p>
        </p:txBody>
      </p:sp>
    </p:spTree>
    <p:extLst>
      <p:ext uri="{BB962C8B-B14F-4D97-AF65-F5344CB8AC3E}">
        <p14:creationId xmlns:p14="http://schemas.microsoft.com/office/powerpoint/2010/main" val="195579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f</a:t>
            </a:r>
            <a:endParaRPr lang="en-US" dirty="0"/>
          </a:p>
        </p:txBody>
      </p:sp>
      <p:sp>
        <p:nvSpPr>
          <p:cNvPr id="3" name="Content Placeholder 2"/>
          <p:cNvSpPr>
            <a:spLocks noGrp="1"/>
          </p:cNvSpPr>
          <p:nvPr>
            <p:ph idx="1"/>
          </p:nvPr>
        </p:nvSpPr>
        <p:spPr/>
        <p:txBody>
          <a:bodyPr/>
          <a:lstStyle/>
          <a:p>
            <a:pPr marL="0" indent="0">
              <a:buNone/>
            </a:pPr>
            <a:r>
              <a:rPr lang="en-US" dirty="0"/>
              <a:t>10 processes -&gt; 1 min</a:t>
            </a:r>
            <a:r>
              <a:rPr lang="en-US" dirty="0" smtClean="0"/>
              <a:t/>
            </a:r>
            <a:br>
              <a:rPr lang="en-US" dirty="0" smtClean="0"/>
            </a:br>
            <a:r>
              <a:rPr lang="en-US" dirty="0"/>
              <a:t>1 process-&gt; 1/10 min = 6 sec (Arrival rate)</a:t>
            </a:r>
            <a:r>
              <a:rPr lang="en-US" dirty="0" smtClean="0"/>
              <a:t/>
            </a:r>
            <a:br>
              <a:rPr lang="en-US" dirty="0" smtClean="0"/>
            </a:br>
            <a:r>
              <a:rPr lang="en-US" dirty="0" smtClean="0"/>
              <a:t/>
            </a:r>
            <a:br>
              <a:rPr lang="en-US" dirty="0" smtClean="0"/>
            </a:br>
            <a:r>
              <a:rPr lang="en-US" dirty="0"/>
              <a:t>Each process -&gt; 3 sec service time 3/6 * 100 = 50% of time CPU is </a:t>
            </a:r>
            <a:r>
              <a:rPr lang="en-US" dirty="0" smtClean="0"/>
              <a:t>busy</a:t>
            </a:r>
            <a:endParaRPr lang="en-US" dirty="0"/>
          </a:p>
        </p:txBody>
      </p:sp>
    </p:spTree>
    <p:extLst>
      <p:ext uri="{BB962C8B-B14F-4D97-AF65-F5344CB8AC3E}">
        <p14:creationId xmlns:p14="http://schemas.microsoft.com/office/powerpoint/2010/main" val="2170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Actors : </a:t>
            </a:r>
            <a:r>
              <a:rPr lang="en-US" dirty="0"/>
              <a:t>coffee junkies, register, and workers. </a:t>
            </a:r>
            <a:endParaRPr lang="en-US" dirty="0" smtClean="0"/>
          </a:p>
          <a:p>
            <a:r>
              <a:rPr lang="en-US" dirty="0" smtClean="0"/>
              <a:t>You </a:t>
            </a:r>
            <a:r>
              <a:rPr lang="en-US" dirty="0"/>
              <a:t>would </a:t>
            </a:r>
            <a:r>
              <a:rPr lang="en-US" dirty="0" smtClean="0"/>
              <a:t>initialize any </a:t>
            </a:r>
            <a:r>
              <a:rPr lang="en-US" dirty="0"/>
              <a:t>number of junky threads, one register thread, and three worker threads. </a:t>
            </a:r>
            <a:endParaRPr lang="en-US" dirty="0" smtClean="0"/>
          </a:p>
          <a:p>
            <a:r>
              <a:rPr lang="en-US" dirty="0" smtClean="0"/>
              <a:t>Junky : </a:t>
            </a:r>
            <a:r>
              <a:rPr lang="en-US" dirty="0"/>
              <a:t>wait for cash register, place order, wait for order, get </a:t>
            </a:r>
            <a:r>
              <a:rPr lang="en-US" dirty="0" smtClean="0"/>
              <a:t>coffee</a:t>
            </a:r>
          </a:p>
          <a:p>
            <a:r>
              <a:rPr lang="en-US" dirty="0" smtClean="0"/>
              <a:t>register</a:t>
            </a:r>
            <a:r>
              <a:rPr lang="en-US" dirty="0"/>
              <a:t>: wait for customer, get order, pass order to worker, </a:t>
            </a:r>
            <a:r>
              <a:rPr lang="en-US" dirty="0" smtClean="0"/>
              <a:t>repeat</a:t>
            </a:r>
          </a:p>
          <a:p>
            <a:r>
              <a:rPr lang="en-US" dirty="0" smtClean="0"/>
              <a:t>worker</a:t>
            </a:r>
            <a:r>
              <a:rPr lang="en-US" dirty="0"/>
              <a:t>: wait for order from register, process order, pass it to customer, </a:t>
            </a:r>
            <a:r>
              <a:rPr lang="en-US" dirty="0" smtClean="0"/>
              <a:t>repeat</a:t>
            </a:r>
          </a:p>
          <a:p>
            <a:r>
              <a:rPr lang="en-US" dirty="0" smtClean="0"/>
              <a:t>Register </a:t>
            </a:r>
            <a:r>
              <a:rPr lang="en-US" dirty="0"/>
              <a:t>to worker synchronization is </a:t>
            </a:r>
            <a:r>
              <a:rPr lang="en-US" dirty="0" smtClean="0"/>
              <a:t>like producer </a:t>
            </a:r>
            <a:r>
              <a:rPr lang="en-US" dirty="0"/>
              <a:t>consumer. </a:t>
            </a:r>
            <a:r>
              <a:rPr lang="en-US" dirty="0" smtClean="0"/>
              <a:t>Assume infinite buffer.</a:t>
            </a:r>
          </a:p>
          <a:p>
            <a:r>
              <a:rPr lang="en-US" dirty="0" smtClean="0"/>
              <a:t>Junky </a:t>
            </a:r>
            <a:r>
              <a:rPr lang="en-US" dirty="0"/>
              <a:t>queues up for coffee (waits on cash register </a:t>
            </a:r>
            <a:r>
              <a:rPr lang="en-US" dirty="0" err="1"/>
              <a:t>sempahore</a:t>
            </a:r>
            <a:r>
              <a:rPr lang="en-US" dirty="0"/>
              <a:t> initialized to 1), then waits for </a:t>
            </a:r>
            <a:r>
              <a:rPr lang="en-US" dirty="0" smtClean="0"/>
              <a:t>the order </a:t>
            </a:r>
            <a:r>
              <a:rPr lang="en-US" dirty="0"/>
              <a:t>semaphore </a:t>
            </a:r>
            <a:r>
              <a:rPr lang="en-US" dirty="0" err="1"/>
              <a:t>signalled</a:t>
            </a:r>
            <a:r>
              <a:rPr lang="en-US" dirty="0"/>
              <a:t> by the </a:t>
            </a:r>
            <a:r>
              <a:rPr lang="en-US" dirty="0" smtClean="0"/>
              <a:t>workers</a:t>
            </a:r>
            <a:br>
              <a:rPr lang="en-US" dirty="0" smtClean="0"/>
            </a:br>
            <a:endParaRPr lang="en-US" dirty="0"/>
          </a:p>
        </p:txBody>
      </p:sp>
    </p:spTree>
    <p:extLst>
      <p:ext uri="{BB962C8B-B14F-4D97-AF65-F5344CB8AC3E}">
        <p14:creationId xmlns:p14="http://schemas.microsoft.com/office/powerpoint/2010/main" val="311993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a</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905000"/>
            <a:ext cx="71342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46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a</a:t>
            </a:r>
            <a:endParaRPr lang="en-US" dirty="0"/>
          </a:p>
        </p:txBody>
      </p:sp>
      <p:sp>
        <p:nvSpPr>
          <p:cNvPr id="3" name="Content Placeholder 2"/>
          <p:cNvSpPr>
            <a:spLocks noGrp="1"/>
          </p:cNvSpPr>
          <p:nvPr>
            <p:ph idx="1"/>
          </p:nvPr>
        </p:nvSpPr>
        <p:spPr/>
        <p:txBody>
          <a:bodyPr>
            <a:normAutofit fontScale="62500" lnSpcReduction="20000"/>
          </a:bodyPr>
          <a:lstStyle/>
          <a:p>
            <a:r>
              <a:rPr lang="en-US" dirty="0"/>
              <a:t>Essentially, you want to associate orders with customers. Since the customers have </a:t>
            </a:r>
            <a:r>
              <a:rPr lang="en-US" dirty="0" smtClean="0"/>
              <a:t>mutual exclusion </a:t>
            </a:r>
            <a:r>
              <a:rPr lang="en-US" dirty="0"/>
              <a:t>at the register via the register semaphore, we can in there associate a ticket number with</a:t>
            </a:r>
            <a:br>
              <a:rPr lang="en-US" dirty="0"/>
            </a:br>
            <a:r>
              <a:rPr lang="en-US" dirty="0"/>
              <a:t>them that gets increased with every order. </a:t>
            </a:r>
            <a:endParaRPr lang="en-US" dirty="0" smtClean="0"/>
          </a:p>
          <a:p>
            <a:r>
              <a:rPr lang="en-US" dirty="0" smtClean="0"/>
              <a:t>Similarly</a:t>
            </a:r>
            <a:r>
              <a:rPr lang="en-US" dirty="0"/>
              <a:t>, the workers can increment the order </a:t>
            </a:r>
            <a:r>
              <a:rPr lang="en-US" dirty="0" smtClean="0"/>
              <a:t>number (need </a:t>
            </a:r>
            <a:r>
              <a:rPr lang="en-US" dirty="0"/>
              <a:t>to add a lock on that since currently the workers </a:t>
            </a:r>
            <a:r>
              <a:rPr lang="en-US" dirty="0" smtClean="0"/>
              <a:t>don’t </a:t>
            </a:r>
            <a:r>
              <a:rPr lang="en-US" dirty="0"/>
              <a:t>have a mutual exclusion portion </a:t>
            </a:r>
            <a:r>
              <a:rPr lang="en-US" dirty="0" smtClean="0"/>
              <a:t>of their </a:t>
            </a:r>
            <a:r>
              <a:rPr lang="en-US" dirty="0"/>
              <a:t>code). </a:t>
            </a:r>
            <a:endParaRPr lang="en-US" dirty="0" smtClean="0"/>
          </a:p>
          <a:p>
            <a:r>
              <a:rPr lang="en-US" dirty="0" smtClean="0"/>
              <a:t>The </a:t>
            </a:r>
            <a:r>
              <a:rPr lang="en-US" dirty="0"/>
              <a:t>ready orders can be tagged into a linked list (with mutual exclusion</a:t>
            </a:r>
            <a:r>
              <a:rPr lang="en-US" dirty="0" smtClean="0"/>
              <a:t>).</a:t>
            </a:r>
          </a:p>
          <a:p>
            <a:r>
              <a:rPr lang="en-US" dirty="0" smtClean="0"/>
              <a:t> </a:t>
            </a:r>
            <a:r>
              <a:rPr lang="en-US" dirty="0"/>
              <a:t>The </a:t>
            </a:r>
            <a:r>
              <a:rPr lang="en-US" dirty="0" smtClean="0"/>
              <a:t>waiting customers </a:t>
            </a:r>
            <a:r>
              <a:rPr lang="en-US" dirty="0"/>
              <a:t>could wait on a condition lock with condition their order being in the linked list. </a:t>
            </a:r>
            <a:endParaRPr lang="en-US" dirty="0" smtClean="0"/>
          </a:p>
          <a:p>
            <a:r>
              <a:rPr lang="en-US" dirty="0" smtClean="0"/>
              <a:t>Every time </a:t>
            </a:r>
            <a:r>
              <a:rPr lang="en-US" dirty="0"/>
              <a:t>an order is done, we broadcast to the waiting customers to check if their order is ready. </a:t>
            </a:r>
            <a:endParaRPr lang="en-US" dirty="0" smtClean="0"/>
          </a:p>
          <a:p>
            <a:r>
              <a:rPr lang="en-US" dirty="0" smtClean="0"/>
              <a:t>All accesses </a:t>
            </a:r>
            <a:r>
              <a:rPr lang="en-US" dirty="0"/>
              <a:t>to the linked list of orders have to have mutual exclusion.</a:t>
            </a:r>
            <a:r>
              <a:rPr lang="en-US" dirty="0" smtClean="0"/>
              <a:t> </a:t>
            </a:r>
            <a:br>
              <a:rPr lang="en-US" dirty="0" smtClean="0"/>
            </a:br>
            <a:endParaRPr lang="en-US" dirty="0"/>
          </a:p>
        </p:txBody>
      </p:sp>
    </p:spTree>
    <p:extLst>
      <p:ext uri="{BB962C8B-B14F-4D97-AF65-F5344CB8AC3E}">
        <p14:creationId xmlns:p14="http://schemas.microsoft.com/office/powerpoint/2010/main" val="166152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b</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p0</a:t>
            </a:r>
            <a:r>
              <a:rPr lang="en-US" sz="2400" dirty="0"/>
              <a:t>, p1 and </a:t>
            </a:r>
            <a:r>
              <a:rPr lang="en-US" sz="2400" dirty="0" smtClean="0"/>
              <a:t>p2-  execution </a:t>
            </a:r>
            <a:r>
              <a:rPr lang="en-US" sz="2400" dirty="0"/>
              <a:t>time is 10, 20 and 30 respectively. </a:t>
            </a:r>
            <a:endParaRPr lang="en-US" sz="2400" dirty="0" smtClean="0"/>
          </a:p>
          <a:p>
            <a:r>
              <a:rPr lang="en-US" sz="2400" dirty="0" smtClean="0"/>
              <a:t>p0 </a:t>
            </a:r>
            <a:r>
              <a:rPr lang="en-US" sz="2400" dirty="0"/>
              <a:t>spends first 2 time units in I/O, 7 units of CPU time and finally 1 unit in I/O. </a:t>
            </a:r>
            <a:endParaRPr lang="en-US" sz="2400" dirty="0" smtClean="0"/>
          </a:p>
          <a:p>
            <a:r>
              <a:rPr lang="en-US" sz="2400" dirty="0" smtClean="0"/>
              <a:t>p1 </a:t>
            </a:r>
            <a:r>
              <a:rPr lang="en-US" sz="2400" dirty="0"/>
              <a:t>spends first 4 units in I/O, 14 units of CPU time and finally 2 units in I/O. </a:t>
            </a:r>
            <a:endParaRPr lang="en-US" sz="2400" dirty="0" smtClean="0"/>
          </a:p>
          <a:p>
            <a:r>
              <a:rPr lang="en-US" sz="2400" dirty="0" smtClean="0"/>
              <a:t>p2 </a:t>
            </a:r>
            <a:r>
              <a:rPr lang="en-US" sz="2400" dirty="0"/>
              <a:t>spends first 6 units in I/O, 21 units of CPU time and finally 3 units in I/O</a:t>
            </a:r>
            <a:r>
              <a:rPr lang="en-US" sz="2400" dirty="0" smtClean="0"/>
              <a:t>.</a:t>
            </a:r>
          </a:p>
          <a:p>
            <a:endParaRPr lang="en-US" sz="2400" dirty="0"/>
          </a:p>
          <a:p>
            <a:endParaRPr lang="en-US" sz="2400" dirty="0" smtClean="0"/>
          </a:p>
          <a:p>
            <a:r>
              <a:rPr lang="en-US" sz="2400" dirty="0"/>
              <a:t>Total time spent = 47</a:t>
            </a:r>
            <a:r>
              <a:rPr lang="en-US" sz="2400" dirty="0" smtClean="0"/>
              <a:t/>
            </a:r>
            <a:br>
              <a:rPr lang="en-US" sz="2400" dirty="0" smtClean="0"/>
            </a:br>
            <a:r>
              <a:rPr lang="en-US" sz="2400" dirty="0"/>
              <a:t>Idle time = 2 + 3 = 5</a:t>
            </a:r>
            <a:r>
              <a:rPr lang="en-US" sz="2400" dirty="0" smtClean="0"/>
              <a:t/>
            </a:r>
            <a:br>
              <a:rPr lang="en-US" sz="2400" dirty="0" smtClean="0"/>
            </a:br>
            <a:r>
              <a:rPr lang="en-US" sz="2400" dirty="0"/>
              <a:t>Percentage of idle time = (5/47)*100 = 10.6 %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649" t="33730" r="50000" b="52381"/>
          <a:stretch/>
        </p:blipFill>
        <p:spPr bwMode="auto">
          <a:xfrm>
            <a:off x="3886200" y="4267199"/>
            <a:ext cx="4038600" cy="101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173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86834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00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676</Words>
  <Application>Microsoft Office PowerPoint</Application>
  <PresentationFormat>On-screen Show (4:3)</PresentationFormat>
  <Paragraphs>117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Mid Semester Exam Solution</vt:lpstr>
      <vt:lpstr>Q.1 d</vt:lpstr>
      <vt:lpstr>Q.1 e  X=2</vt:lpstr>
      <vt:lpstr>Q.1 f</vt:lpstr>
      <vt:lpstr>Q.2 a</vt:lpstr>
      <vt:lpstr>Q.2 a</vt:lpstr>
      <vt:lpstr>Q.2 a</vt:lpstr>
      <vt:lpstr>Q.2 b</vt:lpstr>
      <vt:lpstr>Q.3 a</vt:lpstr>
      <vt:lpstr>Q.3 a</vt:lpstr>
      <vt:lpstr>Q.3 a</vt:lpstr>
      <vt:lpstr>Q.3 a</vt:lpstr>
      <vt:lpstr>Q.3 a</vt:lpstr>
      <vt:lpstr>Q.3 a</vt:lpstr>
      <vt:lpstr>Q.3 a</vt:lpstr>
      <vt:lpstr>Q.3 b</vt:lpstr>
      <vt:lpstr>Q.3 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Semester Solution</dc:title>
  <dc:creator>Dr Chirag Modi</dc:creator>
  <cp:lastModifiedBy>Dr Chirag Modi</cp:lastModifiedBy>
  <cp:revision>8</cp:revision>
  <dcterms:created xsi:type="dcterms:W3CDTF">2022-10-17T17:12:14Z</dcterms:created>
  <dcterms:modified xsi:type="dcterms:W3CDTF">2022-10-17T18:18:13Z</dcterms:modified>
</cp:coreProperties>
</file>