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Lst>
  <p:sldSz cx="12192000" cy="6858000"/>
  <p:notesSz cx="12192000" cy="6858000"/>
  <p:embeddedFontLst>
    <p:embeddedFont>
      <p:font typeface="Montserrat SemiBold" panose="020B0604020202020204" charset="-52"/>
      <p:bold r:id="rId8"/>
      <p:boldItalic r:id="rId9"/>
    </p:embeddedFont>
    <p:embeddedFont>
      <p:font typeface="Montserrat" panose="020B0604020202020204" charset="-52"/>
      <p:regular r:id="rId10"/>
      <p:bold r:id="rId11"/>
      <p:italic r:id="rId12"/>
      <p:boldItalic r:id="rId13"/>
    </p:embeddedFont>
  </p:embeddedFontLst>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8">
          <p15:clr>
            <a:srgbClr val="A4A3A4"/>
          </p15:clr>
        </p15:guide>
        <p15:guide id="2" pos="3863">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0E3FDE45-AF77-4B5C-9715-49D594BDF05E}" styleName="Светлый стиль 1 — акцент 2">
    <a:wholeTbl>
      <a:tcTxStyle>
        <a:fontRef idx="minor">
          <a:srgbClr val="000000"/>
        </a:fontRef>
        <a:schemeClr val="tx1"/>
      </a:tcTxStyle>
      <a:tcStyle>
        <a:tcBdr>
          <a:left>
            <a:ln w="12700">
              <a:noFill/>
            </a:ln>
          </a:left>
          <a:right>
            <a:ln w="12700">
              <a:noFill/>
            </a:ln>
          </a:right>
          <a:top>
            <a:ln w="12700">
              <a:solidFill>
                <a:schemeClr val="accent2"/>
              </a:solidFill>
            </a:ln>
          </a:top>
          <a:bottom>
            <a:ln w="12700">
              <a:solidFill>
                <a:schemeClr val="accent2"/>
              </a:solidFill>
            </a:ln>
          </a:bottom>
          <a:insideH>
            <a:ln w="12700">
              <a:noFill/>
            </a:ln>
          </a:insideH>
          <a:insideV>
            <a:ln w="12700">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fill>
          <a:solidFill>
            <a:schemeClr val="accent2">
              <a:alpha val="20000"/>
            </a:schemeClr>
          </a:solidFill>
        </a:fill>
      </a:tcStyle>
    </a:band2V>
    <a:lastCol>
      <a:tcStyle>
        <a:tcBdr/>
      </a:tcStyle>
    </a:lastCol>
    <a:firstCol>
      <a:tcStyle>
        <a:tcBdr/>
      </a:tcStyle>
    </a:firstCol>
    <a:lastRow>
      <a:tcStyle>
        <a:tcBdr>
          <a:top>
            <a:ln w="12700">
              <a:solidFill>
                <a:schemeClr val="accent2"/>
              </a:solidFill>
            </a:ln>
          </a:top>
        </a:tcBdr>
        <a:fill>
          <a:noFill/>
        </a:fill>
      </a:tcStyle>
    </a:lastRow>
    <a:seCell>
      <a:tcStyle>
        <a:tcBdr/>
      </a:tcStyle>
    </a:seCell>
    <a:swCell>
      <a:tcStyle>
        <a:tcBdr/>
      </a:tcStyle>
    </a:swCell>
    <a:firstRow>
      <a:tcStyle>
        <a:tcBdr>
          <a:bottom>
            <a:ln w="12700">
              <a:solidFill>
                <a:schemeClr val="accent2"/>
              </a:solidFill>
            </a:ln>
          </a:bottom>
        </a:tcBdr>
        <a:fill>
          <a:noFill/>
        </a:fill>
      </a:tcStyle>
    </a:firstRow>
    <a:neCell>
      <a:tcStyle>
        <a:tcBdr/>
      </a:tcStyle>
    </a:neCell>
    <a:nwCell>
      <a:tcStyle>
        <a:tcBdr/>
      </a:tcStyle>
    </a:nwCell>
  </a:tblStyle>
  <a:tblStyle styleId="{7E9639D4-E3E2-4D34-9284-5A2195B3D0D7}" styleName="Светлый стиль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w="12700">
              <a:noFill/>
            </a:ln>
          </a:insideH>
          <a:insideV>
            <a:ln w="12700">
              <a:noFill/>
            </a:ln>
          </a:insideV>
        </a:tcBdr>
        <a:fill>
          <a:noFill/>
        </a:fill>
      </a:tcStyle>
    </a:wholeTbl>
    <a:band1H>
      <a:tcStyle>
        <a:tcBdr>
          <a:top>
            <a:lnRef idx="1">
              <a:schemeClr val="tx1"/>
            </a:lnRef>
          </a:top>
          <a:bottom>
            <a:lnRef idx="1">
              <a:schemeClr val="tx1"/>
            </a:lnRef>
          </a:bottom>
        </a:tcBdr>
      </a:tcStyle>
    </a:band1H>
    <a:band2H>
      <a:tcStyle>
        <a:tcBdr/>
      </a:tcStyle>
    </a:band2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Style>
        <a:tcBdr/>
      </a:tcStyle>
    </a:lastCol>
    <a:firstCol>
      <a:tcStyle>
        <a:tcBdr/>
      </a:tcStyle>
    </a:firstCol>
    <a:lastRow>
      <a:tcStyle>
        <a:tcBdr>
          <a:top>
            <a:ln w="50800">
              <a:solidFill>
                <a:schemeClr val="tx1"/>
              </a:solidFill>
            </a:ln>
          </a:top>
        </a:tcBdr>
      </a:tcStyle>
    </a:lastRow>
    <a:seCell>
      <a:tcStyle>
        <a:tcBdr/>
      </a:tcStyle>
    </a:seCell>
    <a:swCell>
      <a:tcStyle>
        <a:tcBdr/>
      </a:tcStyle>
    </a:swCell>
    <a:firstRow>
      <a:tcTxStyle b="on">
        <a:fontRef idx="minor">
          <a:srgbClr val="000000"/>
        </a:fontRef>
        <a:schemeClr val="bg1"/>
      </a:tcTxStyle>
      <a:tcStyle>
        <a:tcBdr/>
        <a:fillRef idx="1">
          <a:schemeClr val="tx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3" d="100"/>
          <a:sy n="73" d="100"/>
        </p:scale>
        <p:origin x="774" y="72"/>
      </p:cViewPr>
      <p:guideLst>
        <p:guide orient="horz" pos="4088"/>
        <p:guide pos="3863"/>
        <p:guide orient="horz" pos="12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a:buNone/>
              <a:defRPr/>
            </a:pPr>
            <a:r>
              <a:rPr lang="ru-RU">
                <a:latin typeface="Montserrat"/>
              </a:rPr>
              <a:t>Если информации много, то</a:t>
            </a:r>
            <a:r>
              <a:rPr lang="en-US">
                <a:latin typeface="Montserrat"/>
              </a:rPr>
              <a:t> </a:t>
            </a:r>
            <a:r>
              <a:rPr lang="ru-RU">
                <a:latin typeface="Montserrat"/>
              </a:rPr>
              <a:t>рекомендуется </a:t>
            </a:r>
            <a:r>
              <a:rPr lang="en-US">
                <a:latin typeface="Montserrat"/>
              </a:rPr>
              <a:t> </a:t>
            </a:r>
            <a:r>
              <a:rPr lang="ru-RU">
                <a:latin typeface="Montserrat"/>
              </a:rPr>
              <a:t> использовать подзаголовок (24</a:t>
            </a:r>
            <a:r>
              <a:rPr lang="en-US">
                <a:latin typeface="Montserrat"/>
              </a:rPr>
              <a:t>pt</a:t>
            </a:r>
            <a:r>
              <a:rPr lang="ru-RU">
                <a:latin typeface="Montserrat"/>
              </a:rPr>
              <a:t>)</a:t>
            </a:r>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a:buNone/>
              <a:defRPr/>
            </a:pPr>
            <a:r>
              <a:rPr lang="ru-RU"/>
              <a:t>Дата (хх.хх.хххх г.)</a:t>
            </a:r>
            <a:endParaRPr/>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a:defRPr>
            </a:lvl1pPr>
          </a:lstStyle>
          <a:p>
            <a:pPr>
              <a:defRPr/>
            </a:pPr>
            <a:r>
              <a:rPr lang="ru-RU" sz="4000">
                <a:latin typeface="Montserrat"/>
              </a:rPr>
              <a:t>Название презентации может быть набрано </a:t>
            </a:r>
            <a:br>
              <a:rPr lang="ru-RU" sz="4000">
                <a:latin typeface="Montserrat"/>
              </a:rPr>
            </a:br>
            <a:r>
              <a:rPr lang="ru-RU" sz="4000">
                <a:latin typeface="Montserrat"/>
              </a:rPr>
              <a:t>в две или три строки</a:t>
            </a:r>
            <a:r>
              <a:rPr lang="en-US" sz="4000">
                <a:latin typeface="Montserrat"/>
              </a:rPr>
              <a:t> (</a:t>
            </a:r>
            <a:r>
              <a:rPr lang="ru-RU" sz="4000">
                <a:latin typeface="Montserrat"/>
              </a:rPr>
              <a:t>40</a:t>
            </a:r>
            <a:r>
              <a:rPr lang="en-US" sz="4000">
                <a:latin typeface="Montserrat"/>
              </a:rPr>
              <a:t>pt)</a:t>
            </a:r>
            <a:endParaRPr lang="ru-RU"/>
          </a:p>
        </p:txBody>
      </p:sp>
      <p:pic>
        <p:nvPicPr>
          <p:cNvPr id="9" name="Рисунок 8"/>
          <p:cNvPicPr>
            <a:picLocks noChangeAspect="1"/>
          </p:cNvPicPr>
          <p:nvPr userDrawn="1"/>
        </p:nvPicPr>
        <p:blipFill>
          <a:blip r:embed="rId3"/>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t>‹#›</a:t>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a:rPr>
              <a:t> </a:t>
            </a:r>
            <a:r>
              <a:rPr lang="ru-RU"/>
              <a:t>(16</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r>
              <a:rPr lang="ru-RU"/>
              <a:t/>
            </a:r>
            <a:br>
              <a:rPr lang="ru-RU"/>
            </a:br>
            <a:r>
              <a:rPr lang="ru-RU"/>
              <a:t/>
            </a: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r>
              <a:rPr lang="ru-RU"/>
              <a:t/>
            </a:r>
            <a:br>
              <a:rPr lang="ru-RU"/>
            </a:br>
            <a:r>
              <a:rPr lang="ru-RU"/>
              <a:t/>
            </a: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2"/>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3"/>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a:rPr>
              <a:t>Название </a:t>
            </a:r>
            <a:r>
              <a:rPr lang="en-US" sz="4400">
                <a:latin typeface="Montserrat"/>
              </a:rPr>
              <a:t>(</a:t>
            </a:r>
            <a:r>
              <a:rPr lang="ru-RU" sz="4400">
                <a:latin typeface="Montserrat"/>
              </a:rPr>
              <a:t>44</a:t>
            </a:r>
            <a:r>
              <a:rPr lang="en-US" sz="4400">
                <a:latin typeface="Montserrat"/>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 </a:t>
            </a:r>
            <a:endParaRPr/>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t>19.04.2024</a:t>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t>‹#›</a:t>
            </a:fld>
            <a:endParaRPr lang="ru-RU"/>
          </a:p>
        </p:txBody>
      </p:sp>
      <p:pic>
        <p:nvPicPr>
          <p:cNvPr id="16" name="Рисунок 15"/>
          <p:cNvPicPr>
            <a:picLocks noChangeAspect="1"/>
          </p:cNvPicPr>
          <p:nvPr userDrawn="1"/>
        </p:nvPicPr>
        <p:blipFill>
          <a:blip r:embed="rId24"/>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dirty="0"/>
              <a:t>Работу выполнил студент группы </a:t>
            </a:r>
            <a:r>
              <a:rPr lang="ru-RU" dirty="0" smtClean="0"/>
              <a:t>БВТ2002 Разумов Игорь Вячеславович</a:t>
            </a:r>
            <a:endParaRPr lang="ru-RU" dirty="0"/>
          </a:p>
        </p:txBody>
      </p:sp>
      <p:sp>
        <p:nvSpPr>
          <p:cNvPr id="8" name="Текст 7"/>
          <p:cNvSpPr>
            <a:spLocks noGrp="1"/>
          </p:cNvSpPr>
          <p:nvPr>
            <p:ph type="body" sz="quarter" idx="13"/>
          </p:nvPr>
        </p:nvSpPr>
        <p:spPr bwMode="auto"/>
        <p:txBody>
          <a:bodyPr/>
          <a:lstStyle/>
          <a:p>
            <a:pPr>
              <a:defRPr/>
            </a:pPr>
            <a:endParaRPr lang="ru-RU"/>
          </a:p>
        </p:txBody>
      </p:sp>
      <p:sp>
        <p:nvSpPr>
          <p:cNvPr id="9" name="Текст 8"/>
          <p:cNvSpPr>
            <a:spLocks noGrp="1"/>
          </p:cNvSpPr>
          <p:nvPr>
            <p:ph type="body" sz="quarter" idx="14"/>
          </p:nvPr>
        </p:nvSpPr>
        <p:spPr bwMode="auto"/>
        <p:txBody>
          <a:bodyPr/>
          <a:lstStyle/>
          <a:p>
            <a:pPr>
              <a:defRPr/>
            </a:pPr>
            <a:r>
              <a:rPr lang="ru-RU" dirty="0"/>
              <a:t>19</a:t>
            </a:r>
            <a:r>
              <a:rPr lang="en-US" dirty="0"/>
              <a:t>.04.2024</a:t>
            </a:r>
            <a:endParaRPr lang="ru-RU" dirty="0"/>
          </a:p>
        </p:txBody>
      </p:sp>
      <p:sp>
        <p:nvSpPr>
          <p:cNvPr id="6" name="Заголовок 5"/>
          <p:cNvSpPr>
            <a:spLocks noGrp="1"/>
          </p:cNvSpPr>
          <p:nvPr>
            <p:ph type="title"/>
          </p:nvPr>
        </p:nvSpPr>
        <p:spPr bwMode="auto"/>
        <p:txBody>
          <a:bodyPr/>
          <a:lstStyle/>
          <a:p>
            <a:pPr>
              <a:defRPr/>
            </a:pPr>
            <a:r>
              <a:rPr lang="ru-RU" dirty="0"/>
              <a:t>Выполнение задания по дисциплине программирование мобильных устройств</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D5964-B39A-B8E9-1551-3560B7C69FD1}"/>
              </a:ext>
            </a:extLst>
          </p:cNvPr>
          <p:cNvSpPr>
            <a:spLocks noGrp="1"/>
          </p:cNvSpPr>
          <p:nvPr>
            <p:ph type="title"/>
          </p:nvPr>
        </p:nvSpPr>
        <p:spPr/>
        <p:txBody>
          <a:bodyPr/>
          <a:lstStyle/>
          <a:p>
            <a:r>
              <a:rPr lang="ru-RU" dirty="0"/>
              <a:t>Решение задачи</a:t>
            </a:r>
          </a:p>
        </p:txBody>
      </p:sp>
      <p:sp>
        <p:nvSpPr>
          <p:cNvPr id="7" name="Текст 6">
            <a:extLst>
              <a:ext uri="{FF2B5EF4-FFF2-40B4-BE49-F238E27FC236}">
                <a16:creationId xmlns:a16="http://schemas.microsoft.com/office/drawing/2014/main" id="{AE9E14CB-00E1-4B84-4952-3BCF49A8DF25}"/>
              </a:ext>
            </a:extLst>
          </p:cNvPr>
          <p:cNvSpPr>
            <a:spLocks noGrp="1"/>
          </p:cNvSpPr>
          <p:nvPr>
            <p:ph type="body" sz="quarter" idx="19"/>
          </p:nvPr>
        </p:nvSpPr>
        <p:spPr/>
        <p:txBody>
          <a:bodyPr/>
          <a:lstStyle/>
          <a:p>
            <a:endParaRPr lang="ru-RU"/>
          </a:p>
        </p:txBody>
      </p:sp>
      <p:sp>
        <p:nvSpPr>
          <p:cNvPr id="9" name="TextBox 8">
            <a:extLst>
              <a:ext uri="{FF2B5EF4-FFF2-40B4-BE49-F238E27FC236}">
                <a16:creationId xmlns:a16="http://schemas.microsoft.com/office/drawing/2014/main" id="{3D13E628-4AE3-2151-0BD7-0CB564C1CE5B}"/>
              </a:ext>
            </a:extLst>
          </p:cNvPr>
          <p:cNvSpPr txBox="1"/>
          <p:nvPr/>
        </p:nvSpPr>
        <p:spPr bwMode="auto">
          <a:xfrm>
            <a:off x="561110" y="1376127"/>
            <a:ext cx="11066604" cy="1477328"/>
          </a:xfrm>
          <a:prstGeom prst="rect">
            <a:avLst/>
          </a:prstGeom>
        </p:spPr>
        <p:txBody>
          <a:bodyPr wrap="square" rtlCol="0">
            <a:spAutoFit/>
          </a:bodyPr>
          <a:lstStyle/>
          <a:p>
            <a:pPr algn="just"/>
            <a:r>
              <a:rPr lang="ru-RU" dirty="0"/>
              <a:t>Задача по разработке приложения для изучения языков была решена с помощью среды разработки </a:t>
            </a:r>
            <a:r>
              <a:rPr lang="en-US" dirty="0"/>
              <a:t>Android </a:t>
            </a:r>
            <a:r>
              <a:rPr lang="en-US" dirty="0" smtClean="0"/>
              <a:t>Studio. </a:t>
            </a:r>
            <a:r>
              <a:rPr lang="ru-RU" dirty="0"/>
              <a:t>Программирование производилось на языке </a:t>
            </a:r>
            <a:r>
              <a:rPr lang="en-US" dirty="0" err="1" smtClean="0"/>
              <a:t>Kotlin</a:t>
            </a:r>
            <a:r>
              <a:rPr lang="en-US" dirty="0" smtClean="0"/>
              <a:t>. </a:t>
            </a:r>
            <a:endParaRPr lang="en-US" dirty="0"/>
          </a:p>
          <a:p>
            <a:pPr algn="just"/>
            <a:endParaRPr lang="en-US" dirty="0"/>
          </a:p>
          <a:p>
            <a:pPr algn="just"/>
            <a:r>
              <a:rPr lang="ru-RU" dirty="0"/>
              <a:t>Была произведена верстка экранов приложения. Также были запрограммированы переходы между ними и проверка ответов на правильность в играх.</a:t>
            </a:r>
          </a:p>
        </p:txBody>
      </p:sp>
    </p:spTree>
    <p:extLst>
      <p:ext uri="{BB962C8B-B14F-4D97-AF65-F5344CB8AC3E}">
        <p14:creationId xmlns:p14="http://schemas.microsoft.com/office/powerpoint/2010/main" val="193163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222A7-255F-08F1-F698-8349FFACB6A8}"/>
              </a:ext>
            </a:extLst>
          </p:cNvPr>
          <p:cNvSpPr>
            <a:spLocks noGrp="1"/>
          </p:cNvSpPr>
          <p:nvPr>
            <p:ph type="title"/>
          </p:nvPr>
        </p:nvSpPr>
        <p:spPr/>
        <p:txBody>
          <a:bodyPr/>
          <a:lstStyle/>
          <a:p>
            <a:r>
              <a:rPr lang="ru-RU" dirty="0"/>
              <a:t>Реализация </a:t>
            </a:r>
            <a:r>
              <a:rPr lang="ru-RU" dirty="0" smtClean="0"/>
              <a:t>экрана загрузки </a:t>
            </a:r>
            <a:r>
              <a:rPr lang="ru-RU" dirty="0" smtClean="0"/>
              <a:t>приложения и обучения</a:t>
            </a:r>
            <a:endParaRPr lang="ru-RU" dirty="0"/>
          </a:p>
        </p:txBody>
      </p:sp>
      <p:sp>
        <p:nvSpPr>
          <p:cNvPr id="7" name="Текст 6">
            <a:extLst>
              <a:ext uri="{FF2B5EF4-FFF2-40B4-BE49-F238E27FC236}">
                <a16:creationId xmlns:a16="http://schemas.microsoft.com/office/drawing/2014/main" id="{3204BA3D-BB20-0248-39B9-900044E6C020}"/>
              </a:ext>
            </a:extLst>
          </p:cNvPr>
          <p:cNvSpPr>
            <a:spLocks noGrp="1"/>
          </p:cNvSpPr>
          <p:nvPr>
            <p:ph type="body" sz="quarter" idx="19"/>
          </p:nvPr>
        </p:nvSpPr>
        <p:spPr/>
        <p:txBody>
          <a:bodyPr/>
          <a:lstStyle/>
          <a:p>
            <a:endParaRPr lang="ru-RU"/>
          </a:p>
        </p:txBody>
      </p:sp>
      <p:pic>
        <p:nvPicPr>
          <p:cNvPr id="9" name="Рисунок 8">
            <a:extLst>
              <a:ext uri="{FF2B5EF4-FFF2-40B4-BE49-F238E27FC236}">
                <a16:creationId xmlns:a16="http://schemas.microsoft.com/office/drawing/2014/main" id="{E9828D67-A12A-ABE9-5C22-D58188E106EC}"/>
              </a:ext>
            </a:extLst>
          </p:cNvPr>
          <p:cNvPicPr>
            <a:picLocks noChangeAspect="1"/>
          </p:cNvPicPr>
          <p:nvPr/>
        </p:nvPicPr>
        <p:blipFill>
          <a:blip r:embed="rId2"/>
          <a:stretch>
            <a:fillRect/>
          </a:stretch>
        </p:blipFill>
        <p:spPr>
          <a:xfrm>
            <a:off x="834181" y="1910398"/>
            <a:ext cx="1924319" cy="4248743"/>
          </a:xfrm>
          <a:prstGeom prst="rect">
            <a:avLst/>
          </a:prstGeom>
        </p:spPr>
      </p:pic>
      <p:pic>
        <p:nvPicPr>
          <p:cNvPr id="3" name="Рисунок 2"/>
          <p:cNvPicPr>
            <a:picLocks noChangeAspect="1"/>
          </p:cNvPicPr>
          <p:nvPr/>
        </p:nvPicPr>
        <p:blipFill>
          <a:blip r:embed="rId3"/>
          <a:stretch>
            <a:fillRect/>
          </a:stretch>
        </p:blipFill>
        <p:spPr>
          <a:xfrm>
            <a:off x="3722350" y="2037755"/>
            <a:ext cx="1915083" cy="3932664"/>
          </a:xfrm>
          <a:prstGeom prst="rect">
            <a:avLst/>
          </a:prstGeom>
        </p:spPr>
      </p:pic>
      <p:pic>
        <p:nvPicPr>
          <p:cNvPr id="4" name="Рисунок 3"/>
          <p:cNvPicPr>
            <a:picLocks noChangeAspect="1"/>
          </p:cNvPicPr>
          <p:nvPr/>
        </p:nvPicPr>
        <p:blipFill>
          <a:blip r:embed="rId4"/>
          <a:stretch>
            <a:fillRect/>
          </a:stretch>
        </p:blipFill>
        <p:spPr>
          <a:xfrm>
            <a:off x="6521978" y="2037755"/>
            <a:ext cx="1978386" cy="4090523"/>
          </a:xfrm>
          <a:prstGeom prst="rect">
            <a:avLst/>
          </a:prstGeom>
        </p:spPr>
      </p:pic>
      <p:pic>
        <p:nvPicPr>
          <p:cNvPr id="5" name="Рисунок 4"/>
          <p:cNvPicPr>
            <a:picLocks noChangeAspect="1"/>
          </p:cNvPicPr>
          <p:nvPr/>
        </p:nvPicPr>
        <p:blipFill>
          <a:blip r:embed="rId5"/>
          <a:stretch>
            <a:fillRect/>
          </a:stretch>
        </p:blipFill>
        <p:spPr>
          <a:xfrm>
            <a:off x="9124162" y="1962903"/>
            <a:ext cx="2013822" cy="4082367"/>
          </a:xfrm>
          <a:prstGeom prst="rect">
            <a:avLst/>
          </a:prstGeom>
        </p:spPr>
      </p:pic>
    </p:spTree>
    <p:extLst>
      <p:ext uri="{BB962C8B-B14F-4D97-AF65-F5344CB8AC3E}">
        <p14:creationId xmlns:p14="http://schemas.microsoft.com/office/powerpoint/2010/main" val="11922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E616E9-AC83-640B-F8EF-1E7A93584C9A}"/>
              </a:ext>
            </a:extLst>
          </p:cNvPr>
          <p:cNvSpPr>
            <a:spLocks noGrp="1"/>
          </p:cNvSpPr>
          <p:nvPr>
            <p:ph type="title"/>
          </p:nvPr>
        </p:nvSpPr>
        <p:spPr/>
        <p:txBody>
          <a:bodyPr/>
          <a:lstStyle/>
          <a:p>
            <a:r>
              <a:rPr lang="ru-RU" dirty="0"/>
              <a:t>Реализация </a:t>
            </a:r>
            <a:r>
              <a:rPr lang="ru-RU" dirty="0" smtClean="0"/>
              <a:t>выбора языка, логина и создание нового аккаунта</a:t>
            </a:r>
            <a:endParaRPr lang="ru-RU" dirty="0"/>
          </a:p>
        </p:txBody>
      </p:sp>
      <p:sp>
        <p:nvSpPr>
          <p:cNvPr id="7" name="Текст 6">
            <a:extLst>
              <a:ext uri="{FF2B5EF4-FFF2-40B4-BE49-F238E27FC236}">
                <a16:creationId xmlns:a16="http://schemas.microsoft.com/office/drawing/2014/main" id="{991785CA-3DF9-0EF1-D9AE-D1F1432B3A24}"/>
              </a:ext>
            </a:extLst>
          </p:cNvPr>
          <p:cNvSpPr>
            <a:spLocks noGrp="1"/>
          </p:cNvSpPr>
          <p:nvPr>
            <p:ph type="body" sz="quarter" idx="19"/>
          </p:nvPr>
        </p:nvSpPr>
        <p:spPr/>
        <p:txBody>
          <a:bodyPr/>
          <a:lstStyle/>
          <a:p>
            <a:endParaRPr lang="ru-RU"/>
          </a:p>
        </p:txBody>
      </p:sp>
      <p:pic>
        <p:nvPicPr>
          <p:cNvPr id="9" name="Рисунок 8"/>
          <p:cNvPicPr>
            <a:picLocks noChangeAspect="1"/>
          </p:cNvPicPr>
          <p:nvPr/>
        </p:nvPicPr>
        <p:blipFill>
          <a:blip r:embed="rId2"/>
          <a:stretch>
            <a:fillRect/>
          </a:stretch>
        </p:blipFill>
        <p:spPr>
          <a:xfrm>
            <a:off x="770167" y="2036526"/>
            <a:ext cx="1906413" cy="3914859"/>
          </a:xfrm>
          <a:prstGeom prst="rect">
            <a:avLst/>
          </a:prstGeom>
        </p:spPr>
      </p:pic>
      <p:pic>
        <p:nvPicPr>
          <p:cNvPr id="10" name="Рисунок 9"/>
          <p:cNvPicPr>
            <a:picLocks noChangeAspect="1"/>
          </p:cNvPicPr>
          <p:nvPr/>
        </p:nvPicPr>
        <p:blipFill>
          <a:blip r:embed="rId3"/>
          <a:stretch>
            <a:fillRect/>
          </a:stretch>
        </p:blipFill>
        <p:spPr>
          <a:xfrm>
            <a:off x="6701829" y="2036526"/>
            <a:ext cx="2042421" cy="4300755"/>
          </a:xfrm>
          <a:prstGeom prst="rect">
            <a:avLst/>
          </a:prstGeom>
        </p:spPr>
      </p:pic>
      <p:pic>
        <p:nvPicPr>
          <p:cNvPr id="12" name="Рисунок 11"/>
          <p:cNvPicPr>
            <a:picLocks noChangeAspect="1"/>
          </p:cNvPicPr>
          <p:nvPr/>
        </p:nvPicPr>
        <p:blipFill>
          <a:blip r:embed="rId4"/>
          <a:stretch>
            <a:fillRect/>
          </a:stretch>
        </p:blipFill>
        <p:spPr>
          <a:xfrm>
            <a:off x="9348051" y="2036526"/>
            <a:ext cx="2144597" cy="4300755"/>
          </a:xfrm>
          <a:prstGeom prst="rect">
            <a:avLst/>
          </a:prstGeom>
        </p:spPr>
      </p:pic>
      <p:pic>
        <p:nvPicPr>
          <p:cNvPr id="14" name="Рисунок 13"/>
          <p:cNvPicPr>
            <a:picLocks noChangeAspect="1"/>
          </p:cNvPicPr>
          <p:nvPr/>
        </p:nvPicPr>
        <p:blipFill>
          <a:blip r:embed="rId5"/>
          <a:stretch>
            <a:fillRect/>
          </a:stretch>
        </p:blipFill>
        <p:spPr>
          <a:xfrm>
            <a:off x="3849363" y="2036526"/>
            <a:ext cx="2067384" cy="4329138"/>
          </a:xfrm>
          <a:prstGeom prst="rect">
            <a:avLst/>
          </a:prstGeom>
        </p:spPr>
      </p:pic>
    </p:spTree>
    <p:extLst>
      <p:ext uri="{BB962C8B-B14F-4D97-AF65-F5344CB8AC3E}">
        <p14:creationId xmlns:p14="http://schemas.microsoft.com/office/powerpoint/2010/main" val="321143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E50D15-1DF3-C2C0-66BC-12710BACC6C9}"/>
              </a:ext>
            </a:extLst>
          </p:cNvPr>
          <p:cNvSpPr>
            <a:spLocks noGrp="1"/>
          </p:cNvSpPr>
          <p:nvPr>
            <p:ph type="title"/>
          </p:nvPr>
        </p:nvSpPr>
        <p:spPr/>
        <p:txBody>
          <a:bodyPr/>
          <a:lstStyle/>
          <a:p>
            <a:r>
              <a:rPr lang="ru-RU" dirty="0"/>
              <a:t>Реализация </a:t>
            </a:r>
            <a:r>
              <a:rPr lang="ru-RU" dirty="0" smtClean="0"/>
              <a:t>главного экрана, экрана профиля и упражнения </a:t>
            </a:r>
            <a:r>
              <a:rPr lang="en-US" dirty="0" smtClean="0"/>
              <a:t>Guess the animal</a:t>
            </a:r>
            <a:r>
              <a:rPr lang="ru-RU" dirty="0"/>
              <a:t/>
            </a:r>
            <a:br>
              <a:rPr lang="ru-RU" dirty="0"/>
            </a:br>
            <a:endParaRPr lang="ru-RU" dirty="0"/>
          </a:p>
        </p:txBody>
      </p:sp>
      <p:sp>
        <p:nvSpPr>
          <p:cNvPr id="7" name="Текст 6">
            <a:extLst>
              <a:ext uri="{FF2B5EF4-FFF2-40B4-BE49-F238E27FC236}">
                <a16:creationId xmlns:a16="http://schemas.microsoft.com/office/drawing/2014/main" id="{7AD5DBE4-987E-6F60-A2DB-D833DCB9F16C}"/>
              </a:ext>
            </a:extLst>
          </p:cNvPr>
          <p:cNvSpPr>
            <a:spLocks noGrp="1"/>
          </p:cNvSpPr>
          <p:nvPr>
            <p:ph type="body" sz="quarter" idx="19"/>
          </p:nvPr>
        </p:nvSpPr>
        <p:spPr/>
        <p:txBody>
          <a:bodyPr/>
          <a:lstStyle/>
          <a:p>
            <a:endParaRPr lang="ru-RU"/>
          </a:p>
        </p:txBody>
      </p:sp>
      <p:pic>
        <p:nvPicPr>
          <p:cNvPr id="4" name="Рисунок 3"/>
          <p:cNvPicPr>
            <a:picLocks noChangeAspect="1"/>
          </p:cNvPicPr>
          <p:nvPr/>
        </p:nvPicPr>
        <p:blipFill>
          <a:blip r:embed="rId2"/>
          <a:stretch>
            <a:fillRect/>
          </a:stretch>
        </p:blipFill>
        <p:spPr>
          <a:xfrm>
            <a:off x="4840001" y="1910397"/>
            <a:ext cx="2298494" cy="4666831"/>
          </a:xfrm>
          <a:prstGeom prst="rect">
            <a:avLst/>
          </a:prstGeom>
        </p:spPr>
      </p:pic>
      <p:pic>
        <p:nvPicPr>
          <p:cNvPr id="13" name="Рисунок 12"/>
          <p:cNvPicPr>
            <a:picLocks noChangeAspect="1"/>
          </p:cNvPicPr>
          <p:nvPr/>
        </p:nvPicPr>
        <p:blipFill>
          <a:blip r:embed="rId3"/>
          <a:stretch>
            <a:fillRect/>
          </a:stretch>
        </p:blipFill>
        <p:spPr>
          <a:xfrm>
            <a:off x="2544225" y="1910397"/>
            <a:ext cx="2223243" cy="4527444"/>
          </a:xfrm>
          <a:prstGeom prst="rect">
            <a:avLst/>
          </a:prstGeom>
        </p:spPr>
      </p:pic>
      <p:pic>
        <p:nvPicPr>
          <p:cNvPr id="15" name="Рисунок 14"/>
          <p:cNvPicPr>
            <a:picLocks noChangeAspect="1"/>
          </p:cNvPicPr>
          <p:nvPr/>
        </p:nvPicPr>
        <p:blipFill>
          <a:blip r:embed="rId4"/>
          <a:stretch>
            <a:fillRect/>
          </a:stretch>
        </p:blipFill>
        <p:spPr>
          <a:xfrm>
            <a:off x="7453506" y="1800675"/>
            <a:ext cx="2403625" cy="4886274"/>
          </a:xfrm>
          <a:prstGeom prst="rect">
            <a:avLst/>
          </a:prstGeom>
        </p:spPr>
      </p:pic>
      <p:pic>
        <p:nvPicPr>
          <p:cNvPr id="16" name="Рисунок 15"/>
          <p:cNvPicPr>
            <a:picLocks noChangeAspect="1"/>
          </p:cNvPicPr>
          <p:nvPr/>
        </p:nvPicPr>
        <p:blipFill>
          <a:blip r:embed="rId5"/>
          <a:stretch>
            <a:fillRect/>
          </a:stretch>
        </p:blipFill>
        <p:spPr>
          <a:xfrm>
            <a:off x="10017032" y="1910397"/>
            <a:ext cx="2174968" cy="4479326"/>
          </a:xfrm>
          <a:prstGeom prst="rect">
            <a:avLst/>
          </a:prstGeom>
        </p:spPr>
      </p:pic>
      <p:pic>
        <p:nvPicPr>
          <p:cNvPr id="17" name="Рисунок 16"/>
          <p:cNvPicPr>
            <a:picLocks noChangeAspect="1"/>
          </p:cNvPicPr>
          <p:nvPr/>
        </p:nvPicPr>
        <p:blipFill>
          <a:blip r:embed="rId6"/>
          <a:stretch>
            <a:fillRect/>
          </a:stretch>
        </p:blipFill>
        <p:spPr>
          <a:xfrm>
            <a:off x="79468" y="1910397"/>
            <a:ext cx="2243477" cy="4632717"/>
          </a:xfrm>
          <a:prstGeom prst="rect">
            <a:avLst/>
          </a:prstGeom>
        </p:spPr>
      </p:pic>
    </p:spTree>
    <p:extLst>
      <p:ext uri="{BB962C8B-B14F-4D97-AF65-F5344CB8AC3E}">
        <p14:creationId xmlns:p14="http://schemas.microsoft.com/office/powerpoint/2010/main" val="221175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C36737-12DA-309B-0BC0-ACBBA7D1A389}"/>
              </a:ext>
            </a:extLst>
          </p:cNvPr>
          <p:cNvSpPr>
            <a:spLocks noGrp="1"/>
          </p:cNvSpPr>
          <p:nvPr>
            <p:ph type="title"/>
          </p:nvPr>
        </p:nvSpPr>
        <p:spPr/>
        <p:txBody>
          <a:bodyPr/>
          <a:lstStyle/>
          <a:p>
            <a:r>
              <a:rPr lang="ru-RU" dirty="0"/>
              <a:t>Реализация </a:t>
            </a:r>
            <a:r>
              <a:rPr lang="ru-RU" dirty="0" smtClean="0"/>
              <a:t>упражнений </a:t>
            </a:r>
            <a:r>
              <a:rPr lang="en-US" dirty="0" smtClean="0"/>
              <a:t>Word Practice </a:t>
            </a:r>
            <a:r>
              <a:rPr lang="ru-RU" dirty="0" smtClean="0"/>
              <a:t>и </a:t>
            </a:r>
            <a:r>
              <a:rPr lang="en-US" dirty="0" smtClean="0"/>
              <a:t>Listening </a:t>
            </a:r>
            <a:r>
              <a:rPr lang="ru-RU" dirty="0" smtClean="0"/>
              <a:t>и</a:t>
            </a:r>
            <a:r>
              <a:rPr lang="en-US" dirty="0" smtClean="0"/>
              <a:t> </a:t>
            </a:r>
            <a:r>
              <a:rPr lang="ru-RU" dirty="0" smtClean="0"/>
              <a:t>мини-</a:t>
            </a:r>
            <a:r>
              <a:rPr lang="ru-RU" dirty="0" err="1" smtClean="0"/>
              <a:t>виджета</a:t>
            </a:r>
            <a:r>
              <a:rPr lang="ru-RU" dirty="0" smtClean="0"/>
              <a:t> </a:t>
            </a:r>
            <a:r>
              <a:rPr lang="en-US" dirty="0" err="1"/>
              <a:t>Leadreboard</a:t>
            </a:r>
            <a:endParaRPr lang="ru-RU" dirty="0"/>
          </a:p>
        </p:txBody>
      </p:sp>
      <p:sp>
        <p:nvSpPr>
          <p:cNvPr id="7" name="Текст 6">
            <a:extLst>
              <a:ext uri="{FF2B5EF4-FFF2-40B4-BE49-F238E27FC236}">
                <a16:creationId xmlns:a16="http://schemas.microsoft.com/office/drawing/2014/main" id="{E7723125-CA67-B128-8884-34A4A0A1C4F6}"/>
              </a:ext>
            </a:extLst>
          </p:cNvPr>
          <p:cNvSpPr>
            <a:spLocks noGrp="1"/>
          </p:cNvSpPr>
          <p:nvPr>
            <p:ph type="body" sz="quarter" idx="19"/>
          </p:nvPr>
        </p:nvSpPr>
        <p:spPr/>
        <p:txBody>
          <a:bodyPr/>
          <a:lstStyle/>
          <a:p>
            <a:endParaRPr lang="ru-RU"/>
          </a:p>
        </p:txBody>
      </p:sp>
      <p:pic>
        <p:nvPicPr>
          <p:cNvPr id="19" name="Рисунок 18">
            <a:extLst>
              <a:ext uri="{FF2B5EF4-FFF2-40B4-BE49-F238E27FC236}">
                <a16:creationId xmlns:a16="http://schemas.microsoft.com/office/drawing/2014/main" id="{93FE1DCC-0EA6-AD6A-79AD-416A11D16EF5}"/>
              </a:ext>
            </a:extLst>
          </p:cNvPr>
          <p:cNvPicPr>
            <a:picLocks noChangeAspect="1"/>
          </p:cNvPicPr>
          <p:nvPr/>
        </p:nvPicPr>
        <p:blipFill>
          <a:blip r:embed="rId2"/>
          <a:stretch>
            <a:fillRect/>
          </a:stretch>
        </p:blipFill>
        <p:spPr>
          <a:xfrm>
            <a:off x="4982715" y="2015374"/>
            <a:ext cx="2223394" cy="4520696"/>
          </a:xfrm>
          <a:prstGeom prst="rect">
            <a:avLst/>
          </a:prstGeom>
        </p:spPr>
      </p:pic>
      <p:pic>
        <p:nvPicPr>
          <p:cNvPr id="5" name="Рисунок 4"/>
          <p:cNvPicPr>
            <a:picLocks noChangeAspect="1"/>
          </p:cNvPicPr>
          <p:nvPr/>
        </p:nvPicPr>
        <p:blipFill>
          <a:blip r:embed="rId3"/>
          <a:stretch>
            <a:fillRect/>
          </a:stretch>
        </p:blipFill>
        <p:spPr>
          <a:xfrm>
            <a:off x="1950630" y="2015374"/>
            <a:ext cx="2021958" cy="4310743"/>
          </a:xfrm>
          <a:prstGeom prst="rect">
            <a:avLst/>
          </a:prstGeom>
        </p:spPr>
      </p:pic>
      <p:pic>
        <p:nvPicPr>
          <p:cNvPr id="10" name="Рисунок 9"/>
          <p:cNvPicPr>
            <a:picLocks noChangeAspect="1"/>
          </p:cNvPicPr>
          <p:nvPr/>
        </p:nvPicPr>
        <p:blipFill>
          <a:blip r:embed="rId4"/>
          <a:stretch>
            <a:fillRect/>
          </a:stretch>
        </p:blipFill>
        <p:spPr>
          <a:xfrm>
            <a:off x="8216236" y="2015374"/>
            <a:ext cx="2059158" cy="4277166"/>
          </a:xfrm>
          <a:prstGeom prst="rect">
            <a:avLst/>
          </a:prstGeom>
        </p:spPr>
      </p:pic>
    </p:spTree>
    <p:extLst>
      <p:ext uri="{BB962C8B-B14F-4D97-AF65-F5344CB8AC3E}">
        <p14:creationId xmlns:p14="http://schemas.microsoft.com/office/powerpoint/2010/main" val="4059458699"/>
      </p:ext>
    </p:extLst>
  </p:cSld>
  <p:clrMapOvr>
    <a:masterClrMapping/>
  </p:clrMapOvr>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96</Words>
  <Application>Microsoft Office PowerPoint</Application>
  <DocSecurity>0</DocSecurity>
  <PresentationFormat>Широкоэкранный</PresentationFormat>
  <Paragraphs>11</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Montserrat SemiBold</vt:lpstr>
      <vt:lpstr>Montserrat</vt:lpstr>
      <vt:lpstr>Тема Office</vt:lpstr>
      <vt:lpstr>Выполнение задания по дисциплине программирование мобильных устройств</vt:lpstr>
      <vt:lpstr>Решение задачи</vt:lpstr>
      <vt:lpstr>Реализация экрана загрузки приложения и обучения</vt:lpstr>
      <vt:lpstr>Реализация выбора языка, логина и создание нового аккаунта</vt:lpstr>
      <vt:lpstr>Реализация главного экрана, экрана профиля и упражнения Guess the animal </vt:lpstr>
      <vt:lpstr>Реализация упражнений Word Practice и Listening и мини-виджета Leadreboard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user [v4]</dc:creator>
  <cp:keywords/>
  <dc:description/>
  <cp:lastModifiedBy>Игорь Разумов</cp:lastModifiedBy>
  <cp:revision>59</cp:revision>
  <dcterms:created xsi:type="dcterms:W3CDTF">2023-04-19T21:39:12Z</dcterms:created>
  <dcterms:modified xsi:type="dcterms:W3CDTF">2024-04-19T03:09:49Z</dcterms:modified>
  <cp:category/>
  <dc:identifier/>
  <cp:contentStatus/>
  <dc:language/>
  <cp:version/>
</cp:coreProperties>
</file>