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75" r:id="rId13"/>
    <p:sldId id="297" r:id="rId14"/>
    <p:sldId id="273" r:id="rId15"/>
    <p:sldId id="274" r:id="rId16"/>
    <p:sldId id="295" r:id="rId17"/>
    <p:sldId id="29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.a.black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spacether/pycalculi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justinablac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ther/pycalculi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Existing Tools in Python:</a:t>
            </a:r>
            <a:br>
              <a:rPr lang="en-US" dirty="0" smtClean="0"/>
            </a:br>
            <a:r>
              <a:rPr lang="en-US" dirty="0" err="1" smtClean="0"/>
              <a:t>Pycalculix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https://github.com/spacether/pycalculix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9984" y="4863776"/>
            <a:ext cx="2759074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Presentation to Boston Python User Group</a:t>
            </a:r>
          </a:p>
          <a:p>
            <a:r>
              <a:rPr lang="en-US" dirty="0" smtClean="0"/>
              <a:t>2014-12-11</a:t>
            </a:r>
            <a:endParaRPr lang="en-US" dirty="0" smtClean="0"/>
          </a:p>
          <a:p>
            <a:r>
              <a:rPr lang="en-US" dirty="0" smtClean="0"/>
              <a:t>Justin Black</a:t>
            </a:r>
          </a:p>
          <a:p>
            <a:r>
              <a:rPr lang="en-US" dirty="0" smtClean="0"/>
              <a:t>Mechanical Engineer</a:t>
            </a:r>
          </a:p>
          <a:p>
            <a:r>
              <a:rPr lang="en-US" dirty="0" smtClean="0">
                <a:hlinkClick r:id="rId3"/>
              </a:rPr>
              <a:t>Justin.a.black@gmail.com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www.justinablack.com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0" y="475092"/>
            <a:ext cx="2455459" cy="3626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5" y="475092"/>
            <a:ext cx="4237710" cy="3626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21" y="537147"/>
            <a:ext cx="2033550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selected element results, </a:t>
            </a:r>
            <a:r>
              <a:rPr lang="en-US" dirty="0" err="1" smtClean="0"/>
              <a:t>pg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of these functions lets us plot unstructured data from a triangular mesh.</a:t>
            </a:r>
          </a:p>
          <a:p>
            <a:pPr marL="0" indent="0">
              <a:buNone/>
            </a:pPr>
            <a:r>
              <a:rPr lang="en-US" dirty="0" err="1" smtClean="0"/>
              <a:t>Tripcolor</a:t>
            </a:r>
            <a:r>
              <a:rPr lang="en-US" dirty="0" smtClean="0"/>
              <a:t> allows us to plot with continuous contours</a:t>
            </a:r>
          </a:p>
          <a:p>
            <a:pPr marL="0" indent="0">
              <a:buNone/>
            </a:pPr>
            <a:r>
              <a:rPr lang="en-US" dirty="0" err="1" smtClean="0"/>
              <a:t>Tricontourf</a:t>
            </a:r>
            <a:r>
              <a:rPr lang="en-US" dirty="0" smtClean="0"/>
              <a:t> allows us to plot filled contours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9061"/>
            <a:ext cx="8229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selected element results, </a:t>
            </a:r>
            <a:r>
              <a:rPr lang="en-US" dirty="0" err="1" smtClean="0"/>
              <a:t>pg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1923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only other trick we need to do is to have each element return its triangles. For a triangular element this is easy. For a quad element, we just have it split itself into two triangles.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42" y="3062024"/>
            <a:ext cx="4289731" cy="3671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18" y="3062024"/>
            <a:ext cx="4289731" cy="3671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6990" y="2811704"/>
            <a:ext cx="9890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tripcolor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8868" y="2811704"/>
            <a:ext cx="12010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tricontourf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8554" y="2239200"/>
            <a:ext cx="691200" cy="65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64111" y="2239200"/>
            <a:ext cx="691200" cy="655200"/>
          </a:xfrm>
          <a:custGeom>
            <a:avLst/>
            <a:gdLst>
              <a:gd name="connsiteX0" fmla="*/ 0 w 691200"/>
              <a:gd name="connsiteY0" fmla="*/ 0 h 655200"/>
              <a:gd name="connsiteX1" fmla="*/ 691200 w 691200"/>
              <a:gd name="connsiteY1" fmla="*/ 0 h 655200"/>
              <a:gd name="connsiteX2" fmla="*/ 691200 w 691200"/>
              <a:gd name="connsiteY2" fmla="*/ 655200 h 655200"/>
              <a:gd name="connsiteX3" fmla="*/ 0 w 691200"/>
              <a:gd name="connsiteY3" fmla="*/ 655200 h 655200"/>
              <a:gd name="connsiteX4" fmla="*/ 0 w 691200"/>
              <a:gd name="connsiteY4" fmla="*/ 0 h 655200"/>
              <a:gd name="connsiteX0" fmla="*/ 0 w 691200"/>
              <a:gd name="connsiteY0" fmla="*/ 0 h 655200"/>
              <a:gd name="connsiteX1" fmla="*/ 691200 w 691200"/>
              <a:gd name="connsiteY1" fmla="*/ 655200 h 655200"/>
              <a:gd name="connsiteX2" fmla="*/ 0 w 691200"/>
              <a:gd name="connsiteY2" fmla="*/ 655200 h 655200"/>
              <a:gd name="connsiteX3" fmla="*/ 0 w 691200"/>
              <a:gd name="connsiteY3" fmla="*/ 0 h 65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" h="655200">
                <a:moveTo>
                  <a:pt x="0" y="0"/>
                </a:moveTo>
                <a:lnTo>
                  <a:pt x="691200" y="655200"/>
                </a:lnTo>
                <a:lnTo>
                  <a:pt x="0" y="655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/>
          <p:cNvSpPr/>
          <p:nvPr/>
        </p:nvSpPr>
        <p:spPr>
          <a:xfrm>
            <a:off x="4964111" y="2239200"/>
            <a:ext cx="691200" cy="655200"/>
          </a:xfrm>
          <a:custGeom>
            <a:avLst/>
            <a:gdLst>
              <a:gd name="connsiteX0" fmla="*/ 0 w 691200"/>
              <a:gd name="connsiteY0" fmla="*/ 0 h 655200"/>
              <a:gd name="connsiteX1" fmla="*/ 691200 w 691200"/>
              <a:gd name="connsiteY1" fmla="*/ 0 h 655200"/>
              <a:gd name="connsiteX2" fmla="*/ 691200 w 691200"/>
              <a:gd name="connsiteY2" fmla="*/ 655200 h 655200"/>
              <a:gd name="connsiteX3" fmla="*/ 0 w 691200"/>
              <a:gd name="connsiteY3" fmla="*/ 655200 h 655200"/>
              <a:gd name="connsiteX4" fmla="*/ 0 w 691200"/>
              <a:gd name="connsiteY4" fmla="*/ 0 h 655200"/>
              <a:gd name="connsiteX0" fmla="*/ 0 w 691200"/>
              <a:gd name="connsiteY0" fmla="*/ 0 h 655200"/>
              <a:gd name="connsiteX1" fmla="*/ 691200 w 691200"/>
              <a:gd name="connsiteY1" fmla="*/ 0 h 655200"/>
              <a:gd name="connsiteX2" fmla="*/ 691200 w 691200"/>
              <a:gd name="connsiteY2" fmla="*/ 655200 h 655200"/>
              <a:gd name="connsiteX3" fmla="*/ 0 w 691200"/>
              <a:gd name="connsiteY3" fmla="*/ 0 h 65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" h="655200">
                <a:moveTo>
                  <a:pt x="0" y="0"/>
                </a:moveTo>
                <a:lnTo>
                  <a:pt x="691200" y="0"/>
                </a:lnTo>
                <a:lnTo>
                  <a:pt x="691200" y="655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76000" y="2566800"/>
            <a:ext cx="66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Results, </a:t>
            </a:r>
            <a:r>
              <a:rPr lang="en-US" dirty="0" err="1" smtClean="0"/>
              <a:t>Pg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documentation listed results file formatting and variable names.</a:t>
            </a:r>
          </a:p>
          <a:p>
            <a:pPr marL="0" indent="0">
              <a:buNone/>
            </a:pPr>
            <a:r>
              <a:rPr lang="en-US" dirty="0" smtClean="0"/>
              <a:t>I wrote a function where I could pass in the format string, and the line</a:t>
            </a:r>
          </a:p>
          <a:p>
            <a:pPr marL="0" indent="0">
              <a:buNone/>
            </a:pPr>
            <a:r>
              <a:rPr lang="en-US" dirty="0" smtClean="0"/>
              <a:t>And get out a list of variables, correctly typed</a:t>
            </a:r>
          </a:p>
          <a:p>
            <a:pPr marL="0" indent="0">
              <a:buNone/>
            </a:pPr>
            <a:r>
              <a:rPr lang="en-US" dirty="0" smtClean="0"/>
              <a:t>This made data import very easy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496025"/>
            <a:ext cx="5895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Results, PG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491072" cy="1105200"/>
          </a:xfrm>
        </p:spPr>
        <p:txBody>
          <a:bodyPr/>
          <a:lstStyle/>
          <a:p>
            <a:r>
              <a:rPr lang="en-US" dirty="0" smtClean="0"/>
              <a:t>Results were very easy to process with my </a:t>
            </a:r>
            <a:r>
              <a:rPr lang="en-US" dirty="0" err="1" smtClean="0"/>
              <a:t>get_vals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12" y="1819425"/>
            <a:ext cx="5514975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12" y="3220782"/>
            <a:ext cx="406717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12" y="4560900"/>
            <a:ext cx="5476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pycalculix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github.com/spacether/pycalculix</a:t>
            </a:r>
            <a:endParaRPr lang="en-US" dirty="0" smtClean="0"/>
          </a:p>
          <a:p>
            <a:r>
              <a:rPr lang="en-US" dirty="0" smtClean="0"/>
              <a:t>Future distribution may be through </a:t>
            </a:r>
            <a:r>
              <a:rPr lang="en-US" dirty="0" err="1" smtClean="0"/>
              <a:t>PiPi</a:t>
            </a:r>
            <a:r>
              <a:rPr lang="en-US" dirty="0" smtClean="0"/>
              <a:t> or my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86" y="1947895"/>
            <a:ext cx="5271308" cy="4675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Results, </a:t>
            </a:r>
            <a:r>
              <a:rPr lang="en-US" dirty="0" err="1" smtClean="0"/>
              <a:t>Pg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2613" y="3416607"/>
            <a:ext cx="400737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block is for quoted strings only</a:t>
            </a:r>
          </a:p>
          <a:p>
            <a:r>
              <a:rPr lang="en-US" dirty="0" smtClean="0"/>
              <a:t>Add this portion of the line to the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1162" y="4312793"/>
            <a:ext cx="13896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Format is mc</a:t>
            </a:r>
          </a:p>
          <a:p>
            <a:r>
              <a:rPr lang="en-US" dirty="0"/>
              <a:t>m</a:t>
            </a:r>
            <a:r>
              <a:rPr lang="en-US" dirty="0" smtClean="0"/>
              <a:t> = multiple</a:t>
            </a:r>
          </a:p>
          <a:p>
            <a:r>
              <a:rPr lang="en-US" dirty="0" smtClean="0"/>
              <a:t>c = character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2613" y="6382164"/>
            <a:ext cx="20683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Add string to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1" y="2138882"/>
            <a:ext cx="8181975" cy="401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Results, </a:t>
            </a:r>
            <a:r>
              <a:rPr lang="en-US" dirty="0" err="1" smtClean="0"/>
              <a:t>Pg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498" y="4980191"/>
            <a:ext cx="18770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Cast as </a:t>
            </a:r>
            <a:r>
              <a:rPr lang="en-US" dirty="0" err="1" smtClean="0"/>
              <a:t>int</a:t>
            </a:r>
            <a:r>
              <a:rPr lang="en-US" dirty="0" smtClean="0"/>
              <a:t> or float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4498" y="5613051"/>
            <a:ext cx="15403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Add to 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68064" y="2138882"/>
            <a:ext cx="211384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Format is </a:t>
            </a:r>
            <a:r>
              <a:rPr lang="en-US" dirty="0" err="1" smtClean="0"/>
              <a:t>mcw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 = multiple</a:t>
            </a:r>
          </a:p>
          <a:p>
            <a:r>
              <a:rPr lang="en-US" dirty="0" smtClean="0"/>
              <a:t>c = character is I or E</a:t>
            </a:r>
          </a:p>
          <a:p>
            <a:r>
              <a:rPr lang="en-US" dirty="0"/>
              <a:t>w</a:t>
            </a:r>
            <a:r>
              <a:rPr lang="en-US" dirty="0" smtClean="0"/>
              <a:t> =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Analyzing a dam (BEETALOO DAM)</a:t>
            </a:r>
            <a:br>
              <a:rPr lang="en-US" dirty="0" smtClean="0"/>
            </a:br>
            <a:r>
              <a:rPr lang="en-US" dirty="0" smtClean="0"/>
              <a:t>Plane Strain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1020" y="1778475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(meters)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7906" y="55550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part</a:t>
            </a:r>
          </a:p>
          <a:p>
            <a:r>
              <a:rPr lang="en-US" dirty="0" smtClean="0"/>
              <a:t>Assign material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2204" y="5528411"/>
            <a:ext cx="136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model</a:t>
            </a:r>
          </a:p>
          <a:p>
            <a:r>
              <a:rPr lang="en-US" dirty="0" smtClean="0"/>
              <a:t>View 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" y="2147807"/>
            <a:ext cx="3228869" cy="34278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60" y="2147806"/>
            <a:ext cx="4340818" cy="34278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1295" y="5555050"/>
            <a:ext cx="180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part</a:t>
            </a:r>
          </a:p>
          <a:p>
            <a:r>
              <a:rPr lang="en-US" dirty="0" smtClean="0"/>
              <a:t>Apply constraints</a:t>
            </a:r>
          </a:p>
          <a:p>
            <a:r>
              <a:rPr lang="en-US" dirty="0" smtClean="0"/>
              <a:t>Apply pressures</a:t>
            </a:r>
          </a:p>
          <a:p>
            <a:r>
              <a:rPr lang="en-US" dirty="0" smtClean="0"/>
              <a:t>Apply gravity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68990" y="1778475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 = N/(m^2))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98032" y="177847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 = N/(m^2))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00" y="2147806"/>
            <a:ext cx="3850764" cy="34278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764" y="152909"/>
            <a:ext cx="13103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File: dam.py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Hole In </a:t>
            </a:r>
            <a:r>
              <a:rPr lang="en-US" dirty="0" err="1" smtClean="0"/>
              <a:t>PlatE</a:t>
            </a:r>
            <a:r>
              <a:rPr lang="en-US" dirty="0" smtClean="0"/>
              <a:t> UNDER TENSION</a:t>
            </a:r>
            <a:br>
              <a:rPr lang="en-US" dirty="0" smtClean="0"/>
            </a:br>
            <a:r>
              <a:rPr lang="en-US" dirty="0" smtClean="0"/>
              <a:t>plane Stress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1020" y="1812590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(meters)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7906" y="55550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part</a:t>
            </a:r>
          </a:p>
          <a:p>
            <a:r>
              <a:rPr lang="en-US" dirty="0" smtClean="0"/>
              <a:t>Assign material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2204" y="5528411"/>
            <a:ext cx="136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model</a:t>
            </a:r>
          </a:p>
          <a:p>
            <a:r>
              <a:rPr lang="en-US" dirty="0" smtClean="0"/>
              <a:t>View 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2" y="2181922"/>
            <a:ext cx="1798066" cy="34278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18" y="2181921"/>
            <a:ext cx="2346501" cy="34278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1295" y="5555050"/>
            <a:ext cx="1745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part</a:t>
            </a:r>
          </a:p>
          <a:p>
            <a:r>
              <a:rPr lang="en-US" dirty="0" smtClean="0"/>
              <a:t>Apply constraints</a:t>
            </a:r>
          </a:p>
          <a:p>
            <a:r>
              <a:rPr lang="en-US" dirty="0" smtClean="0"/>
              <a:t>Apply pressures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8990" y="1812590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 = N/(m^2))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98032" y="1812590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 = N/(m^2))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04" y="2181921"/>
            <a:ext cx="2320756" cy="3427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13514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602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What:</a:t>
            </a:r>
          </a:p>
          <a:p>
            <a:r>
              <a:rPr lang="en-US" dirty="0" smtClean="0"/>
              <a:t>Python API to build, solve and analyze mechanical engineering Finite Element Analysis (FEA) models of parts</a:t>
            </a:r>
          </a:p>
          <a:p>
            <a:r>
              <a:rPr lang="en-US" dirty="0" smtClean="0"/>
              <a:t>Forces, displacements, gravity </a:t>
            </a:r>
            <a:r>
              <a:rPr lang="en-US" dirty="0" err="1" smtClean="0"/>
              <a:t>etc</a:t>
            </a:r>
            <a:r>
              <a:rPr lang="en-US" dirty="0" smtClean="0"/>
              <a:t> can be applied to a part and displacements and stresses can be displayed and queried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Why?</a:t>
            </a:r>
            <a:endParaRPr lang="en-US" dirty="0"/>
          </a:p>
          <a:p>
            <a:r>
              <a:rPr lang="en-US" dirty="0" smtClean="0"/>
              <a:t>Existing free tools are very capable but not very automatable or user friendly</a:t>
            </a:r>
          </a:p>
          <a:p>
            <a:r>
              <a:rPr lang="en-US" dirty="0" smtClean="0"/>
              <a:t>With current workflow you have to learn 4 programs, I reduced that to one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Compressor disk or turbine disk</a:t>
            </a:r>
            <a:br>
              <a:rPr lang="en-US" dirty="0" smtClean="0"/>
            </a:br>
            <a:r>
              <a:rPr lang="en-US" dirty="0" smtClean="0"/>
              <a:t>Axisymmetric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1020" y="1812590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(meters)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7906" y="55550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part</a:t>
            </a:r>
          </a:p>
          <a:p>
            <a:r>
              <a:rPr lang="en-US" dirty="0" smtClean="0"/>
              <a:t>Assign material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2204" y="5528411"/>
            <a:ext cx="136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model</a:t>
            </a:r>
          </a:p>
          <a:p>
            <a:r>
              <a:rPr lang="en-US" dirty="0" smtClean="0"/>
              <a:t>View 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9" y="2181922"/>
            <a:ext cx="1342811" cy="34278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63" y="2181921"/>
            <a:ext cx="1342811" cy="34278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1295" y="5555050"/>
            <a:ext cx="3220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part, set thickness on airfoil</a:t>
            </a:r>
          </a:p>
          <a:p>
            <a:r>
              <a:rPr lang="en-US" dirty="0" smtClean="0"/>
              <a:t>Apply constraints</a:t>
            </a:r>
          </a:p>
          <a:p>
            <a:r>
              <a:rPr lang="en-US" dirty="0" smtClean="0"/>
              <a:t>Apply speed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98032" y="1812590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 = N/(m^2))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35" y="2181921"/>
            <a:ext cx="1990094" cy="3427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64" y="152909"/>
            <a:ext cx="263899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compr_rotor_stage.py</a:t>
            </a:r>
          </a:p>
        </p:txBody>
      </p:sp>
    </p:spTree>
    <p:extLst>
      <p:ext uri="{BB962C8B-B14F-4D97-AF65-F5344CB8AC3E}">
        <p14:creationId xmlns:p14="http://schemas.microsoft.com/office/powerpoint/2010/main" val="15032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Design Study</a:t>
            </a:r>
            <a:br>
              <a:rPr lang="en-US" dirty="0" smtClean="0"/>
            </a:br>
            <a:r>
              <a:rPr lang="en-US" dirty="0" smtClean="0"/>
              <a:t>Peterson Tension Hole in Plate, </a:t>
            </a:r>
            <a:r>
              <a:rPr lang="en-US" dirty="0" err="1" smtClean="0"/>
              <a:t>pg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1020" y="1812590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(meters)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7906" y="5555050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part</a:t>
            </a:r>
          </a:p>
          <a:p>
            <a:r>
              <a:rPr lang="en-US" dirty="0" smtClean="0"/>
              <a:t>Assign material</a:t>
            </a:r>
          </a:p>
          <a:p>
            <a:r>
              <a:rPr lang="en-US" dirty="0" smtClean="0"/>
              <a:t>Mesh Part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constr</a:t>
            </a:r>
            <a:r>
              <a:rPr lang="en-US" dirty="0" smtClean="0"/>
              <a:t> + press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07838" y="5528411"/>
            <a:ext cx="130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model</a:t>
            </a:r>
          </a:p>
          <a:p>
            <a:r>
              <a:rPr lang="en-US" dirty="0" smtClean="0"/>
              <a:t>Extract </a:t>
            </a:r>
            <a:r>
              <a:rPr lang="en-US" dirty="0" err="1" smtClean="0"/>
              <a:t>Kt</a:t>
            </a:r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2" y="2181922"/>
            <a:ext cx="1798066" cy="34278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68990" y="1812590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 = N/(m^2))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39" y="2181921"/>
            <a:ext cx="2320756" cy="3427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66110" y="5528411"/>
            <a:ext cx="44198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Run multiple models with a range of plate widths, using a constant hole size.</a:t>
            </a:r>
          </a:p>
          <a:p>
            <a:r>
              <a:rPr lang="en-US" dirty="0" smtClean="0"/>
              <a:t>Compare </a:t>
            </a:r>
            <a:r>
              <a:rPr lang="en-US" dirty="0" err="1"/>
              <a:t>C</a:t>
            </a:r>
            <a:r>
              <a:rPr lang="en-US" dirty="0" err="1" smtClean="0"/>
              <a:t>alculix</a:t>
            </a:r>
            <a:r>
              <a:rPr lang="en-US" dirty="0" smtClean="0"/>
              <a:t> FEA results with Peterson predicted results.</a:t>
            </a:r>
          </a:p>
        </p:txBody>
      </p:sp>
      <p:sp>
        <p:nvSpPr>
          <p:cNvPr id="5" name="Circular Arrow 4"/>
          <p:cNvSpPr/>
          <p:nvPr/>
        </p:nvSpPr>
        <p:spPr>
          <a:xfrm>
            <a:off x="2426949" y="2892885"/>
            <a:ext cx="1951200" cy="1951200"/>
          </a:xfrm>
          <a:prstGeom prst="circularArrow">
            <a:avLst>
              <a:gd name="adj1" fmla="val 5180"/>
              <a:gd name="adj2" fmla="val 1142319"/>
              <a:gd name="adj3" fmla="val 8524758"/>
              <a:gd name="adj4" fmla="val 10800000"/>
              <a:gd name="adj5" fmla="val 12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96" y="2181921"/>
            <a:ext cx="1912837" cy="34278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996" y="2225354"/>
            <a:ext cx="1912837" cy="3340939"/>
          </a:xfrm>
          <a:prstGeom prst="rect">
            <a:avLst/>
          </a:prstGeom>
        </p:spPr>
      </p:pic>
      <p:sp>
        <p:nvSpPr>
          <p:cNvPr id="23" name="Circular Arrow 22"/>
          <p:cNvSpPr/>
          <p:nvPr/>
        </p:nvSpPr>
        <p:spPr>
          <a:xfrm>
            <a:off x="8642371" y="2892885"/>
            <a:ext cx="1951200" cy="1951200"/>
          </a:xfrm>
          <a:prstGeom prst="circularArrow">
            <a:avLst>
              <a:gd name="adj1" fmla="val 5180"/>
              <a:gd name="adj2" fmla="val 1142319"/>
              <a:gd name="adj3" fmla="val 8524758"/>
              <a:gd name="adj4" fmla="val 10800000"/>
              <a:gd name="adj5" fmla="val 12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764" y="152909"/>
            <a:ext cx="15652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hole_kt.py</a:t>
            </a:r>
          </a:p>
        </p:txBody>
      </p:sp>
    </p:spTree>
    <p:extLst>
      <p:ext uri="{BB962C8B-B14F-4D97-AF65-F5344CB8AC3E}">
        <p14:creationId xmlns:p14="http://schemas.microsoft.com/office/powerpoint/2010/main" val="26990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Design Study</a:t>
            </a:r>
            <a:br>
              <a:rPr lang="en-US" dirty="0" smtClean="0"/>
            </a:br>
            <a:r>
              <a:rPr lang="en-US" dirty="0" smtClean="0"/>
              <a:t>Peterson Tension Hole in Plate, </a:t>
            </a:r>
            <a:r>
              <a:rPr lang="en-US" dirty="0" err="1" smtClean="0"/>
              <a:t>pg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6910" y="5528411"/>
            <a:ext cx="44198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Run multiple models with a range of plate widths, using a constant hole size.</a:t>
            </a:r>
          </a:p>
          <a:p>
            <a:r>
              <a:rPr lang="en-US" dirty="0" smtClean="0"/>
              <a:t>Compare </a:t>
            </a:r>
            <a:r>
              <a:rPr lang="en-US" dirty="0" err="1"/>
              <a:t>C</a:t>
            </a:r>
            <a:r>
              <a:rPr lang="en-US" dirty="0" err="1" smtClean="0"/>
              <a:t>alculix</a:t>
            </a:r>
            <a:r>
              <a:rPr lang="en-US" dirty="0" smtClean="0"/>
              <a:t> FEA results with Peterson predicted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0" y="2181921"/>
            <a:ext cx="4527690" cy="3373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1" y="2181921"/>
            <a:ext cx="4527688" cy="337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2" t="47319" r="12904" b="19659"/>
          <a:stretch/>
        </p:blipFill>
        <p:spPr>
          <a:xfrm>
            <a:off x="9419939" y="4107434"/>
            <a:ext cx="2361238" cy="22262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9" t="46610" r="10028" b="20305"/>
          <a:stretch/>
        </p:blipFill>
        <p:spPr>
          <a:xfrm>
            <a:off x="9451511" y="712788"/>
            <a:ext cx="2320065" cy="2230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48540" y="806400"/>
            <a:ext cx="1127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D/h = .45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48540" y="4262400"/>
            <a:ext cx="1127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D/h = .50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212156" y="2850386"/>
            <a:ext cx="249444" cy="220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99324" y="3056238"/>
            <a:ext cx="2372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 may be higher</a:t>
            </a:r>
          </a:p>
          <a:p>
            <a:r>
              <a:rPr lang="en-US" sz="1400" dirty="0" smtClean="0"/>
              <a:t>Because only one element</a:t>
            </a:r>
          </a:p>
          <a:p>
            <a:r>
              <a:rPr lang="en-US" sz="1400" dirty="0" smtClean="0"/>
              <a:t>on this corner</a:t>
            </a:r>
          </a:p>
          <a:p>
            <a:r>
              <a:rPr lang="en-US" sz="1400" dirty="0" smtClean="0"/>
              <a:t>All other runs had 2 like below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6248" y="5528411"/>
            <a:ext cx="44198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Calculix</a:t>
            </a:r>
            <a:r>
              <a:rPr lang="en-US" dirty="0" smtClean="0"/>
              <a:t> FEA results are accurate to within 1.5% of Peterson’s results. Error jump is probably due to layout of local elements.</a:t>
            </a:r>
          </a:p>
          <a:p>
            <a:r>
              <a:rPr lang="en-US" dirty="0" smtClean="0"/>
              <a:t>19 elements used on arc, 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r>
              <a:rPr lang="en-US" dirty="0" err="1" smtClean="0"/>
              <a:t>tris</a:t>
            </a:r>
            <a:r>
              <a:rPr lang="en-US" dirty="0" smtClean="0"/>
              <a:t> used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1764" y="162637"/>
            <a:ext cx="15652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hole_kt.py</a:t>
            </a:r>
          </a:p>
        </p:txBody>
      </p:sp>
    </p:spTree>
    <p:extLst>
      <p:ext uri="{BB962C8B-B14F-4D97-AF65-F5344CB8AC3E}">
        <p14:creationId xmlns:p14="http://schemas.microsoft.com/office/powerpoint/2010/main" val="40938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213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Import the </a:t>
            </a:r>
            <a:r>
              <a:rPr lang="en-US" dirty="0" err="1" smtClean="0"/>
              <a:t>pycalculix</a:t>
            </a:r>
            <a:r>
              <a:rPr lang="en-US" dirty="0" smtClean="0"/>
              <a:t> library and define a model</a:t>
            </a:r>
          </a:p>
          <a:p>
            <a:r>
              <a:rPr lang="en-US" dirty="0" smtClean="0"/>
              <a:t>This model will hold all of our geometry, materials, loads, constraints, elements, and nodes.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2" y="3898087"/>
            <a:ext cx="9782175" cy="149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764" y="162637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42050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213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Define the variables that we’ll use to draw the part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50" y="4078687"/>
            <a:ext cx="7048500" cy="2257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25157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51640"/>
            <a:ext cx="769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Draw the part. We have to make a </a:t>
            </a:r>
            <a:r>
              <a:rPr lang="en-US" dirty="0" err="1" smtClean="0"/>
              <a:t>PartMaker</a:t>
            </a:r>
            <a:r>
              <a:rPr lang="en-US" dirty="0" smtClean="0"/>
              <a:t> instance to store the part.</a:t>
            </a:r>
            <a:br>
              <a:rPr lang="en-US" dirty="0" smtClean="0"/>
            </a:br>
            <a:r>
              <a:rPr lang="en-US" dirty="0" smtClean="0"/>
              <a:t>Part must be drawn in CLOCKWISE direction</a:t>
            </a:r>
            <a:br>
              <a:rPr lang="en-US" dirty="0" smtClean="0"/>
            </a:br>
            <a:r>
              <a:rPr lang="en-US" dirty="0" smtClean="0"/>
              <a:t>x = vertical axis, also known as the ‘radial’ axis</a:t>
            </a:r>
            <a:br>
              <a:rPr lang="en-US" dirty="0" smtClean="0"/>
            </a:br>
            <a:r>
              <a:rPr lang="en-US" dirty="0" smtClean="0"/>
              <a:t>y = horizontal axis, also known as the ‘axial’ axis</a:t>
            </a:r>
            <a:br>
              <a:rPr lang="en-US" dirty="0" smtClean="0"/>
            </a:br>
            <a:r>
              <a:rPr lang="en-US" dirty="0" err="1" smtClean="0"/>
              <a:t>Draw_line_rad</a:t>
            </a:r>
            <a:r>
              <a:rPr lang="en-US" dirty="0" smtClean="0"/>
              <a:t> = draw radial line (vertical)</a:t>
            </a:r>
            <a:br>
              <a:rPr lang="en-US" dirty="0" smtClean="0"/>
            </a:br>
            <a:r>
              <a:rPr lang="en-US" dirty="0" err="1" smtClean="0"/>
              <a:t>Draw_line_ax</a:t>
            </a:r>
            <a:r>
              <a:rPr lang="en-US" dirty="0" smtClean="0"/>
              <a:t> = </a:t>
            </a:r>
            <a:r>
              <a:rPr lang="en-US" dirty="0"/>
              <a:t>draw </a:t>
            </a:r>
            <a:r>
              <a:rPr lang="en-US" dirty="0" smtClean="0"/>
              <a:t>axial </a:t>
            </a:r>
            <a:r>
              <a:rPr lang="en-US" dirty="0"/>
              <a:t>line </a:t>
            </a:r>
            <a:r>
              <a:rPr lang="en-US" dirty="0" smtClean="0"/>
              <a:t>(horizontal)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5" y="3674962"/>
            <a:ext cx="7486650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271" y="1397674"/>
            <a:ext cx="2720257" cy="5185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23703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769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Chunking tells the program to try to cut the area into smaller pieces</a:t>
            </a:r>
          </a:p>
          <a:p>
            <a:r>
              <a:rPr lang="en-US" dirty="0" smtClean="0"/>
              <a:t>It cuts the part at points. It draws a perpendicular line then cuts the part with it.</a:t>
            </a:r>
          </a:p>
          <a:p>
            <a:r>
              <a:rPr lang="en-US" dirty="0" smtClean="0"/>
              <a:t>Chunking can help you make a better quality mesh.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 is required for CGX meshing, but not for GMSH meshing.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0" y="3990600"/>
            <a:ext cx="78105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43" y="1188874"/>
            <a:ext cx="2720257" cy="51858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610400" y="3729600"/>
            <a:ext cx="3628800" cy="192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1060" y="5542939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was chunked at P5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27305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769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Sets the loads and constraints</a:t>
            </a:r>
          </a:p>
          <a:p>
            <a:r>
              <a:rPr lang="en-US" dirty="0" smtClean="0"/>
              <a:t>Positive pressures push on the part. Negative pressures pull on the part.</a:t>
            </a:r>
          </a:p>
          <a:p>
            <a:r>
              <a:rPr lang="en-US" dirty="0" smtClean="0"/>
              <a:t>Note: we can do this either before or after meshing because the program stores loads on geometry (points, lines, areas) rather than the mesh.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43" y="1188874"/>
            <a:ext cx="2720257" cy="5185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4409362"/>
            <a:ext cx="4572000" cy="1000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34201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769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Set the part material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43" y="1188874"/>
            <a:ext cx="2720257" cy="5185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409362"/>
            <a:ext cx="4933950" cy="100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21401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pg7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535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Mesh the part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et_eshape</a:t>
            </a:r>
            <a:r>
              <a:rPr lang="en-US" dirty="0" smtClean="0"/>
              <a:t>(shape=‘quad’ or ‘tri’, order=1 or 2)</a:t>
            </a:r>
            <a:br>
              <a:rPr lang="en-US" dirty="0" smtClean="0"/>
            </a:br>
            <a:r>
              <a:rPr lang="en-US" dirty="0" err="1" smtClean="0"/>
              <a:t>set_etype</a:t>
            </a:r>
            <a:r>
              <a:rPr lang="en-US" dirty="0" smtClean="0"/>
              <a:t>(part, </a:t>
            </a:r>
            <a:r>
              <a:rPr lang="en-US" dirty="0" err="1" smtClean="0"/>
              <a:t>etype</a:t>
            </a:r>
            <a:r>
              <a:rPr lang="en-US" dirty="0" smtClean="0"/>
              <a:t>, thickness)</a:t>
            </a:r>
            <a:br>
              <a:rPr lang="en-US" dirty="0" smtClean="0"/>
            </a:br>
            <a:r>
              <a:rPr lang="en-US" dirty="0" err="1" smtClean="0"/>
              <a:t>etype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‘</a:t>
            </a:r>
            <a:r>
              <a:rPr lang="en-US" dirty="0" err="1" smtClean="0"/>
              <a:t>plstress</a:t>
            </a:r>
            <a:r>
              <a:rPr lang="en-US" dirty="0" smtClean="0"/>
              <a:t>’ = plane stress, thickness is required</a:t>
            </a:r>
            <a:br>
              <a:rPr lang="en-US" dirty="0" smtClean="0"/>
            </a:br>
            <a:r>
              <a:rPr lang="en-US" dirty="0" smtClean="0"/>
              <a:t>    ‘</a:t>
            </a:r>
            <a:r>
              <a:rPr lang="en-US" dirty="0" err="1" smtClean="0"/>
              <a:t>plstrain</a:t>
            </a:r>
            <a:r>
              <a:rPr lang="en-US" dirty="0" smtClean="0"/>
              <a:t>’ = plane strain, thickness is required</a:t>
            </a:r>
            <a:br>
              <a:rPr lang="en-US" dirty="0" smtClean="0"/>
            </a:br>
            <a:r>
              <a:rPr lang="en-US" dirty="0" smtClean="0"/>
              <a:t>    ‘</a:t>
            </a:r>
            <a:r>
              <a:rPr lang="en-US" dirty="0" err="1" smtClean="0"/>
              <a:t>axisym</a:t>
            </a:r>
            <a:r>
              <a:rPr lang="en-US" dirty="0" smtClean="0"/>
              <a:t>’ = axisymmetric, thickness is not required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7" y="4321989"/>
            <a:ext cx="6930974" cy="1698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53" y="1702825"/>
            <a:ext cx="2324611" cy="443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64" y="1524769"/>
            <a:ext cx="3155536" cy="4609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3728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Analyzing a concrete dam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7906" y="55550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part</a:t>
            </a:r>
          </a:p>
          <a:p>
            <a:r>
              <a:rPr lang="en-US" dirty="0" smtClean="0"/>
              <a:t>Assign material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2204" y="5528411"/>
            <a:ext cx="136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model</a:t>
            </a:r>
          </a:p>
          <a:p>
            <a:r>
              <a:rPr lang="en-US" dirty="0" smtClean="0"/>
              <a:t>View Results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" y="1908967"/>
            <a:ext cx="3228868" cy="34278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55" y="1908966"/>
            <a:ext cx="4165628" cy="34278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1908966"/>
            <a:ext cx="4005235" cy="34278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1295" y="5555050"/>
            <a:ext cx="180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part</a:t>
            </a:r>
          </a:p>
          <a:p>
            <a:r>
              <a:rPr lang="en-US" dirty="0" smtClean="0"/>
              <a:t>Apply constraints</a:t>
            </a:r>
          </a:p>
          <a:p>
            <a:r>
              <a:rPr lang="en-US" dirty="0" smtClean="0"/>
              <a:t>Apply pressures</a:t>
            </a:r>
          </a:p>
          <a:p>
            <a:r>
              <a:rPr lang="en-US" dirty="0" smtClean="0"/>
              <a:t>Apply gravity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769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Make and solve the model.</a:t>
            </a:r>
          </a:p>
          <a:p>
            <a:r>
              <a:rPr lang="en-US" dirty="0"/>
              <a:t>P</a:t>
            </a:r>
            <a:r>
              <a:rPr lang="en-US" dirty="0" smtClean="0"/>
              <a:t>ython console output on the right.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022437"/>
            <a:ext cx="4533900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4014262"/>
            <a:ext cx="6762750" cy="2533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12985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7695072" cy="91774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Query our results. Check the max stress and the reaction forces.</a:t>
            </a:r>
          </a:p>
          <a:p>
            <a:r>
              <a:rPr lang="en-US" dirty="0" smtClean="0"/>
              <a:t>Python console output below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8" y="3092867"/>
            <a:ext cx="9734550" cy="1285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43" y="202474"/>
            <a:ext cx="2322265" cy="44271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00" y="4770413"/>
            <a:ext cx="8343900" cy="5143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2900" y="5402354"/>
            <a:ext cx="5942268" cy="110799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 smtClean="0"/>
              <a:t>reaction force output shouldn’t be zero here.</a:t>
            </a:r>
          </a:p>
          <a:p>
            <a:r>
              <a:rPr lang="en-US" sz="2200" dirty="0" smtClean="0"/>
              <a:t>These results come directly from the </a:t>
            </a:r>
            <a:r>
              <a:rPr lang="en-US" sz="2200" dirty="0" smtClean="0"/>
              <a:t>results FRD file.</a:t>
            </a:r>
            <a:endParaRPr lang="en-US" sz="2200" dirty="0" smtClean="0"/>
          </a:p>
          <a:p>
            <a:r>
              <a:rPr lang="en-US" sz="2200" dirty="0" smtClean="0"/>
              <a:t>This is a bug which needs to be fixed in the solver.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2088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5541"/>
            <a:ext cx="7695072" cy="17035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Plot our results.</a:t>
            </a:r>
          </a:p>
          <a:p>
            <a:r>
              <a:rPr lang="en-US" dirty="0" smtClean="0"/>
              <a:t>Interactive plotting is suppressed with the display variable, but files are saved.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08" y="3674215"/>
            <a:ext cx="7000875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11186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pg11, Plots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8" y="2084832"/>
            <a:ext cx="2763143" cy="4081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91" y="2084832"/>
            <a:ext cx="2837586" cy="4081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77" y="2084832"/>
            <a:ext cx="2745627" cy="4081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2084832"/>
            <a:ext cx="2837586" cy="40812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33390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Through, Hole In Plate, pg12, Plots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8" y="2200741"/>
            <a:ext cx="2763143" cy="384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91" y="2209043"/>
            <a:ext cx="2837586" cy="3832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77" y="2212942"/>
            <a:ext cx="2745627" cy="3824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583" y="2084832"/>
            <a:ext cx="2745627" cy="40812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764" y="152909"/>
            <a:ext cx="19643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r>
              <a:rPr lang="en-US" dirty="0"/>
              <a:t>: hole_model.py</a:t>
            </a:r>
          </a:p>
        </p:txBody>
      </p:sp>
    </p:spTree>
    <p:extLst>
      <p:ext uri="{BB962C8B-B14F-4D97-AF65-F5344CB8AC3E}">
        <p14:creationId xmlns:p14="http://schemas.microsoft.com/office/powerpoint/2010/main" val="32989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Requirements +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I started I wrote </a:t>
            </a:r>
            <a:r>
              <a:rPr lang="en-US" dirty="0" err="1" smtClean="0"/>
              <a:t>pseudocode</a:t>
            </a:r>
            <a:r>
              <a:rPr lang="en-US" dirty="0" smtClean="0"/>
              <a:t> of how I wanted to call my library</a:t>
            </a:r>
          </a:p>
          <a:p>
            <a:pPr marL="0" indent="0">
              <a:buNone/>
            </a:pPr>
            <a:r>
              <a:rPr lang="en-US" dirty="0" smtClean="0"/>
              <a:t>Below are lower level requirements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GEOMETRY:</a:t>
            </a:r>
            <a:r>
              <a:rPr lang="en-US" dirty="0" smtClean="0"/>
              <a:t> store points, lines, areas, groups of areas</a:t>
            </a:r>
          </a:p>
          <a:p>
            <a:r>
              <a:rPr lang="en-US" b="1" dirty="0" smtClean="0"/>
              <a:t>MESH:</a:t>
            </a:r>
            <a:r>
              <a:rPr lang="en-US" dirty="0" smtClean="0"/>
              <a:t> export geometry file to be meshed and import results of meshing</a:t>
            </a:r>
          </a:p>
          <a:p>
            <a:r>
              <a:rPr lang="en-US" b="1" dirty="0" smtClean="0"/>
              <a:t>MODEL:</a:t>
            </a:r>
            <a:r>
              <a:rPr lang="en-US" dirty="0" smtClean="0"/>
              <a:t> apply loads + constraints to geometry</a:t>
            </a:r>
          </a:p>
          <a:p>
            <a:r>
              <a:rPr lang="en-US" b="1" dirty="0" smtClean="0"/>
              <a:t>SOLVER:</a:t>
            </a:r>
            <a:r>
              <a:rPr lang="en-US" dirty="0" smtClean="0"/>
              <a:t> write solver input file</a:t>
            </a:r>
          </a:p>
          <a:p>
            <a:r>
              <a:rPr lang="en-US" b="1" dirty="0" smtClean="0"/>
              <a:t>RESULTS:</a:t>
            </a:r>
            <a:r>
              <a:rPr lang="en-US" dirty="0" smtClean="0"/>
              <a:t> import and query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geometry items must have unique ids and have child nodes elements, 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smtClean="0"/>
              <a:t>do we plot </a:t>
            </a:r>
            <a:r>
              <a:rPr lang="en-US" dirty="0" smtClean="0"/>
              <a:t>just our part and not an interpolation blob?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file format must be brought back into python for querying and plotting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Uniquely Identify Geometry, pg1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Geometry is made of primitives:</a:t>
            </a:r>
          </a:p>
          <a:p>
            <a:pPr marL="0" indent="0">
              <a:buNone/>
            </a:pPr>
            <a:r>
              <a:rPr lang="en-US" dirty="0" smtClean="0"/>
              <a:t>Part </a:t>
            </a:r>
            <a:r>
              <a:rPr lang="en-US" dirty="0" smtClean="0">
                <a:sym typeface="Wingdings" panose="05000000000000000000" pitchFamily="2" charset="2"/>
              </a:rPr>
              <a:t> Areas  Lines  Points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Each primitive must have a unique identity so the </a:t>
            </a:r>
            <a:r>
              <a:rPr lang="en-US" dirty="0" err="1" smtClean="0">
                <a:sym typeface="Wingdings" panose="05000000000000000000" pitchFamily="2" charset="2"/>
              </a:rPr>
              <a:t>mesher</a:t>
            </a:r>
            <a:r>
              <a:rPr lang="en-US" dirty="0" smtClean="0">
                <a:sym typeface="Wingdings" panose="05000000000000000000" pitchFamily="2" charset="2"/>
              </a:rPr>
              <a:t> knows which lines make an area.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 chose to number each primitive: 0,1,2,3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r>
              <a:rPr lang="en-US" dirty="0" smtClean="0">
                <a:sym typeface="Wingdings" panose="05000000000000000000" pitchFamily="2" charset="2"/>
              </a:rPr>
              <a:t> sounds like a great way to store them, but what if we need to renumber them later. What if we delete item #1?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Instead</a:t>
            </a:r>
            <a:r>
              <a:rPr lang="en-US" dirty="0" smtClean="0">
                <a:sym typeface="Wingdings" panose="05000000000000000000" pitchFamily="2" charset="2"/>
              </a:rPr>
              <a:t>, I opted for lists of items, where each item has an id </a:t>
            </a:r>
            <a:r>
              <a:rPr lang="en-US" dirty="0" smtClean="0">
                <a:sym typeface="Wingdings" panose="05000000000000000000" pitchFamily="2" charset="2"/>
              </a:rPr>
              <a:t>number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91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Uniquely Identify Geometry, pg2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a = </a:t>
            </a:r>
            <a:r>
              <a:rPr lang="en-US" sz="1600" dirty="0" err="1" smtClean="0"/>
              <a:t>FeaModel</a:t>
            </a:r>
            <a:r>
              <a:rPr lang="en-US" sz="1600" dirty="0" smtClean="0"/>
              <a:t>(‘dam’)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0" y="1961211"/>
            <a:ext cx="3608683" cy="1483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025" y="1706512"/>
            <a:ext cx="84391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Uniquely Identify Geometry, pg3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979" y="2173618"/>
            <a:ext cx="3890749" cy="3203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item.id </a:t>
            </a:r>
            <a:r>
              <a:rPr lang="en-US" dirty="0"/>
              <a:t>= -1 </a:t>
            </a:r>
            <a:r>
              <a:rPr lang="en-US" dirty="0" smtClean="0"/>
              <a:t>by default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hen an item is added to the list the next available id number is found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set that id number in the item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add the item to the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11" y="2173618"/>
            <a:ext cx="5686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selected element results, </a:t>
            </a:r>
            <a:r>
              <a:rPr lang="en-US" dirty="0" err="1" smtClean="0"/>
              <a:t>pg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we plot results, we need to use interpolation to make the results look good.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usual way to plot unstructured data in </a:t>
            </a:r>
            <a:r>
              <a:rPr lang="en-US" dirty="0" err="1" smtClean="0"/>
              <a:t>matplotlib</a:t>
            </a:r>
            <a:r>
              <a:rPr lang="en-US" dirty="0" smtClean="0"/>
              <a:t> is to make a regular grid using </a:t>
            </a:r>
            <a:r>
              <a:rPr lang="en-US" dirty="0" err="1" smtClean="0"/>
              <a:t>numpy</a:t>
            </a:r>
            <a:r>
              <a:rPr lang="en-US" dirty="0" smtClean="0"/>
              <a:t> and map our results onto it, using something like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griddata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that interpolates over large areas, and is not limited to the boundaries of our part and elements. Instead </a:t>
            </a:r>
            <a:r>
              <a:rPr lang="en-US" dirty="0" smtClean="0"/>
              <a:t>let’s </a:t>
            </a:r>
            <a:r>
              <a:rPr lang="en-US" dirty="0" smtClean="0"/>
              <a:t>use </a:t>
            </a:r>
            <a:r>
              <a:rPr lang="en-US" dirty="0" err="1" smtClean="0"/>
              <a:t>pyplot</a:t>
            </a:r>
            <a:r>
              <a:rPr lang="en-US" dirty="0" smtClean="0"/>
              <a:t>: </a:t>
            </a:r>
            <a:r>
              <a:rPr lang="en-US" dirty="0" err="1" smtClean="0"/>
              <a:t>tripcolor</a:t>
            </a:r>
            <a:r>
              <a:rPr lang="en-US" dirty="0" smtClean="0"/>
              <a:t> or </a:t>
            </a:r>
            <a:r>
              <a:rPr lang="en-US" dirty="0" err="1" smtClean="0"/>
              <a:t>tricontourf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220</TotalTime>
  <Words>1335</Words>
  <Application>Microsoft Office PowerPoint</Application>
  <PresentationFormat>Widescreen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Tw Cen MT</vt:lpstr>
      <vt:lpstr>Tw Cen MT Condensed</vt:lpstr>
      <vt:lpstr>Wingdings</vt:lpstr>
      <vt:lpstr>Wingdings 3</vt:lpstr>
      <vt:lpstr>Integral</vt:lpstr>
      <vt:lpstr>Wrapping Existing Tools in Python: Pycalculix https://github.com/spacether/pycalculix</vt:lpstr>
      <vt:lpstr>What and Why</vt:lpstr>
      <vt:lpstr>Example: Analyzing a concrete dam</vt:lpstr>
      <vt:lpstr>Program Requirements + Tactics</vt:lpstr>
      <vt:lpstr>Key Challenges</vt:lpstr>
      <vt:lpstr>Uniquely Identify Geometry, pg1 </vt:lpstr>
      <vt:lpstr>Uniquely Identify Geometry, pg2 </vt:lpstr>
      <vt:lpstr>Uniquely Identify Geometry, pg3 </vt:lpstr>
      <vt:lpstr>Plotting selected element results, pg 1</vt:lpstr>
      <vt:lpstr>Plotting selected element results, pg 2</vt:lpstr>
      <vt:lpstr>Plotting selected element results, pg 2</vt:lpstr>
      <vt:lpstr>Import Results, Pg 1</vt:lpstr>
      <vt:lpstr>Import Results, PG 2</vt:lpstr>
      <vt:lpstr>Download pycalculix on Github</vt:lpstr>
      <vt:lpstr>APPENDIX</vt:lpstr>
      <vt:lpstr>Import Results, Pg 2</vt:lpstr>
      <vt:lpstr>Import Results, Pg 3</vt:lpstr>
      <vt:lpstr>Example: Analyzing a dam (BEETALOO DAM) Plane Strain</vt:lpstr>
      <vt:lpstr>Example: Hole In PlatE UNDER TENSION plane Stress</vt:lpstr>
      <vt:lpstr>Example: Compressor disk or turbine disk Axisymmetric</vt:lpstr>
      <vt:lpstr>Example: Design Study Peterson Tension Hole in Plate, pg 1</vt:lpstr>
      <vt:lpstr>Example: Design Study Peterson Tension Hole in Plate, pg 2</vt:lpstr>
      <vt:lpstr>Walk Through, Hole In Plate, pg1</vt:lpstr>
      <vt:lpstr>Walk Through, Hole In Plate, pg2</vt:lpstr>
      <vt:lpstr>Walk Through, Hole In Plate, pg3</vt:lpstr>
      <vt:lpstr>Walk Through, Hole In Plate, pg4</vt:lpstr>
      <vt:lpstr>Walk Through, Hole In Plate, pg5</vt:lpstr>
      <vt:lpstr>Walk Through, Hole In Plate, pg6</vt:lpstr>
      <vt:lpstr>Walk Through, Hole In Plate, pg7</vt:lpstr>
      <vt:lpstr>Walk Through, Hole In Plate, pg8</vt:lpstr>
      <vt:lpstr>Walk Through, Hole In Plate, pg9</vt:lpstr>
      <vt:lpstr>Walk Through, Hole In Plate, pg10</vt:lpstr>
      <vt:lpstr>Walk Through, Hole In Plate, pg11, Plots</vt:lpstr>
      <vt:lpstr>Walk Through, Hole In Plate, pg12, Plots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Existing Tools in Python: Pycalculix</dc:title>
  <dc:creator>Justin Black</dc:creator>
  <cp:lastModifiedBy>Justin Black</cp:lastModifiedBy>
  <cp:revision>27</cp:revision>
  <dcterms:created xsi:type="dcterms:W3CDTF">2014-12-03T04:57:01Z</dcterms:created>
  <dcterms:modified xsi:type="dcterms:W3CDTF">2014-12-11T22:42:05Z</dcterms:modified>
</cp:coreProperties>
</file>