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5"/>
  </p:notesMasterIdLst>
  <p:handoutMasterIdLst>
    <p:handoutMasterId r:id="rId36"/>
  </p:handoutMasterIdLst>
  <p:sldIdLst>
    <p:sldId id="316" r:id="rId2"/>
    <p:sldId id="305" r:id="rId3"/>
    <p:sldId id="420" r:id="rId4"/>
    <p:sldId id="454" r:id="rId5"/>
    <p:sldId id="423" r:id="rId6"/>
    <p:sldId id="426" r:id="rId7"/>
    <p:sldId id="428" r:id="rId8"/>
    <p:sldId id="430" r:id="rId9"/>
    <p:sldId id="431" r:id="rId10"/>
    <p:sldId id="432" r:id="rId11"/>
    <p:sldId id="433" r:id="rId12"/>
    <p:sldId id="462" r:id="rId13"/>
    <p:sldId id="434" r:id="rId14"/>
    <p:sldId id="435" r:id="rId15"/>
    <p:sldId id="437" r:id="rId16"/>
    <p:sldId id="438" r:id="rId17"/>
    <p:sldId id="439" r:id="rId18"/>
    <p:sldId id="402" r:id="rId19"/>
    <p:sldId id="440" r:id="rId20"/>
    <p:sldId id="441" r:id="rId21"/>
    <p:sldId id="442" r:id="rId22"/>
    <p:sldId id="446" r:id="rId23"/>
    <p:sldId id="445" r:id="rId24"/>
    <p:sldId id="444" r:id="rId25"/>
    <p:sldId id="449" r:id="rId26"/>
    <p:sldId id="448" r:id="rId27"/>
    <p:sldId id="463" r:id="rId28"/>
    <p:sldId id="450" r:id="rId29"/>
    <p:sldId id="451" r:id="rId30"/>
    <p:sldId id="464" r:id="rId31"/>
    <p:sldId id="452" r:id="rId32"/>
    <p:sldId id="453" r:id="rId33"/>
    <p:sldId id="303" r:id="rId34"/>
  </p:sldIdLst>
  <p:sldSz cx="9144000" cy="6858000" type="screen4x3"/>
  <p:notesSz cx="6858000" cy="9144000"/>
  <p:custDataLst>
    <p:tags r:id="rId37"/>
  </p:custDataLst>
  <p:defaultTextStyle>
    <a:defPPr>
      <a:defRPr lang="zh-CN"/>
    </a:defPPr>
    <a:lvl1pPr algn="ctr" rtl="0" fontAlgn="base">
      <a:spcBef>
        <a:spcPct val="0"/>
      </a:spcBef>
      <a:spcAft>
        <a:spcPct val="0"/>
      </a:spcAft>
      <a:defRPr sz="3600" kern="1200">
        <a:solidFill>
          <a:schemeClr val="tx1"/>
        </a:solidFill>
        <a:latin typeface="Arial" charset="0"/>
        <a:ea typeface="宋体" charset="-122"/>
        <a:cs typeface="+mn-cs"/>
      </a:defRPr>
    </a:lvl1pPr>
    <a:lvl2pPr marL="457200" algn="ctr" rtl="0" fontAlgn="base">
      <a:spcBef>
        <a:spcPct val="0"/>
      </a:spcBef>
      <a:spcAft>
        <a:spcPct val="0"/>
      </a:spcAft>
      <a:defRPr sz="3600" kern="1200">
        <a:solidFill>
          <a:schemeClr val="tx1"/>
        </a:solidFill>
        <a:latin typeface="Arial" charset="0"/>
        <a:ea typeface="宋体" charset="-122"/>
        <a:cs typeface="+mn-cs"/>
      </a:defRPr>
    </a:lvl2pPr>
    <a:lvl3pPr marL="914400" algn="ctr" rtl="0" fontAlgn="base">
      <a:spcBef>
        <a:spcPct val="0"/>
      </a:spcBef>
      <a:spcAft>
        <a:spcPct val="0"/>
      </a:spcAft>
      <a:defRPr sz="3600" kern="1200">
        <a:solidFill>
          <a:schemeClr val="tx1"/>
        </a:solidFill>
        <a:latin typeface="Arial" charset="0"/>
        <a:ea typeface="宋体" charset="-122"/>
        <a:cs typeface="+mn-cs"/>
      </a:defRPr>
    </a:lvl3pPr>
    <a:lvl4pPr marL="1371600" algn="ctr" rtl="0" fontAlgn="base">
      <a:spcBef>
        <a:spcPct val="0"/>
      </a:spcBef>
      <a:spcAft>
        <a:spcPct val="0"/>
      </a:spcAft>
      <a:defRPr sz="3600" kern="1200">
        <a:solidFill>
          <a:schemeClr val="tx1"/>
        </a:solidFill>
        <a:latin typeface="Arial" charset="0"/>
        <a:ea typeface="宋体" charset="-122"/>
        <a:cs typeface="+mn-cs"/>
      </a:defRPr>
    </a:lvl4pPr>
    <a:lvl5pPr marL="1828800" algn="ctr" rtl="0" fontAlgn="base">
      <a:spcBef>
        <a:spcPct val="0"/>
      </a:spcBef>
      <a:spcAft>
        <a:spcPct val="0"/>
      </a:spcAft>
      <a:defRPr sz="3600" kern="1200">
        <a:solidFill>
          <a:schemeClr val="tx1"/>
        </a:solidFill>
        <a:latin typeface="Arial" charset="0"/>
        <a:ea typeface="宋体" charset="-122"/>
        <a:cs typeface="+mn-cs"/>
      </a:defRPr>
    </a:lvl5pPr>
    <a:lvl6pPr marL="2286000" algn="l" defTabSz="914400" rtl="0" eaLnBrk="1" latinLnBrk="0" hangingPunct="1">
      <a:defRPr sz="3600" kern="1200">
        <a:solidFill>
          <a:schemeClr val="tx1"/>
        </a:solidFill>
        <a:latin typeface="Arial" charset="0"/>
        <a:ea typeface="宋体" charset="-122"/>
        <a:cs typeface="+mn-cs"/>
      </a:defRPr>
    </a:lvl6pPr>
    <a:lvl7pPr marL="2743200" algn="l" defTabSz="914400" rtl="0" eaLnBrk="1" latinLnBrk="0" hangingPunct="1">
      <a:defRPr sz="3600" kern="1200">
        <a:solidFill>
          <a:schemeClr val="tx1"/>
        </a:solidFill>
        <a:latin typeface="Arial" charset="0"/>
        <a:ea typeface="宋体" charset="-122"/>
        <a:cs typeface="+mn-cs"/>
      </a:defRPr>
    </a:lvl7pPr>
    <a:lvl8pPr marL="3200400" algn="l" defTabSz="914400" rtl="0" eaLnBrk="1" latinLnBrk="0" hangingPunct="1">
      <a:defRPr sz="3600" kern="1200">
        <a:solidFill>
          <a:schemeClr val="tx1"/>
        </a:solidFill>
        <a:latin typeface="Arial" charset="0"/>
        <a:ea typeface="宋体" charset="-122"/>
        <a:cs typeface="+mn-cs"/>
      </a:defRPr>
    </a:lvl8pPr>
    <a:lvl9pPr marL="3657600" algn="l" defTabSz="914400" rtl="0" eaLnBrk="1" latinLnBrk="0" hangingPunct="1">
      <a:defRPr sz="36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C1F9"/>
    <a:srgbClr val="FF3300"/>
    <a:srgbClr val="A440A6"/>
    <a:srgbClr val="B341B3"/>
    <a:srgbClr val="3333FF"/>
    <a:srgbClr val="FF33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99215" autoAdjust="0"/>
  </p:normalViewPr>
  <p:slideViewPr>
    <p:cSldViewPr>
      <p:cViewPr varScale="1">
        <p:scale>
          <a:sx n="72" d="100"/>
          <a:sy n="72" d="100"/>
        </p:scale>
        <p:origin x="51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4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ea typeface="宋体" pitchFamily="2" charset="-122"/>
              </a:defRPr>
            </a:lvl1pPr>
          </a:lstStyle>
          <a:p>
            <a:pPr>
              <a:defRPr/>
            </a:pPr>
            <a:endParaRPr lang="zh-CN" altLang="en-US"/>
          </a:p>
        </p:txBody>
      </p:sp>
      <p:sp>
        <p:nvSpPr>
          <p:cNvPr id="2938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8D616E25-B2E8-4A41-8B3F-431D091EEE8B}" type="datetimeFigureOut">
              <a:rPr lang="zh-CN" altLang="en-US"/>
              <a:pPr>
                <a:defRPr/>
              </a:pPr>
              <a:t>2019/10/31</a:t>
            </a:fld>
            <a:endParaRPr lang="en-US" altLang="zh-CN"/>
          </a:p>
        </p:txBody>
      </p:sp>
      <p:sp>
        <p:nvSpPr>
          <p:cNvPr id="2938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ea typeface="宋体" pitchFamily="2" charset="-122"/>
              </a:defRPr>
            </a:lvl1pPr>
          </a:lstStyle>
          <a:p>
            <a:pPr>
              <a:defRPr/>
            </a:pPr>
            <a:endParaRPr lang="en-US" altLang="zh-CN"/>
          </a:p>
        </p:txBody>
      </p:sp>
      <p:sp>
        <p:nvSpPr>
          <p:cNvPr id="2938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A881B52-E95B-4A31-B055-327CE2209F0B}" type="slidenum">
              <a:rPr lang="zh-CN" altLang="en-US"/>
              <a:pPr>
                <a:defRPr/>
              </a:pPr>
              <a:t>‹#›</a:t>
            </a:fld>
            <a:endParaRPr lang="en-US" altLang="zh-CN"/>
          </a:p>
        </p:txBody>
      </p:sp>
    </p:spTree>
    <p:extLst>
      <p:ext uri="{BB962C8B-B14F-4D97-AF65-F5344CB8AC3E}">
        <p14:creationId xmlns:p14="http://schemas.microsoft.com/office/powerpoint/2010/main" val="1945804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ea typeface="宋体" pitchFamily="2" charset="-122"/>
              </a:defRPr>
            </a:lvl1pPr>
          </a:lstStyle>
          <a:p>
            <a:pPr>
              <a:defRPr/>
            </a:pPr>
            <a:endParaRPr lang="zh-CN" altLang="en-US"/>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A66347C2-3E23-4815-87AF-ADE3B6EB5BCA}" type="datetimeFigureOut">
              <a:rPr lang="zh-CN" altLang="en-US"/>
              <a:pPr>
                <a:defRPr/>
              </a:pPr>
              <a:t>2019/10/31</a:t>
            </a:fld>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ea typeface="宋体" pitchFamily="2" charset="-122"/>
              </a:defRPr>
            </a:lvl1pPr>
          </a:lstStyle>
          <a:p>
            <a:pPr>
              <a:defRPr/>
            </a:pPr>
            <a:endParaRPr lang="en-US" altLang="zh-CN"/>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68C49C22-1397-4E11-9C90-4F8979D88FD8}" type="slidenum">
              <a:rPr lang="zh-CN" altLang="en-US"/>
              <a:pPr>
                <a:defRPr/>
              </a:pPr>
              <a:t>‹#›</a:t>
            </a:fld>
            <a:endParaRPr lang="en-US" altLang="zh-CN"/>
          </a:p>
        </p:txBody>
      </p:sp>
    </p:spTree>
    <p:extLst>
      <p:ext uri="{BB962C8B-B14F-4D97-AF65-F5344CB8AC3E}">
        <p14:creationId xmlns:p14="http://schemas.microsoft.com/office/powerpoint/2010/main" val="4138702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51552AD-4451-4C89-8255-9B08093A6A65}" type="datetimeFigureOut">
              <a:rPr lang="zh-CN" altLang="en-US"/>
              <a:pPr>
                <a:defRPr/>
              </a:pPr>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BB2F6A8-8E98-43B7-B671-72E5889196E6}" type="slidenum">
              <a:rPr lang="zh-CN" altLang="en-US"/>
              <a:pPr>
                <a:defRPr/>
              </a:pPr>
              <a:t>‹#›</a:t>
            </a:fld>
            <a:endParaRPr lang="en-US" altLang="zh-CN"/>
          </a:p>
        </p:txBody>
      </p:sp>
    </p:spTree>
    <p:extLst>
      <p:ext uri="{BB962C8B-B14F-4D97-AF65-F5344CB8AC3E}">
        <p14:creationId xmlns:p14="http://schemas.microsoft.com/office/powerpoint/2010/main" val="24128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27EB60E-578B-442B-9B97-1E2027DA30E5}" type="datetimeFigureOut">
              <a:rPr lang="zh-CN" altLang="en-US"/>
              <a:pPr>
                <a:defRPr/>
              </a:pPr>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20A9F8E-E5FD-417B-8B6A-36D58BD85983}" type="slidenum">
              <a:rPr lang="zh-CN" altLang="en-US"/>
              <a:pPr>
                <a:defRPr/>
              </a:pPr>
              <a:t>‹#›</a:t>
            </a:fld>
            <a:endParaRPr lang="en-US" altLang="zh-CN"/>
          </a:p>
        </p:txBody>
      </p:sp>
    </p:spTree>
    <p:extLst>
      <p:ext uri="{BB962C8B-B14F-4D97-AF65-F5344CB8AC3E}">
        <p14:creationId xmlns:p14="http://schemas.microsoft.com/office/powerpoint/2010/main" val="8582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BC5B831-D54E-4EAA-834B-70FEF57C211D}" type="datetimeFigureOut">
              <a:rPr lang="zh-CN" altLang="en-US"/>
              <a:pPr>
                <a:defRPr/>
              </a:pPr>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47BEC6A-CD00-4AC5-ADC8-78473E45C910}" type="slidenum">
              <a:rPr lang="zh-CN" altLang="en-US"/>
              <a:pPr>
                <a:defRPr/>
              </a:pPr>
              <a:t>‹#›</a:t>
            </a:fld>
            <a:endParaRPr lang="en-US" altLang="zh-CN"/>
          </a:p>
        </p:txBody>
      </p:sp>
    </p:spTree>
    <p:extLst>
      <p:ext uri="{BB962C8B-B14F-4D97-AF65-F5344CB8AC3E}">
        <p14:creationId xmlns:p14="http://schemas.microsoft.com/office/powerpoint/2010/main" val="2658543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fld id="{F5F43DA2-3D4E-402C-98CE-3825D2AA3204}" type="datetimeFigureOut">
              <a:rPr lang="zh-CN" altLang="en-US"/>
              <a:pPr>
                <a:defRPr/>
              </a:pPr>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86E260-66DE-4ED6-A5E0-BCE7D463B3F5}" type="slidenum">
              <a:rPr lang="zh-CN" altLang="en-US"/>
              <a:pPr>
                <a:defRPr/>
              </a:pPr>
              <a:t>‹#›</a:t>
            </a:fld>
            <a:endParaRPr lang="en-US" altLang="zh-CN"/>
          </a:p>
        </p:txBody>
      </p:sp>
    </p:spTree>
    <p:extLst>
      <p:ext uri="{BB962C8B-B14F-4D97-AF65-F5344CB8AC3E}">
        <p14:creationId xmlns:p14="http://schemas.microsoft.com/office/powerpoint/2010/main" val="338931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indent="342900">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D16516C-0E78-4E40-9A9D-04F49B188682}" type="slidenum">
              <a:rPr lang="zh-CN" altLang="en-US"/>
              <a:pPr>
                <a:defRPr/>
              </a:pPr>
              <a:t>‹#›</a:t>
            </a:fld>
            <a:endParaRPr lang="en-US" altLang="zh-CN"/>
          </a:p>
        </p:txBody>
      </p:sp>
    </p:spTree>
    <p:extLst>
      <p:ext uri="{BB962C8B-B14F-4D97-AF65-F5344CB8AC3E}">
        <p14:creationId xmlns:p14="http://schemas.microsoft.com/office/powerpoint/2010/main" val="2673449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FA5AC379-9A46-4D2A-93E2-E4F611161A9A}" type="datetimeFigureOut">
              <a:rPr lang="zh-CN" altLang="en-US"/>
              <a:pPr>
                <a:defRPr/>
              </a:pPr>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C8A2EC-97BA-4EAC-B8A7-1AE57394E469}" type="slidenum">
              <a:rPr lang="zh-CN" altLang="en-US"/>
              <a:pPr>
                <a:defRPr/>
              </a:pPr>
              <a:t>‹#›</a:t>
            </a:fld>
            <a:endParaRPr lang="en-US" altLang="zh-CN"/>
          </a:p>
        </p:txBody>
      </p:sp>
    </p:spTree>
    <p:extLst>
      <p:ext uri="{BB962C8B-B14F-4D97-AF65-F5344CB8AC3E}">
        <p14:creationId xmlns:p14="http://schemas.microsoft.com/office/powerpoint/2010/main" val="412043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BEDA6F4-17B6-40E9-8F4A-705CEC98C4DE}" type="datetimeFigureOut">
              <a:rPr lang="zh-CN" altLang="en-US"/>
              <a:pPr>
                <a:defRPr/>
              </a:pPr>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7D84376-C6F3-4CDD-AEC5-88CEED618E9A}" type="slidenum">
              <a:rPr lang="zh-CN" altLang="en-US"/>
              <a:pPr>
                <a:defRPr/>
              </a:pPr>
              <a:t>‹#›</a:t>
            </a:fld>
            <a:endParaRPr lang="en-US" altLang="zh-CN"/>
          </a:p>
        </p:txBody>
      </p:sp>
    </p:spTree>
    <p:extLst>
      <p:ext uri="{BB962C8B-B14F-4D97-AF65-F5344CB8AC3E}">
        <p14:creationId xmlns:p14="http://schemas.microsoft.com/office/powerpoint/2010/main" val="228670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AEF028B0-3ECB-421A-9546-5D0F7D39C457}" type="datetimeFigureOut">
              <a:rPr lang="zh-CN" altLang="en-US"/>
              <a:pPr>
                <a:defRPr/>
              </a:pPr>
              <a:t>2019/10/31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D2BAA10-EF5B-4782-B2EF-33CBD58A80FB}" type="slidenum">
              <a:rPr lang="zh-CN" altLang="en-US"/>
              <a:pPr>
                <a:defRPr/>
              </a:pPr>
              <a:t>‹#›</a:t>
            </a:fld>
            <a:endParaRPr lang="en-US" altLang="zh-CN"/>
          </a:p>
        </p:txBody>
      </p:sp>
    </p:spTree>
    <p:extLst>
      <p:ext uri="{BB962C8B-B14F-4D97-AF65-F5344CB8AC3E}">
        <p14:creationId xmlns:p14="http://schemas.microsoft.com/office/powerpoint/2010/main" val="186907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B6B389A7-B6D4-4A4A-8DA6-CEE6408AC7F4}" type="datetimeFigureOut">
              <a:rPr lang="zh-CN" altLang="en-US"/>
              <a:pPr>
                <a:defRPr/>
              </a:pPr>
              <a:t>2019/10/31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203F935-9276-44D5-BBB2-602ACE4387F6}" type="slidenum">
              <a:rPr lang="zh-CN" altLang="en-US"/>
              <a:pPr>
                <a:defRPr/>
              </a:pPr>
              <a:t>‹#›</a:t>
            </a:fld>
            <a:endParaRPr lang="en-US" altLang="zh-CN"/>
          </a:p>
        </p:txBody>
      </p:sp>
    </p:spTree>
    <p:extLst>
      <p:ext uri="{BB962C8B-B14F-4D97-AF65-F5344CB8AC3E}">
        <p14:creationId xmlns:p14="http://schemas.microsoft.com/office/powerpoint/2010/main" val="378195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0F96569D-A92B-4073-9E04-5C4F12399334}" type="datetimeFigureOut">
              <a:rPr lang="zh-CN" altLang="en-US"/>
              <a:pPr>
                <a:defRPr/>
              </a:pPr>
              <a:t>2019/10/31</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CD35E92-9395-4554-9435-A6F45FF8CB5A}" type="slidenum">
              <a:rPr lang="zh-CN" altLang="en-US"/>
              <a:pPr>
                <a:defRPr/>
              </a:pPr>
              <a:t>‹#›</a:t>
            </a:fld>
            <a:endParaRPr lang="en-US" altLang="zh-CN"/>
          </a:p>
        </p:txBody>
      </p:sp>
    </p:spTree>
    <p:extLst>
      <p:ext uri="{BB962C8B-B14F-4D97-AF65-F5344CB8AC3E}">
        <p14:creationId xmlns:p14="http://schemas.microsoft.com/office/powerpoint/2010/main" val="381546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FBF5C8D5-E6B8-4B0F-AF77-1128E466AAA3}" type="datetimeFigureOut">
              <a:rPr lang="zh-CN" altLang="en-US"/>
              <a:pPr>
                <a:defRPr/>
              </a:pPr>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177B55C-BBEE-4DBE-8367-64350F103F15}" type="slidenum">
              <a:rPr lang="zh-CN" altLang="en-US"/>
              <a:pPr>
                <a:defRPr/>
              </a:pPr>
              <a:t>‹#›</a:t>
            </a:fld>
            <a:endParaRPr lang="en-US" altLang="zh-CN"/>
          </a:p>
        </p:txBody>
      </p:sp>
    </p:spTree>
    <p:extLst>
      <p:ext uri="{BB962C8B-B14F-4D97-AF65-F5344CB8AC3E}">
        <p14:creationId xmlns:p14="http://schemas.microsoft.com/office/powerpoint/2010/main" val="309471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95C3308-E224-4FF2-91B1-680922449AFB}" type="datetimeFigureOut">
              <a:rPr lang="zh-CN" altLang="en-US"/>
              <a:pPr>
                <a:defRPr/>
              </a:pPr>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63E292D-2566-4B59-9717-4A7ED4F6F9DD}" type="slidenum">
              <a:rPr lang="zh-CN" altLang="en-US"/>
              <a:pPr>
                <a:defRPr/>
              </a:pPr>
              <a:t>‹#›</a:t>
            </a:fld>
            <a:endParaRPr lang="en-US" altLang="zh-CN"/>
          </a:p>
        </p:txBody>
      </p:sp>
    </p:spTree>
    <p:extLst>
      <p:ext uri="{BB962C8B-B14F-4D97-AF65-F5344CB8AC3E}">
        <p14:creationId xmlns:p14="http://schemas.microsoft.com/office/powerpoint/2010/main" val="37251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图片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dirty="0">
                <a:ea typeface="宋体" pitchFamily="2" charset="-122"/>
              </a:defRPr>
            </a:lvl1pPr>
          </a:lstStyle>
          <a:p>
            <a:pPr>
              <a:defRPr/>
            </a:pPr>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dirty="0">
                <a:ea typeface="宋体" pitchFamily="2" charset="-122"/>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ea typeface="宋体" pitchFamily="2" charset="-122"/>
              </a:defRPr>
            </a:lvl1pPr>
          </a:lstStyle>
          <a:p>
            <a:pPr>
              <a:defRPr/>
            </a:pPr>
            <a:fld id="{75938A33-CEDA-44A9-A854-ACCAAE20EFA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Black" pitchFamily="34" charset="0"/>
          <a:ea typeface="微软雅黑" pitchFamily="34" charset="-122"/>
        </a:defRPr>
      </a:lvl2pPr>
      <a:lvl3pPr algn="ctr" rtl="0" eaLnBrk="0" fontAlgn="base" hangingPunct="0">
        <a:spcBef>
          <a:spcPct val="0"/>
        </a:spcBef>
        <a:spcAft>
          <a:spcPct val="0"/>
        </a:spcAft>
        <a:defRPr sz="3200">
          <a:solidFill>
            <a:schemeClr val="tx2"/>
          </a:solidFill>
          <a:latin typeface="Arial Black" pitchFamily="34" charset="0"/>
          <a:ea typeface="微软雅黑" pitchFamily="34" charset="-122"/>
        </a:defRPr>
      </a:lvl3pPr>
      <a:lvl4pPr algn="ctr" rtl="0" eaLnBrk="0" fontAlgn="base" hangingPunct="0">
        <a:spcBef>
          <a:spcPct val="0"/>
        </a:spcBef>
        <a:spcAft>
          <a:spcPct val="0"/>
        </a:spcAft>
        <a:defRPr sz="3200">
          <a:solidFill>
            <a:schemeClr val="tx2"/>
          </a:solidFill>
          <a:latin typeface="Arial Black" pitchFamily="34" charset="0"/>
          <a:ea typeface="微软雅黑" pitchFamily="34" charset="-122"/>
        </a:defRPr>
      </a:lvl4pPr>
      <a:lvl5pPr algn="ctr" rtl="0" eaLnBrk="0" fontAlgn="base" hangingPunct="0">
        <a:spcBef>
          <a:spcPct val="0"/>
        </a:spcBef>
        <a:spcAft>
          <a:spcPct val="0"/>
        </a:spcAft>
        <a:defRPr sz="3200">
          <a:solidFill>
            <a:schemeClr val="tx2"/>
          </a:solidFill>
          <a:latin typeface="Arial Black" pitchFamily="34" charset="0"/>
          <a:ea typeface="微软雅黑" pitchFamily="34"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457200" y="1165225"/>
            <a:ext cx="8229600" cy="4525963"/>
          </a:xfrm>
        </p:spPr>
        <p:txBody>
          <a:bodyPr/>
          <a:lstStyle/>
          <a:p>
            <a:pPr eaLnBrk="1" hangingPunct="1">
              <a:buFontTx/>
              <a:buNone/>
            </a:pPr>
            <a:endParaRPr lang="zh-CN" altLang="en-US" b="1" dirty="0" smtClean="0">
              <a:solidFill>
                <a:srgbClr val="00FF00"/>
              </a:solidFill>
              <a:ea typeface="宋体" charset="-122"/>
            </a:endParaRPr>
          </a:p>
          <a:p>
            <a:pPr eaLnBrk="1" hangingPunct="1">
              <a:buFontTx/>
              <a:buNone/>
            </a:pPr>
            <a:endParaRPr lang="zh-CN" altLang="en-US" b="1" dirty="0" smtClean="0">
              <a:solidFill>
                <a:srgbClr val="00FF00"/>
              </a:solidFill>
              <a:ea typeface="宋体" charset="-122"/>
            </a:endParaRPr>
          </a:p>
          <a:p>
            <a:pPr eaLnBrk="1" hangingPunct="1">
              <a:buFontTx/>
              <a:buNone/>
            </a:pPr>
            <a:endParaRPr lang="zh-CN" altLang="en-US" b="1" dirty="0" smtClean="0">
              <a:solidFill>
                <a:srgbClr val="00FF00"/>
              </a:solidFill>
              <a:ea typeface="宋体" charset="-122"/>
            </a:endParaRPr>
          </a:p>
          <a:p>
            <a:pPr eaLnBrk="1" hangingPunct="1">
              <a:buFontTx/>
              <a:buNone/>
            </a:pPr>
            <a:r>
              <a:rPr lang="zh-CN" altLang="en-US" b="1" dirty="0" smtClean="0">
                <a:solidFill>
                  <a:srgbClr val="00FF00"/>
                </a:solidFill>
                <a:ea typeface="宋体" charset="-122"/>
              </a:rPr>
              <a:t>   </a:t>
            </a:r>
            <a:endParaRPr lang="zh-CN" altLang="en-US" b="1" dirty="0" smtClean="0">
              <a:solidFill>
                <a:srgbClr val="33CCFF"/>
              </a:solidFill>
              <a:ea typeface="宋体" charset="-122"/>
            </a:endParaRPr>
          </a:p>
        </p:txBody>
      </p:sp>
      <p:sp>
        <p:nvSpPr>
          <p:cNvPr id="2" name="矩形 1"/>
          <p:cNvSpPr/>
          <p:nvPr/>
        </p:nvSpPr>
        <p:spPr>
          <a:xfrm>
            <a:off x="2051720" y="2198474"/>
            <a:ext cx="5598368" cy="1446550"/>
          </a:xfrm>
          <a:prstGeom prst="rect">
            <a:avLst/>
          </a:prstGeom>
        </p:spPr>
        <p:txBody>
          <a:bodyPr wrap="square">
            <a:spAutoFit/>
          </a:bodyPr>
          <a:lstStyle/>
          <a:p>
            <a:r>
              <a:rPr lang="zh-CN" altLang="en-US" sz="4400" b="1" dirty="0" smtClean="0">
                <a:solidFill>
                  <a:schemeClr val="bg1"/>
                </a:solidFill>
              </a:rPr>
              <a:t> </a:t>
            </a:r>
            <a:r>
              <a:rPr lang="zh-CN" altLang="en-US" sz="4400" b="1" dirty="0">
                <a:solidFill>
                  <a:schemeClr val="bg1"/>
                </a:solidFill>
              </a:rPr>
              <a:t>基于地学知识的空间数据处理方法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1"/>
          <p:cNvSpPr txBox="1">
            <a:spLocks/>
          </p:cNvSpPr>
          <p:nvPr/>
        </p:nvSpPr>
        <p:spPr bwMode="auto">
          <a:xfrm>
            <a:off x="539552" y="1412776"/>
            <a:ext cx="4375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a:solidFill>
                  <a:schemeClr val="tx2"/>
                </a:solidFill>
                <a:latin typeface="宋体" charset="-122"/>
              </a:rPr>
              <a:t>3.</a:t>
            </a:r>
            <a:r>
              <a:rPr lang="zh-CN" altLang="en-US" sz="2800" b="1" dirty="0">
                <a:solidFill>
                  <a:schemeClr val="tx2"/>
                </a:solidFill>
                <a:latin typeface="宋体" charset="-122"/>
              </a:rPr>
              <a:t>地学知识的</a:t>
            </a:r>
            <a:r>
              <a:rPr lang="zh-CN" altLang="en-US" sz="2800" b="1" dirty="0" smtClean="0">
                <a:solidFill>
                  <a:schemeClr val="tx2"/>
                </a:solidFill>
                <a:latin typeface="宋体" charset="-122"/>
              </a:rPr>
              <a:t>存储与管理</a:t>
            </a:r>
            <a:endParaRPr lang="zh-CN" altLang="en-US" sz="2800" b="1" dirty="0">
              <a:solidFill>
                <a:schemeClr val="tx2"/>
              </a:solidFill>
              <a:latin typeface="宋体" charset="-122"/>
            </a:endParaRPr>
          </a:p>
        </p:txBody>
      </p:sp>
      <p:sp>
        <p:nvSpPr>
          <p:cNvPr id="23556" name="内容占位符 2"/>
          <p:cNvSpPr>
            <a:spLocks noGrp="1"/>
          </p:cNvSpPr>
          <p:nvPr>
            <p:ph sz="quarter" idx="1"/>
          </p:nvPr>
        </p:nvSpPr>
        <p:spPr>
          <a:xfrm>
            <a:off x="251271" y="2205038"/>
            <a:ext cx="8425185" cy="4937125"/>
          </a:xfrm>
        </p:spPr>
        <p:txBody>
          <a:bodyPr/>
          <a:lstStyle/>
          <a:p>
            <a:pPr indent="457200">
              <a:buNone/>
            </a:pPr>
            <a:r>
              <a:rPr lang="zh-CN" altLang="en-US" dirty="0" smtClean="0">
                <a:ea typeface="宋体" charset="-122"/>
              </a:rPr>
              <a:t>知识的编码化与数字化生存将人类带入新的生存阶段，这就是知识经济与数字化生存的知识社会。</a:t>
            </a:r>
          </a:p>
          <a:p>
            <a:endParaRPr lang="zh-CN" altLang="en-US" dirty="0" smtClean="0">
              <a:ea typeface="宋体"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500"/>
                                        <p:tgtEl>
                                          <p:spTgt spid="235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内容占位符 2"/>
          <p:cNvSpPr>
            <a:spLocks noGrp="1"/>
          </p:cNvSpPr>
          <p:nvPr>
            <p:ph sz="quarter" idx="1"/>
          </p:nvPr>
        </p:nvSpPr>
        <p:spPr>
          <a:xfrm>
            <a:off x="611560" y="1628800"/>
            <a:ext cx="8137525" cy="4937125"/>
          </a:xfrm>
        </p:spPr>
        <p:txBody>
          <a:bodyPr/>
          <a:lstStyle/>
          <a:p>
            <a:pPr indent="457200">
              <a:buNone/>
            </a:pPr>
            <a:r>
              <a:rPr lang="zh-CN" altLang="en-US" dirty="0" smtClean="0">
                <a:ea typeface="宋体" charset="-122"/>
              </a:rPr>
              <a:t>地学编码的组合方式是一个有序的因子等级序列</a:t>
            </a:r>
            <a:r>
              <a:rPr lang="en-US" altLang="zh-CN" dirty="0" smtClean="0">
                <a:ea typeface="宋体" charset="-122"/>
              </a:rPr>
              <a:t>, </a:t>
            </a:r>
            <a:r>
              <a:rPr lang="zh-CN" altLang="en-US" dirty="0" smtClean="0">
                <a:ea typeface="宋体" charset="-122"/>
              </a:rPr>
              <a:t>因子的顺序是因子等级表的数据项的顺序</a:t>
            </a:r>
            <a:r>
              <a:rPr lang="en-US" altLang="zh-CN" dirty="0" smtClean="0">
                <a:ea typeface="宋体" charset="-122"/>
              </a:rPr>
              <a:t>,</a:t>
            </a:r>
            <a:r>
              <a:rPr lang="zh-CN" altLang="en-US" dirty="0" smtClean="0">
                <a:ea typeface="宋体" charset="-122"/>
              </a:rPr>
              <a:t>如下表：</a:t>
            </a:r>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pPr indent="457200">
              <a:buNone/>
            </a:pPr>
            <a:r>
              <a:rPr lang="zh-CN" altLang="en-US" dirty="0">
                <a:ea typeface="宋体" charset="-122"/>
              </a:rPr>
              <a:t>例如</a:t>
            </a:r>
            <a:r>
              <a:rPr lang="en-US" altLang="zh-CN" dirty="0">
                <a:ea typeface="宋体" charset="-122"/>
              </a:rPr>
              <a:t>: </a:t>
            </a:r>
            <a:r>
              <a:rPr lang="zh-CN" altLang="en-US" dirty="0">
                <a:ea typeface="宋体" charset="-122"/>
              </a:rPr>
              <a:t>若编码为</a:t>
            </a:r>
            <a:r>
              <a:rPr lang="en-US" altLang="zh-CN" dirty="0" smtClean="0">
                <a:ea typeface="宋体" charset="-122"/>
              </a:rPr>
              <a:t>000202 </a:t>
            </a:r>
            <a:r>
              <a:rPr lang="en-US" altLang="zh-CN" dirty="0">
                <a:ea typeface="宋体" charset="-122"/>
              </a:rPr>
              <a:t>, </a:t>
            </a:r>
            <a:r>
              <a:rPr lang="zh-CN" altLang="en-US" dirty="0" smtClean="0">
                <a:ea typeface="宋体" charset="-122"/>
              </a:rPr>
              <a:t>则</a:t>
            </a:r>
            <a:r>
              <a:rPr lang="en-US" altLang="zh-CN" dirty="0" smtClean="0">
                <a:solidFill>
                  <a:srgbClr val="FF0000"/>
                </a:solidFill>
                <a:ea typeface="宋体" charset="-122"/>
              </a:rPr>
              <a:t>0</a:t>
            </a:r>
            <a:r>
              <a:rPr lang="zh-CN" altLang="en-US" dirty="0" smtClean="0">
                <a:ea typeface="宋体" charset="-122"/>
              </a:rPr>
              <a:t>表示没有包含这些因子，</a:t>
            </a:r>
            <a:r>
              <a:rPr lang="en-US" altLang="zh-CN" dirty="0" smtClean="0">
                <a:solidFill>
                  <a:srgbClr val="FF0000"/>
                </a:solidFill>
                <a:ea typeface="宋体" charset="-122"/>
              </a:rPr>
              <a:t> 2</a:t>
            </a:r>
            <a:r>
              <a:rPr lang="zh-CN" altLang="en-US" dirty="0" smtClean="0">
                <a:ea typeface="宋体" charset="-122"/>
              </a:rPr>
              <a:t>表示因子级别，它在编码中的</a:t>
            </a:r>
            <a:r>
              <a:rPr lang="zh-CN" altLang="en-US" dirty="0" smtClean="0">
                <a:solidFill>
                  <a:srgbClr val="FF0000"/>
                </a:solidFill>
                <a:ea typeface="宋体" charset="-122"/>
              </a:rPr>
              <a:t>所在位置</a:t>
            </a:r>
            <a:r>
              <a:rPr lang="zh-CN" altLang="en-US" dirty="0" smtClean="0">
                <a:ea typeface="宋体" charset="-122"/>
              </a:rPr>
              <a:t>表示对应哪个属性，该编码的含义是：某</a:t>
            </a:r>
            <a:r>
              <a:rPr lang="zh-CN" altLang="en-US" dirty="0">
                <a:ea typeface="宋体" charset="-122"/>
              </a:rPr>
              <a:t>地理目标的属性为</a:t>
            </a:r>
            <a:r>
              <a:rPr lang="en-US" altLang="zh-CN" dirty="0">
                <a:ea typeface="宋体" charset="-122"/>
              </a:rPr>
              <a:t>: </a:t>
            </a:r>
            <a:r>
              <a:rPr lang="zh-CN" altLang="en-US" dirty="0" smtClean="0">
                <a:ea typeface="宋体" charset="-122"/>
              </a:rPr>
              <a:t>坡度</a:t>
            </a:r>
            <a:r>
              <a:rPr lang="en-US" altLang="zh-CN" dirty="0" smtClean="0">
                <a:ea typeface="宋体" charset="-122"/>
              </a:rPr>
              <a:t> 3°--6°</a:t>
            </a:r>
            <a:r>
              <a:rPr lang="zh-CN" altLang="en-US" dirty="0" smtClean="0">
                <a:ea typeface="宋体" charset="-122"/>
              </a:rPr>
              <a:t>、土层</a:t>
            </a:r>
            <a:r>
              <a:rPr lang="zh-CN" altLang="en-US" dirty="0">
                <a:ea typeface="宋体" charset="-122"/>
              </a:rPr>
              <a:t>厚度</a:t>
            </a:r>
            <a:r>
              <a:rPr lang="en-US" altLang="zh-CN" dirty="0">
                <a:ea typeface="宋体" charset="-122"/>
              </a:rPr>
              <a:t>40</a:t>
            </a:r>
            <a:r>
              <a:rPr lang="zh-CN" altLang="en-US" dirty="0">
                <a:ea typeface="宋体" charset="-122"/>
              </a:rPr>
              <a:t>～</a:t>
            </a:r>
            <a:r>
              <a:rPr lang="en-US" altLang="zh-CN" dirty="0" smtClean="0">
                <a:ea typeface="宋体" charset="-122"/>
              </a:rPr>
              <a:t>60cm</a:t>
            </a:r>
            <a:r>
              <a:rPr lang="zh-CN" altLang="en-US" dirty="0" smtClean="0">
                <a:ea typeface="宋体" charset="-122"/>
              </a:rPr>
              <a:t>。</a:t>
            </a:r>
            <a:endParaRPr lang="zh-CN" altLang="en-US" dirty="0">
              <a:ea typeface="宋体" charset="-122"/>
            </a:endParaRPr>
          </a:p>
          <a:p>
            <a:endParaRPr lang="zh-CN" altLang="en-US" dirty="0" smtClean="0">
              <a:ea typeface="宋体" charset="-122"/>
            </a:endParaRPr>
          </a:p>
        </p:txBody>
      </p:sp>
      <p:sp>
        <p:nvSpPr>
          <p:cNvPr id="6" name="标题 5"/>
          <p:cNvSpPr>
            <a:spLocks noGrp="1"/>
          </p:cNvSpPr>
          <p:nvPr>
            <p:ph type="title"/>
          </p:nvPr>
        </p:nvSpPr>
        <p:spPr/>
        <p:txBody>
          <a:bodyPr/>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1176856" y="2420888"/>
            <a:ext cx="7006932" cy="18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fade">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80">
                                            <p:txEl>
                                              <p:pRg st="5" end="5"/>
                                            </p:txEl>
                                          </p:spTgt>
                                        </p:tgtEl>
                                        <p:attrNameLst>
                                          <p:attrName>style.visibility</p:attrName>
                                        </p:attrNameLst>
                                      </p:cBhvr>
                                      <p:to>
                                        <p:strVal val="visible"/>
                                      </p:to>
                                    </p:set>
                                    <p:animEffect transition="in" filter="fade">
                                      <p:cBhvr>
                                        <p:cTn id="12" dur="500"/>
                                        <p:tgtEl>
                                          <p:spTgt spid="245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576064"/>
          </a:xfrm>
        </p:spPr>
        <p:txBody>
          <a:bodyPr>
            <a:noAutofit/>
          </a:bodyPr>
          <a:lstStyle/>
          <a:p>
            <a:r>
              <a:rPr lang="zh-CN" altLang="zh-CN" dirty="0" smtClean="0">
                <a:solidFill>
                  <a:srgbClr val="FF0000"/>
                </a:solidFill>
              </a:rPr>
              <a:t>运算级和决策级知识的组织</a:t>
            </a:r>
            <a:r>
              <a:rPr lang="en-US" altLang="zh-CN" dirty="0" smtClean="0">
                <a:solidFill>
                  <a:srgbClr val="FF0000"/>
                </a:solidFill>
              </a:rPr>
              <a:t> </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79511" y="1628800"/>
            <a:ext cx="9013707"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txBox="1">
            <a:spLocks/>
          </p:cNvSpPr>
          <p:nvPr/>
        </p:nvSpPr>
        <p:spPr bwMode="auto">
          <a:xfrm>
            <a:off x="-450850" y="1358900"/>
            <a:ext cx="4375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a:solidFill>
                  <a:schemeClr val="tx2"/>
                </a:solidFill>
                <a:latin typeface="宋体" charset="-122"/>
              </a:rPr>
              <a:t>4.</a:t>
            </a:r>
            <a:r>
              <a:rPr lang="zh-CN" altLang="en-US" sz="2800" b="1" dirty="0">
                <a:solidFill>
                  <a:schemeClr val="tx2"/>
                </a:solidFill>
                <a:latin typeface="宋体" charset="-122"/>
              </a:rPr>
              <a:t>地学知识的推理</a:t>
            </a:r>
          </a:p>
        </p:txBody>
      </p:sp>
      <p:sp>
        <p:nvSpPr>
          <p:cNvPr id="25604" name="内容占位符 2"/>
          <p:cNvSpPr>
            <a:spLocks noGrp="1"/>
          </p:cNvSpPr>
          <p:nvPr>
            <p:ph sz="quarter" idx="1"/>
          </p:nvPr>
        </p:nvSpPr>
        <p:spPr>
          <a:xfrm>
            <a:off x="467544" y="2205038"/>
            <a:ext cx="8137525" cy="4937125"/>
          </a:xfrm>
        </p:spPr>
        <p:txBody>
          <a:bodyPr/>
          <a:lstStyle/>
          <a:p>
            <a:pPr indent="457200">
              <a:buNone/>
            </a:pPr>
            <a:r>
              <a:rPr lang="zh-CN" altLang="en-US" dirty="0" smtClean="0">
                <a:ea typeface="宋体" charset="-122"/>
              </a:rPr>
              <a:t>推理是根据一定的原则</a:t>
            </a:r>
            <a:r>
              <a:rPr lang="en-US" altLang="zh-CN" dirty="0" smtClean="0">
                <a:ea typeface="宋体" charset="-122"/>
              </a:rPr>
              <a:t>, </a:t>
            </a:r>
            <a:r>
              <a:rPr lang="zh-CN" altLang="en-US" dirty="0" smtClean="0">
                <a:ea typeface="宋体" charset="-122"/>
              </a:rPr>
              <a:t>从已知的事实和判断中得到另一个新的判断的思维过程</a:t>
            </a:r>
            <a:r>
              <a:rPr lang="en-US" altLang="zh-CN" dirty="0" smtClean="0">
                <a:ea typeface="宋体" charset="-122"/>
              </a:rPr>
              <a:t>, </a:t>
            </a:r>
            <a:r>
              <a:rPr lang="zh-CN" altLang="en-US" dirty="0" smtClean="0">
                <a:ea typeface="宋体" charset="-122"/>
              </a:rPr>
              <a:t>可以分为</a:t>
            </a:r>
            <a:r>
              <a:rPr lang="zh-CN" altLang="en-US" dirty="0" smtClean="0">
                <a:solidFill>
                  <a:srgbClr val="FF0000"/>
                </a:solidFill>
                <a:ea typeface="宋体" charset="-122"/>
              </a:rPr>
              <a:t>确定性推理</a:t>
            </a:r>
            <a:r>
              <a:rPr lang="zh-CN" altLang="en-US" dirty="0" smtClean="0">
                <a:ea typeface="宋体" charset="-122"/>
              </a:rPr>
              <a:t>和</a:t>
            </a:r>
            <a:r>
              <a:rPr lang="zh-CN" altLang="en-US" dirty="0" smtClean="0">
                <a:solidFill>
                  <a:srgbClr val="FF0000"/>
                </a:solidFill>
                <a:ea typeface="宋体" charset="-122"/>
              </a:rPr>
              <a:t>不确定性推理</a:t>
            </a:r>
            <a:r>
              <a:rPr lang="zh-CN" altLang="en-US" dirty="0" smtClean="0">
                <a:ea typeface="宋体" charset="-122"/>
              </a:rPr>
              <a:t>。</a:t>
            </a:r>
          </a:p>
          <a:p>
            <a:pPr indent="457200">
              <a:buNone/>
            </a:pPr>
            <a:r>
              <a:rPr lang="zh-CN" altLang="en-US" dirty="0" smtClean="0">
                <a:ea typeface="宋体" charset="-122"/>
              </a:rPr>
              <a:t>不确定性推理主要用来解决不确定性地学知识的表达、不确定性证据的表达。例如</a:t>
            </a:r>
            <a:r>
              <a:rPr lang="en-US" altLang="zh-CN" dirty="0" smtClean="0">
                <a:ea typeface="宋体" charset="-122"/>
              </a:rPr>
              <a:t>: </a:t>
            </a:r>
            <a:r>
              <a:rPr lang="zh-CN" altLang="en-US" dirty="0" smtClean="0">
                <a:ea typeface="宋体" charset="-122"/>
              </a:rPr>
              <a:t>模糊推理</a:t>
            </a:r>
            <a:r>
              <a:rPr lang="en-US" altLang="zh-CN" dirty="0" smtClean="0">
                <a:ea typeface="宋体" charset="-122"/>
              </a:rPr>
              <a:t>( </a:t>
            </a:r>
            <a:r>
              <a:rPr lang="zh-CN" altLang="en-US" dirty="0" smtClean="0">
                <a:ea typeface="宋体" charset="-122"/>
              </a:rPr>
              <a:t>近似推理</a:t>
            </a:r>
            <a:r>
              <a:rPr lang="en-US" altLang="zh-CN" dirty="0" smtClean="0">
                <a:ea typeface="宋体" charset="-122"/>
              </a:rPr>
              <a:t>)</a:t>
            </a:r>
            <a:r>
              <a:rPr lang="zh-CN" altLang="en-US" dirty="0" smtClean="0">
                <a:ea typeface="宋体" charset="-122"/>
              </a:rPr>
              <a:t>、神经网络并行推理等</a:t>
            </a:r>
          </a:p>
          <a:p>
            <a:endParaRPr lang="zh-CN" altLang="en-US" dirty="0" smtClean="0">
              <a:ea typeface="宋体"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fade">
                                      <p:cBhvr>
                                        <p:cTn id="7" dur="500"/>
                                        <p:tgtEl>
                                          <p:spTgt spid="256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fade">
                                      <p:cBhvr>
                                        <p:cTn id="12" dur="500"/>
                                        <p:tgtEl>
                                          <p:spTgt spid="25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806579" y="3568700"/>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800">
              <a:latin typeface="Verdana" pitchFamily="34" charset="0"/>
            </a:endParaRPr>
          </a:p>
        </p:txBody>
      </p:sp>
      <p:sp>
        <p:nvSpPr>
          <p:cNvPr id="6" name="AutoShape 6"/>
          <p:cNvSpPr>
            <a:spLocks noChangeArrowheads="1"/>
          </p:cNvSpPr>
          <p:nvPr/>
        </p:nvSpPr>
        <p:spPr bwMode="auto">
          <a:xfrm>
            <a:off x="1386979" y="3568700"/>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800">
              <a:latin typeface="Verdana" pitchFamily="34" charset="0"/>
            </a:endParaRPr>
          </a:p>
        </p:txBody>
      </p:sp>
      <p:sp>
        <p:nvSpPr>
          <p:cNvPr id="7" name="Text Box 7"/>
          <p:cNvSpPr txBox="1">
            <a:spLocks noChangeArrowheads="1"/>
          </p:cNvSpPr>
          <p:nvPr/>
        </p:nvSpPr>
        <p:spPr bwMode="auto">
          <a:xfrm>
            <a:off x="1482229" y="4030032"/>
            <a:ext cx="20383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a:r>
              <a:rPr lang="zh-CN" altLang="en-US" sz="2000" dirty="0">
                <a:solidFill>
                  <a:srgbClr val="000000"/>
                </a:solidFill>
              </a:rPr>
              <a:t>一是检查自己已有的事实和规则</a:t>
            </a:r>
            <a:r>
              <a:rPr lang="en-US" altLang="zh-CN" sz="2000" dirty="0">
                <a:solidFill>
                  <a:srgbClr val="000000"/>
                </a:solidFill>
              </a:rPr>
              <a:t>, </a:t>
            </a:r>
            <a:r>
              <a:rPr lang="zh-CN" altLang="en-US" sz="2000" dirty="0">
                <a:solidFill>
                  <a:srgbClr val="000000"/>
                </a:solidFill>
              </a:rPr>
              <a:t>并在可能的情况下增加新的</a:t>
            </a:r>
            <a:r>
              <a:rPr lang="zh-CN" altLang="en-US" sz="2000" dirty="0" smtClean="0">
                <a:solidFill>
                  <a:srgbClr val="000000"/>
                </a:solidFill>
              </a:rPr>
              <a:t>事实</a:t>
            </a:r>
            <a:endParaRPr lang="en-US" altLang="zh-CN" sz="2000" dirty="0">
              <a:solidFill>
                <a:srgbClr val="000000"/>
              </a:solidFill>
            </a:endParaRPr>
          </a:p>
        </p:txBody>
      </p:sp>
      <p:sp>
        <p:nvSpPr>
          <p:cNvPr id="8" name="Freeform 8"/>
          <p:cNvSpPr>
            <a:spLocks/>
          </p:cNvSpPr>
          <p:nvPr/>
        </p:nvSpPr>
        <p:spPr bwMode="gray">
          <a:xfrm>
            <a:off x="3466604" y="347186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ea typeface="宋体" pitchFamily="2" charset="-122"/>
            </a:endParaRPr>
          </a:p>
        </p:txBody>
      </p:sp>
      <p:sp>
        <p:nvSpPr>
          <p:cNvPr id="9" name="AutoShape 9"/>
          <p:cNvSpPr>
            <a:spLocks noChangeAspect="1" noChangeArrowheads="1" noTextEdit="1"/>
          </p:cNvSpPr>
          <p:nvPr/>
        </p:nvSpPr>
        <p:spPr bwMode="gray">
          <a:xfrm flipH="1">
            <a:off x="5112841" y="3468688"/>
            <a:ext cx="90963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Freeform 10"/>
          <p:cNvSpPr>
            <a:spLocks/>
          </p:cNvSpPr>
          <p:nvPr/>
        </p:nvSpPr>
        <p:spPr bwMode="gray">
          <a:xfrm flipH="1">
            <a:off x="5119191" y="3471863"/>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ea typeface="宋体" pitchFamily="2" charset="-122"/>
            </a:endParaRPr>
          </a:p>
        </p:txBody>
      </p:sp>
      <p:grpSp>
        <p:nvGrpSpPr>
          <p:cNvPr id="11" name="Group 11"/>
          <p:cNvGrpSpPr>
            <a:grpSpLocks/>
          </p:cNvGrpSpPr>
          <p:nvPr/>
        </p:nvGrpSpPr>
        <p:grpSpPr bwMode="auto">
          <a:xfrm>
            <a:off x="3017541" y="1997227"/>
            <a:ext cx="3282651" cy="1771499"/>
            <a:chOff x="1995" y="1394"/>
            <a:chExt cx="1891" cy="929"/>
          </a:xfrm>
        </p:grpSpPr>
        <p:grpSp>
          <p:nvGrpSpPr>
            <p:cNvPr id="12" name="Group 12"/>
            <p:cNvGrpSpPr>
              <a:grpSpLocks/>
            </p:cNvGrpSpPr>
            <p:nvPr/>
          </p:nvGrpSpPr>
          <p:grpSpPr bwMode="auto">
            <a:xfrm>
              <a:off x="1995" y="1404"/>
              <a:ext cx="1891" cy="919"/>
              <a:chOff x="1971" y="1027"/>
              <a:chExt cx="1928" cy="937"/>
            </a:xfrm>
          </p:grpSpPr>
          <p:sp>
            <p:nvSpPr>
              <p:cNvPr id="17" name="Oval 13"/>
              <p:cNvSpPr>
                <a:spLocks noChangeArrowheads="1"/>
              </p:cNvSpPr>
              <p:nvPr/>
            </p:nvSpPr>
            <p:spPr bwMode="gray">
              <a:xfrm>
                <a:off x="1994" y="1057"/>
                <a:ext cx="1905" cy="907"/>
              </a:xfrm>
              <a:prstGeom prst="ellipse">
                <a:avLst/>
              </a:prstGeom>
              <a:gradFill rotWithShape="1">
                <a:gsLst>
                  <a:gs pos="0">
                    <a:schemeClr val="accent1"/>
                  </a:gs>
                  <a:gs pos="100000">
                    <a:schemeClr val="accent1">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8" name="Oval 14"/>
              <p:cNvSpPr>
                <a:spLocks noChangeArrowheads="1"/>
              </p:cNvSpPr>
              <p:nvPr/>
            </p:nvSpPr>
            <p:spPr bwMode="gray">
              <a:xfrm>
                <a:off x="1971" y="1027"/>
                <a:ext cx="1905" cy="907"/>
              </a:xfrm>
              <a:prstGeom prst="ellipse">
                <a:avLst/>
              </a:prstGeom>
              <a:gradFill rotWithShape="1">
                <a:gsLst>
                  <a:gs pos="0">
                    <a:schemeClr val="accent1">
                      <a:gamma/>
                      <a:tint val="44314"/>
                      <a:invGamma/>
                    </a:schemeClr>
                  </a:gs>
                  <a:gs pos="100000">
                    <a:schemeClr val="accent1"/>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13" name="Oval 15"/>
            <p:cNvSpPr>
              <a:spLocks noChangeArrowheads="1"/>
            </p:cNvSpPr>
            <p:nvPr/>
          </p:nvSpPr>
          <p:spPr bwMode="gray">
            <a:xfrm>
              <a:off x="2061" y="1427"/>
              <a:ext cx="1691" cy="845"/>
            </a:xfrm>
            <a:prstGeom prst="ellipse">
              <a:avLst/>
            </a:prstGeom>
            <a:gradFill rotWithShape="1">
              <a:gsLst>
                <a:gs pos="0">
                  <a:schemeClr val="hlink">
                    <a:gamma/>
                    <a:shade val="46275"/>
                    <a:invGamma/>
                  </a:schemeClr>
                </a:gs>
                <a:gs pos="100000">
                  <a:schemeClr val="hlink"/>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ea typeface="宋体" pitchFamily="2" charset="-122"/>
              </a:endParaRPr>
            </a:p>
          </p:txBody>
        </p:sp>
        <p:sp>
          <p:nvSpPr>
            <p:cNvPr id="14" name="Oval 16"/>
            <p:cNvSpPr>
              <a:spLocks noChangeArrowheads="1"/>
            </p:cNvSpPr>
            <p:nvPr/>
          </p:nvSpPr>
          <p:spPr bwMode="gray">
            <a:xfrm>
              <a:off x="2070" y="1394"/>
              <a:ext cx="1650" cy="824"/>
            </a:xfrm>
            <a:prstGeom prst="ellipse">
              <a:avLst/>
            </a:prstGeom>
            <a:gradFill rotWithShape="1">
              <a:gsLst>
                <a:gs pos="0">
                  <a:schemeClr val="hlink">
                    <a:alpha val="0"/>
                  </a:schemeClr>
                </a:gs>
                <a:gs pos="100000">
                  <a:schemeClr val="hlink">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ea typeface="宋体" pitchFamily="2" charset="-122"/>
              </a:endParaRPr>
            </a:p>
          </p:txBody>
        </p:sp>
        <p:sp>
          <p:nvSpPr>
            <p:cNvPr id="15" name="Oval 17"/>
            <p:cNvSpPr>
              <a:spLocks noChangeArrowheads="1"/>
            </p:cNvSpPr>
            <p:nvPr/>
          </p:nvSpPr>
          <p:spPr bwMode="gray">
            <a:xfrm>
              <a:off x="2150" y="1427"/>
              <a:ext cx="1570" cy="770"/>
            </a:xfrm>
            <a:prstGeom prst="ellipse">
              <a:avLst/>
            </a:prstGeom>
            <a:gradFill rotWithShape="1">
              <a:gsLst>
                <a:gs pos="0">
                  <a:schemeClr val="hlink">
                    <a:gamma/>
                    <a:shade val="79216"/>
                    <a:invGamma/>
                  </a:schemeClr>
                </a:gs>
                <a:gs pos="100000">
                  <a:schemeClr val="hlink">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ea typeface="宋体" pitchFamily="2" charset="-122"/>
              </a:endParaRPr>
            </a:p>
          </p:txBody>
        </p:sp>
        <p:sp>
          <p:nvSpPr>
            <p:cNvPr id="16" name="Oval 18"/>
            <p:cNvSpPr>
              <a:spLocks noChangeArrowheads="1"/>
            </p:cNvSpPr>
            <p:nvPr/>
          </p:nvSpPr>
          <p:spPr bwMode="gray">
            <a:xfrm>
              <a:off x="2185" y="1521"/>
              <a:ext cx="1382" cy="624"/>
            </a:xfrm>
            <a:prstGeom prst="ellipse">
              <a:avLst/>
            </a:prstGeom>
            <a:gradFill rotWithShape="1">
              <a:gsLst>
                <a:gs pos="0">
                  <a:schemeClr val="hlink">
                    <a:gamma/>
                    <a:tint val="0"/>
                    <a:invGamma/>
                  </a:schemeClr>
                </a:gs>
                <a:gs pos="100000">
                  <a:schemeClr val="hlink">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ea typeface="宋体" pitchFamily="2" charset="-122"/>
              </a:endParaRPr>
            </a:p>
          </p:txBody>
        </p:sp>
      </p:grpSp>
      <p:sp>
        <p:nvSpPr>
          <p:cNvPr id="19" name="Text Box 19"/>
          <p:cNvSpPr txBox="1">
            <a:spLocks noChangeArrowheads="1"/>
          </p:cNvSpPr>
          <p:nvPr/>
        </p:nvSpPr>
        <p:spPr bwMode="auto">
          <a:xfrm>
            <a:off x="3131840" y="2064911"/>
            <a:ext cx="305724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b="1" dirty="0" smtClean="0">
                <a:solidFill>
                  <a:srgbClr val="000000"/>
                </a:solidFill>
              </a:rPr>
              <a:t>推理机</a:t>
            </a:r>
            <a:endParaRPr lang="en-US" altLang="zh-CN" sz="2800" b="1" dirty="0" smtClean="0">
              <a:solidFill>
                <a:srgbClr val="000000"/>
              </a:solidFill>
            </a:endParaRPr>
          </a:p>
          <a:p>
            <a:r>
              <a:rPr lang="zh-CN" altLang="en-US" sz="1600" dirty="0"/>
              <a:t>在地理专家系统</a:t>
            </a:r>
            <a:r>
              <a:rPr lang="zh-CN" altLang="en-US" sz="1600" dirty="0" smtClean="0"/>
              <a:t>中，</a:t>
            </a:r>
            <a:r>
              <a:rPr lang="zh-CN" altLang="en-US" sz="1600" dirty="0" smtClean="0">
                <a:solidFill>
                  <a:srgbClr val="000000"/>
                </a:solidFill>
              </a:rPr>
              <a:t>控制</a:t>
            </a:r>
            <a:r>
              <a:rPr lang="zh-CN" altLang="en-US" sz="1600" dirty="0">
                <a:solidFill>
                  <a:srgbClr val="000000"/>
                </a:solidFill>
              </a:rPr>
              <a:t>、</a:t>
            </a:r>
            <a:r>
              <a:rPr lang="zh-CN" altLang="en-US" sz="1600" dirty="0" smtClean="0">
                <a:solidFill>
                  <a:srgbClr val="000000"/>
                </a:solidFill>
              </a:rPr>
              <a:t>协调</a:t>
            </a:r>
            <a:endParaRPr lang="en-US" altLang="zh-CN" sz="1600" dirty="0" smtClean="0">
              <a:solidFill>
                <a:srgbClr val="000000"/>
              </a:solidFill>
            </a:endParaRPr>
          </a:p>
          <a:p>
            <a:r>
              <a:rPr lang="zh-CN" altLang="en-US" sz="1600" dirty="0" smtClean="0">
                <a:solidFill>
                  <a:srgbClr val="000000"/>
                </a:solidFill>
              </a:rPr>
              <a:t>系统</a:t>
            </a:r>
            <a:r>
              <a:rPr lang="zh-CN" altLang="en-US" sz="1600" dirty="0">
                <a:solidFill>
                  <a:srgbClr val="000000"/>
                </a:solidFill>
              </a:rPr>
              <a:t>的</a:t>
            </a:r>
            <a:r>
              <a:rPr lang="zh-CN" altLang="en-US" sz="1600" dirty="0" smtClean="0">
                <a:solidFill>
                  <a:srgbClr val="000000"/>
                </a:solidFill>
              </a:rPr>
              <a:t>推理，并</a:t>
            </a:r>
            <a:r>
              <a:rPr lang="zh-CN" altLang="en-US" sz="1600" dirty="0">
                <a:solidFill>
                  <a:srgbClr val="000000"/>
                </a:solidFill>
              </a:rPr>
              <a:t>利用</a:t>
            </a:r>
            <a:r>
              <a:rPr lang="zh-CN" altLang="en-US" sz="1600" dirty="0" smtClean="0">
                <a:solidFill>
                  <a:srgbClr val="000000"/>
                </a:solidFill>
              </a:rPr>
              <a:t>知识库</a:t>
            </a:r>
            <a:endParaRPr lang="en-US" altLang="zh-CN" sz="1600" dirty="0" smtClean="0">
              <a:solidFill>
                <a:srgbClr val="000000"/>
              </a:solidFill>
            </a:endParaRPr>
          </a:p>
          <a:p>
            <a:r>
              <a:rPr lang="zh-CN" altLang="en-US" sz="1600" dirty="0" smtClean="0">
                <a:solidFill>
                  <a:srgbClr val="000000"/>
                </a:solidFill>
              </a:rPr>
              <a:t>中</a:t>
            </a:r>
            <a:r>
              <a:rPr lang="zh-CN" altLang="en-US" sz="1600" dirty="0">
                <a:solidFill>
                  <a:srgbClr val="000000"/>
                </a:solidFill>
              </a:rPr>
              <a:t>的</a:t>
            </a:r>
            <a:r>
              <a:rPr lang="zh-CN" altLang="en-US" sz="1600" dirty="0" smtClean="0">
                <a:solidFill>
                  <a:srgbClr val="000000"/>
                </a:solidFill>
              </a:rPr>
              <a:t>规则对</a:t>
            </a:r>
            <a:r>
              <a:rPr lang="zh-CN" altLang="en-US" sz="1600" dirty="0">
                <a:solidFill>
                  <a:srgbClr val="000000"/>
                </a:solidFill>
              </a:rPr>
              <a:t>综合数据库</a:t>
            </a:r>
            <a:r>
              <a:rPr lang="zh-CN" altLang="en-US" sz="1600" dirty="0" smtClean="0">
                <a:solidFill>
                  <a:srgbClr val="000000"/>
                </a:solidFill>
              </a:rPr>
              <a:t>中</a:t>
            </a:r>
            <a:endParaRPr lang="en-US" altLang="zh-CN" sz="1600" dirty="0" smtClean="0">
              <a:solidFill>
                <a:srgbClr val="000000"/>
              </a:solidFill>
            </a:endParaRPr>
          </a:p>
          <a:p>
            <a:r>
              <a:rPr lang="zh-CN" altLang="en-US" sz="1600" dirty="0" smtClean="0">
                <a:solidFill>
                  <a:srgbClr val="000000"/>
                </a:solidFill>
              </a:rPr>
              <a:t>的</a:t>
            </a:r>
            <a:r>
              <a:rPr lang="zh-CN" altLang="en-US" sz="1600" dirty="0">
                <a:solidFill>
                  <a:srgbClr val="000000"/>
                </a:solidFill>
              </a:rPr>
              <a:t>数据</a:t>
            </a:r>
            <a:r>
              <a:rPr lang="zh-CN" altLang="en-US" sz="1600" dirty="0" smtClean="0">
                <a:solidFill>
                  <a:srgbClr val="000000"/>
                </a:solidFill>
              </a:rPr>
              <a:t>进行逻辑</a:t>
            </a:r>
            <a:r>
              <a:rPr lang="zh-CN" altLang="en-US" sz="1600" dirty="0">
                <a:solidFill>
                  <a:srgbClr val="000000"/>
                </a:solidFill>
              </a:rPr>
              <a:t>操作。</a:t>
            </a:r>
          </a:p>
        </p:txBody>
      </p:sp>
      <p:sp>
        <p:nvSpPr>
          <p:cNvPr id="20" name="Text Box 20"/>
          <p:cNvSpPr txBox="1">
            <a:spLocks noChangeArrowheads="1"/>
          </p:cNvSpPr>
          <p:nvPr/>
        </p:nvSpPr>
        <p:spPr bwMode="auto">
          <a:xfrm>
            <a:off x="5851078" y="4449306"/>
            <a:ext cx="22493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a:r>
              <a:rPr lang="zh-CN" altLang="en-US" sz="2000" dirty="0">
                <a:solidFill>
                  <a:srgbClr val="000000"/>
                </a:solidFill>
              </a:rPr>
              <a:t>二是决定推理的方式和推理顺序。</a:t>
            </a:r>
          </a:p>
        </p:txBody>
      </p:sp>
      <p:sp>
        <p:nvSpPr>
          <p:cNvPr id="21" name="标题 2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10" grpId="0" animBg="1"/>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内容占位符 2"/>
          <p:cNvSpPr>
            <a:spLocks noGrp="1"/>
          </p:cNvSpPr>
          <p:nvPr>
            <p:ph sz="quarter" idx="1"/>
          </p:nvPr>
        </p:nvSpPr>
        <p:spPr>
          <a:xfrm>
            <a:off x="611560" y="1556793"/>
            <a:ext cx="8137525" cy="4536504"/>
          </a:xfrm>
        </p:spPr>
        <p:txBody>
          <a:bodyPr/>
          <a:lstStyle/>
          <a:p>
            <a:pPr marL="0" indent="457200">
              <a:buFontTx/>
              <a:buNone/>
            </a:pPr>
            <a:r>
              <a:rPr lang="en-US" altLang="zh-CN" dirty="0" smtClean="0">
                <a:ea typeface="宋体" charset="-122"/>
              </a:rPr>
              <a:t>1) </a:t>
            </a:r>
            <a:r>
              <a:rPr lang="zh-CN" altLang="en-US" dirty="0" smtClean="0">
                <a:ea typeface="宋体" charset="-122"/>
              </a:rPr>
              <a:t>装入知识库（</a:t>
            </a:r>
            <a:r>
              <a:rPr lang="zh-CN" altLang="en-US" dirty="0" smtClean="0">
                <a:solidFill>
                  <a:srgbClr val="FF0000"/>
                </a:solidFill>
                <a:ea typeface="宋体" charset="-122"/>
              </a:rPr>
              <a:t>调入相应领域的知识</a:t>
            </a:r>
            <a:r>
              <a:rPr lang="zh-CN" altLang="en-US" dirty="0" smtClean="0">
                <a:ea typeface="宋体" charset="-122"/>
              </a:rPr>
              <a:t>）。</a:t>
            </a:r>
          </a:p>
          <a:p>
            <a:pPr marL="0" indent="457200">
              <a:buFontTx/>
              <a:buNone/>
            </a:pPr>
            <a:r>
              <a:rPr lang="en-US" altLang="zh-CN" dirty="0" smtClean="0">
                <a:ea typeface="宋体" charset="-122"/>
              </a:rPr>
              <a:t>2) </a:t>
            </a:r>
            <a:r>
              <a:rPr lang="zh-CN" altLang="en-US" dirty="0" smtClean="0">
                <a:ea typeface="宋体" charset="-122"/>
              </a:rPr>
              <a:t>由用户确定用于推理的</a:t>
            </a:r>
            <a:r>
              <a:rPr lang="zh-CN" altLang="en-US" dirty="0" smtClean="0">
                <a:solidFill>
                  <a:srgbClr val="FF0000"/>
                </a:solidFill>
                <a:ea typeface="宋体" charset="-122"/>
              </a:rPr>
              <a:t>地理区域的数据和知识范围</a:t>
            </a:r>
            <a:r>
              <a:rPr lang="zh-CN" altLang="en-US" dirty="0" smtClean="0">
                <a:ea typeface="宋体" charset="-122"/>
              </a:rPr>
              <a:t>。</a:t>
            </a:r>
          </a:p>
          <a:p>
            <a:pPr marL="0" indent="457200">
              <a:buFontTx/>
              <a:buNone/>
            </a:pPr>
            <a:r>
              <a:rPr lang="en-US" altLang="zh-CN" dirty="0" smtClean="0">
                <a:ea typeface="宋体" charset="-122"/>
              </a:rPr>
              <a:t>3) </a:t>
            </a:r>
            <a:r>
              <a:rPr lang="zh-CN" altLang="en-US" dirty="0" smtClean="0">
                <a:ea typeface="宋体" charset="-122"/>
              </a:rPr>
              <a:t>因子级知识中</a:t>
            </a:r>
            <a:r>
              <a:rPr lang="zh-CN" altLang="en-US" dirty="0" smtClean="0">
                <a:solidFill>
                  <a:srgbClr val="FF0000"/>
                </a:solidFill>
                <a:ea typeface="宋体" charset="-122"/>
              </a:rPr>
              <a:t>基本因子的匹配</a:t>
            </a:r>
            <a:r>
              <a:rPr lang="en-US" altLang="zh-CN" dirty="0" smtClean="0">
                <a:ea typeface="宋体" charset="-122"/>
              </a:rPr>
              <a:t>, </a:t>
            </a:r>
            <a:r>
              <a:rPr lang="zh-CN" altLang="en-US" dirty="0" smtClean="0">
                <a:ea typeface="宋体" charset="-122"/>
              </a:rPr>
              <a:t>结果是获取推理对象的</a:t>
            </a:r>
            <a:r>
              <a:rPr lang="zh-CN" altLang="en-US" dirty="0" smtClean="0">
                <a:solidFill>
                  <a:srgbClr val="FF0000"/>
                </a:solidFill>
                <a:ea typeface="宋体" charset="-122"/>
              </a:rPr>
              <a:t>各因子的分级值</a:t>
            </a:r>
            <a:r>
              <a:rPr lang="zh-CN" altLang="en-US" dirty="0" smtClean="0">
                <a:ea typeface="宋体" charset="-122"/>
              </a:rPr>
              <a:t>。</a:t>
            </a:r>
          </a:p>
          <a:p>
            <a:pPr marL="0" indent="457200">
              <a:buFontTx/>
              <a:buNone/>
            </a:pPr>
            <a:r>
              <a:rPr lang="en-US" altLang="zh-CN" dirty="0" smtClean="0">
                <a:ea typeface="宋体" charset="-122"/>
              </a:rPr>
              <a:t>4) </a:t>
            </a:r>
            <a:r>
              <a:rPr lang="zh-CN" altLang="en-US" dirty="0" smtClean="0">
                <a:ea typeface="宋体" charset="-122"/>
              </a:rPr>
              <a:t>用</a:t>
            </a:r>
            <a:r>
              <a:rPr lang="zh-CN" altLang="en-US" u="sng" dirty="0" smtClean="0">
                <a:ea typeface="宋体" charset="-122"/>
              </a:rPr>
              <a:t>运算级知识</a:t>
            </a:r>
            <a:r>
              <a:rPr lang="zh-CN" altLang="en-US" dirty="0" smtClean="0">
                <a:ea typeface="宋体" charset="-122"/>
              </a:rPr>
              <a:t>规则去</a:t>
            </a:r>
            <a:r>
              <a:rPr lang="zh-CN" altLang="en-US" dirty="0" smtClean="0">
                <a:solidFill>
                  <a:srgbClr val="FF0000"/>
                </a:solidFill>
                <a:ea typeface="宋体" charset="-122"/>
              </a:rPr>
              <a:t>匹配地理数据库中的数据</a:t>
            </a:r>
            <a:r>
              <a:rPr lang="en-US" altLang="zh-CN" dirty="0" smtClean="0">
                <a:ea typeface="宋体" charset="-122"/>
              </a:rPr>
              <a:t>, </a:t>
            </a:r>
            <a:r>
              <a:rPr lang="zh-CN" altLang="en-US" dirty="0" smtClean="0">
                <a:ea typeface="宋体" charset="-122"/>
              </a:rPr>
              <a:t>若规则</a:t>
            </a:r>
            <a:r>
              <a:rPr lang="zh-CN" altLang="en-US" dirty="0" smtClean="0">
                <a:solidFill>
                  <a:srgbClr val="FF0000"/>
                </a:solidFill>
                <a:ea typeface="宋体" charset="-122"/>
              </a:rPr>
              <a:t>要求的数据不足（领域决策需要的数据）</a:t>
            </a:r>
            <a:r>
              <a:rPr lang="en-US" altLang="zh-CN" dirty="0" smtClean="0">
                <a:ea typeface="宋体" charset="-122"/>
              </a:rPr>
              <a:t>, </a:t>
            </a:r>
            <a:r>
              <a:rPr lang="zh-CN" altLang="en-US" dirty="0" smtClean="0">
                <a:ea typeface="宋体" charset="-122"/>
              </a:rPr>
              <a:t>则启动相应的地学模型求出</a:t>
            </a:r>
            <a:r>
              <a:rPr lang="en-US" altLang="zh-CN" dirty="0" smtClean="0">
                <a:ea typeface="宋体" charset="-122"/>
              </a:rPr>
              <a:t>, </a:t>
            </a:r>
            <a:r>
              <a:rPr lang="zh-CN" altLang="en-US" dirty="0" smtClean="0">
                <a:ea typeface="宋体" charset="-122"/>
              </a:rPr>
              <a:t>记录使用的规则号和匹配结果于动态缓冲区中。</a:t>
            </a:r>
          </a:p>
          <a:p>
            <a:pPr marL="0" indent="457200">
              <a:buFontTx/>
              <a:buNone/>
            </a:pPr>
            <a:r>
              <a:rPr lang="en-US" altLang="zh-CN" dirty="0" smtClean="0">
                <a:ea typeface="宋体" charset="-122"/>
              </a:rPr>
              <a:t>5) </a:t>
            </a:r>
            <a:r>
              <a:rPr lang="zh-CN" altLang="en-US" dirty="0" smtClean="0">
                <a:ea typeface="宋体" charset="-122"/>
              </a:rPr>
              <a:t>用</a:t>
            </a:r>
            <a:r>
              <a:rPr lang="zh-CN" altLang="en-US" u="sng" dirty="0" smtClean="0">
                <a:ea typeface="宋体" charset="-122"/>
              </a:rPr>
              <a:t>决策知识</a:t>
            </a:r>
            <a:r>
              <a:rPr lang="zh-CN" altLang="en-US" dirty="0" smtClean="0">
                <a:ea typeface="宋体" charset="-122"/>
              </a:rPr>
              <a:t>对属性数据库中的数据和计算结果作匹配</a:t>
            </a:r>
            <a:r>
              <a:rPr lang="en-US" altLang="zh-CN" dirty="0" smtClean="0">
                <a:ea typeface="宋体" charset="-122"/>
              </a:rPr>
              <a:t>, </a:t>
            </a:r>
            <a:r>
              <a:rPr lang="zh-CN" altLang="en-US" dirty="0" smtClean="0">
                <a:ea typeface="宋体" charset="-122"/>
              </a:rPr>
              <a:t>得出最终结论。</a:t>
            </a:r>
          </a:p>
        </p:txBody>
      </p:sp>
      <p:sp>
        <p:nvSpPr>
          <p:cNvPr id="5" name="标题 4"/>
          <p:cNvSpPr>
            <a:spLocks noGrp="1"/>
          </p:cNvSpPr>
          <p:nvPr>
            <p:ph type="title"/>
          </p:nvPr>
        </p:nvSpPr>
        <p:spPr/>
        <p:txBody>
          <a:bodyPr/>
          <a:lstStyle/>
          <a:p>
            <a:r>
              <a:rPr lang="zh-CN" altLang="en-US" dirty="0" smtClean="0">
                <a:solidFill>
                  <a:srgbClr val="FF0000"/>
                </a:solidFill>
                <a:ea typeface="宋体" charset="-122"/>
              </a:rPr>
              <a:t>地学知识推理的基本过程</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fade">
                                      <p:cBhvr>
                                        <p:cTn id="7" dur="500"/>
                                        <p:tgtEl>
                                          <p:spTgt spid="27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fade">
                                      <p:cBhvr>
                                        <p:cTn id="12" dur="500"/>
                                        <p:tgtEl>
                                          <p:spTgt spid="27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fade">
                                      <p:cBhvr>
                                        <p:cTn id="17" dur="500"/>
                                        <p:tgtEl>
                                          <p:spTgt spid="27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fade">
                                      <p:cBhvr>
                                        <p:cTn id="22" dur="500"/>
                                        <p:tgtEl>
                                          <p:spTgt spid="27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2">
                                            <p:txEl>
                                              <p:pRg st="4" end="4"/>
                                            </p:txEl>
                                          </p:spTgt>
                                        </p:tgtEl>
                                        <p:attrNameLst>
                                          <p:attrName>style.visibility</p:attrName>
                                        </p:attrNameLst>
                                      </p:cBhvr>
                                      <p:to>
                                        <p:strVal val="visible"/>
                                      </p:to>
                                    </p:set>
                                    <p:animEffect transition="in" filter="fade">
                                      <p:cBhvr>
                                        <p:cTn id="27" dur="500"/>
                                        <p:tgtEl>
                                          <p:spTgt spid="27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txBox="1">
            <a:spLocks/>
          </p:cNvSpPr>
          <p:nvPr/>
        </p:nvSpPr>
        <p:spPr bwMode="auto">
          <a:xfrm>
            <a:off x="-450850" y="1358900"/>
            <a:ext cx="4375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a:solidFill>
                  <a:schemeClr val="tx2"/>
                </a:solidFill>
                <a:latin typeface="宋体" charset="-122"/>
              </a:rPr>
              <a:t>5.</a:t>
            </a:r>
            <a:r>
              <a:rPr lang="zh-CN" altLang="en-US" sz="2800" b="1" dirty="0">
                <a:solidFill>
                  <a:schemeClr val="tx2"/>
                </a:solidFill>
                <a:latin typeface="宋体" charset="-122"/>
              </a:rPr>
              <a:t>地学知识的应用</a:t>
            </a:r>
          </a:p>
        </p:txBody>
      </p:sp>
      <p:sp>
        <p:nvSpPr>
          <p:cNvPr id="28676" name="内容占位符 2"/>
          <p:cNvSpPr>
            <a:spLocks noGrp="1"/>
          </p:cNvSpPr>
          <p:nvPr>
            <p:ph sz="quarter" idx="1"/>
          </p:nvPr>
        </p:nvSpPr>
        <p:spPr>
          <a:xfrm>
            <a:off x="467544" y="2205038"/>
            <a:ext cx="8532812" cy="4937125"/>
          </a:xfrm>
        </p:spPr>
        <p:txBody>
          <a:bodyPr/>
          <a:lstStyle/>
          <a:p>
            <a:pPr marL="0" indent="457200">
              <a:buFontTx/>
              <a:buNone/>
            </a:pPr>
            <a:r>
              <a:rPr lang="zh-CN" altLang="en-US" dirty="0" smtClean="0">
                <a:ea typeface="宋体" charset="-122"/>
              </a:rPr>
              <a:t>地学知识在地理分析中的应用就形成了“地学专家系统”</a:t>
            </a:r>
            <a:r>
              <a:rPr lang="en-US" altLang="zh-CN" dirty="0" smtClean="0">
                <a:ea typeface="宋体" charset="-122"/>
              </a:rPr>
              <a:t>, </a:t>
            </a:r>
            <a:r>
              <a:rPr lang="zh-CN" altLang="en-US" dirty="0" smtClean="0">
                <a:ea typeface="宋体" charset="-122"/>
              </a:rPr>
              <a:t>从技术上看</a:t>
            </a:r>
            <a:r>
              <a:rPr lang="en-US" altLang="zh-CN" dirty="0" smtClean="0">
                <a:ea typeface="宋体" charset="-122"/>
              </a:rPr>
              <a:t>, </a:t>
            </a:r>
            <a:r>
              <a:rPr lang="zh-CN" altLang="en-US" dirty="0" smtClean="0">
                <a:ea typeface="宋体" charset="-122"/>
              </a:rPr>
              <a:t>地学专家系统可以分为两类</a:t>
            </a:r>
            <a:r>
              <a:rPr lang="en-US" altLang="zh-CN" dirty="0" smtClean="0">
                <a:ea typeface="宋体" charset="-122"/>
              </a:rPr>
              <a:t>:</a:t>
            </a:r>
          </a:p>
          <a:p>
            <a:pPr marL="0" indent="0">
              <a:buFontTx/>
              <a:buNone/>
            </a:pPr>
            <a:r>
              <a:rPr lang="en-US" altLang="zh-CN" dirty="0" smtClean="0">
                <a:ea typeface="宋体" charset="-122"/>
              </a:rPr>
              <a:t>1</a:t>
            </a:r>
            <a:r>
              <a:rPr lang="zh-CN" altLang="en-US" dirty="0" smtClean="0">
                <a:ea typeface="宋体" charset="-122"/>
              </a:rPr>
              <a:t>）用</a:t>
            </a:r>
            <a:r>
              <a:rPr lang="zh-CN" altLang="en-US" dirty="0" smtClean="0">
                <a:solidFill>
                  <a:srgbClr val="FF0000"/>
                </a:solidFill>
                <a:ea typeface="宋体" charset="-122"/>
              </a:rPr>
              <a:t>人工智能语言</a:t>
            </a:r>
            <a:r>
              <a:rPr lang="zh-CN" altLang="en-US" dirty="0" smtClean="0">
                <a:ea typeface="宋体" charset="-122"/>
              </a:rPr>
              <a:t>编写的地学专家系统模型</a:t>
            </a:r>
            <a:r>
              <a:rPr lang="en-US" altLang="zh-CN" dirty="0" smtClean="0">
                <a:ea typeface="宋体" charset="-122"/>
              </a:rPr>
              <a:t>, </a:t>
            </a:r>
          </a:p>
          <a:p>
            <a:pPr marL="0" indent="0">
              <a:buFontTx/>
              <a:buNone/>
            </a:pPr>
            <a:r>
              <a:rPr lang="en-US" altLang="zh-CN" dirty="0" smtClean="0">
                <a:ea typeface="宋体" charset="-122"/>
              </a:rPr>
              <a:t>     </a:t>
            </a:r>
            <a:r>
              <a:rPr lang="zh-CN" altLang="en-US" dirty="0" smtClean="0">
                <a:ea typeface="宋体" charset="-122"/>
              </a:rPr>
              <a:t>例如</a:t>
            </a:r>
            <a:r>
              <a:rPr lang="en-US" altLang="zh-CN" dirty="0" smtClean="0">
                <a:ea typeface="宋体" charset="-122"/>
              </a:rPr>
              <a:t>: </a:t>
            </a:r>
            <a:r>
              <a:rPr lang="zh-CN" altLang="en-US" dirty="0" smtClean="0">
                <a:ea typeface="宋体" charset="-122"/>
              </a:rPr>
              <a:t>美国著名的</a:t>
            </a:r>
            <a:r>
              <a:rPr lang="en-US" altLang="zh-CN" dirty="0" smtClean="0">
                <a:ea typeface="宋体" charset="-122"/>
              </a:rPr>
              <a:t>PROSPECTOR </a:t>
            </a:r>
            <a:r>
              <a:rPr lang="zh-CN" altLang="en-US" dirty="0" smtClean="0">
                <a:ea typeface="宋体" charset="-122"/>
              </a:rPr>
              <a:t>地质勘探专家系统用于寻找矿藏。</a:t>
            </a:r>
          </a:p>
          <a:p>
            <a:pPr marL="0" indent="0">
              <a:buFontTx/>
              <a:buNone/>
            </a:pPr>
            <a:r>
              <a:rPr lang="en-US" altLang="zh-CN" dirty="0" smtClean="0">
                <a:ea typeface="宋体" charset="-122"/>
              </a:rPr>
              <a:t>2</a:t>
            </a:r>
            <a:r>
              <a:rPr lang="zh-CN" altLang="en-US" dirty="0" smtClean="0">
                <a:ea typeface="宋体" charset="-122"/>
              </a:rPr>
              <a:t>）用</a:t>
            </a:r>
            <a:r>
              <a:rPr lang="zh-CN" altLang="en-US" dirty="0" smtClean="0">
                <a:solidFill>
                  <a:srgbClr val="FF0000"/>
                </a:solidFill>
                <a:ea typeface="宋体" charset="-122"/>
              </a:rPr>
              <a:t>高级编程语言</a:t>
            </a:r>
            <a:r>
              <a:rPr lang="zh-CN" altLang="en-US" dirty="0" smtClean="0">
                <a:ea typeface="宋体" charset="-122"/>
              </a:rPr>
              <a:t>编写专家系统模型</a:t>
            </a:r>
            <a:r>
              <a:rPr lang="en-US" altLang="zh-CN" dirty="0" smtClean="0">
                <a:ea typeface="宋体" charset="-122"/>
              </a:rPr>
              <a:t>, </a:t>
            </a:r>
            <a:r>
              <a:rPr lang="zh-CN" altLang="en-US" dirty="0" smtClean="0">
                <a:ea typeface="宋体" charset="-122"/>
              </a:rPr>
              <a:t>能实现回溯和递归</a:t>
            </a:r>
            <a:r>
              <a:rPr lang="en-US" altLang="zh-CN" dirty="0" smtClean="0">
                <a:ea typeface="宋体" charset="-122"/>
              </a:rPr>
              <a:t>, </a:t>
            </a:r>
            <a:r>
              <a:rPr lang="zh-CN" altLang="en-US" dirty="0" smtClean="0">
                <a:ea typeface="宋体" charset="-122"/>
              </a:rPr>
              <a:t>计算能力强</a:t>
            </a:r>
            <a:r>
              <a:rPr lang="en-US" altLang="zh-CN" dirty="0" smtClean="0">
                <a:ea typeface="宋体" charset="-122"/>
              </a:rPr>
              <a:t>, </a:t>
            </a:r>
            <a:r>
              <a:rPr lang="zh-CN" altLang="en-US" dirty="0" smtClean="0">
                <a:ea typeface="宋体" charset="-122"/>
              </a:rPr>
              <a:t>用户界面友好</a:t>
            </a:r>
            <a:r>
              <a:rPr lang="en-US" altLang="zh-CN" dirty="0" smtClean="0">
                <a:ea typeface="宋体" charset="-122"/>
              </a:rPr>
              <a:t>, </a:t>
            </a:r>
            <a:r>
              <a:rPr lang="zh-CN" altLang="en-US" dirty="0" smtClean="0">
                <a:ea typeface="宋体" charset="-122"/>
              </a:rPr>
              <a:t>支持的协议较多。</a:t>
            </a: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fade">
                                      <p:cBhvr>
                                        <p:cTn id="7" dur="500"/>
                                        <p:tgtEl>
                                          <p:spTgt spid="2867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fade">
                                      <p:cBhvr>
                                        <p:cTn id="10" dur="500"/>
                                        <p:tgtEl>
                                          <p:spTgt spid="2867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Effect transition="in" filter="fade">
                                      <p:cBhvr>
                                        <p:cTn id="13" dur="500"/>
                                        <p:tgtEl>
                                          <p:spTgt spid="2867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676">
                                            <p:txEl>
                                              <p:pRg st="3" end="3"/>
                                            </p:txEl>
                                          </p:spTgt>
                                        </p:tgtEl>
                                        <p:attrNameLst>
                                          <p:attrName>style.visibility</p:attrName>
                                        </p:attrNameLst>
                                      </p:cBhvr>
                                      <p:to>
                                        <p:strVal val="visible"/>
                                      </p:to>
                                    </p:set>
                                    <p:animEffect transition="in" filter="fade">
                                      <p:cBhvr>
                                        <p:cTn id="16" dur="500"/>
                                        <p:tgtEl>
                                          <p:spTgt spid="286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内容占位符 2"/>
          <p:cNvSpPr>
            <a:spLocks noGrp="1"/>
          </p:cNvSpPr>
          <p:nvPr>
            <p:ph sz="quarter" idx="1"/>
          </p:nvPr>
        </p:nvSpPr>
        <p:spPr>
          <a:xfrm>
            <a:off x="611188" y="2205038"/>
            <a:ext cx="8137525" cy="4937125"/>
          </a:xfrm>
        </p:spPr>
        <p:txBody>
          <a:bodyPr/>
          <a:lstStyle/>
          <a:p>
            <a:pPr marL="0" indent="457200">
              <a:buFontTx/>
              <a:buNone/>
            </a:pPr>
            <a:r>
              <a:rPr lang="zh-CN" altLang="en-US" dirty="0" smtClean="0">
                <a:ea typeface="宋体" charset="-122"/>
              </a:rPr>
              <a:t>地学知识在专业性地理信息系统中的应用很多</a:t>
            </a:r>
            <a:r>
              <a:rPr lang="en-US" altLang="zh-CN" dirty="0" smtClean="0">
                <a:ea typeface="宋体" charset="-122"/>
              </a:rPr>
              <a:t>, </a:t>
            </a:r>
            <a:r>
              <a:rPr lang="zh-CN" altLang="en-US" dirty="0" smtClean="0">
                <a:ea typeface="宋体" charset="-122"/>
              </a:rPr>
              <a:t>例如</a:t>
            </a:r>
            <a:r>
              <a:rPr lang="en-US" altLang="zh-CN" dirty="0" smtClean="0">
                <a:ea typeface="宋体" charset="-122"/>
              </a:rPr>
              <a:t>: </a:t>
            </a:r>
            <a:r>
              <a:rPr lang="zh-CN" altLang="en-US" dirty="0" smtClean="0">
                <a:ea typeface="宋体" charset="-122"/>
              </a:rPr>
              <a:t>土地规划、土地评价、遥感数据分析等。</a:t>
            </a:r>
            <a:endParaRPr lang="en-US" altLang="zh-CN" dirty="0" smtClean="0">
              <a:ea typeface="宋体" charset="-122"/>
            </a:endParaRPr>
          </a:p>
          <a:p>
            <a:pPr marL="0" indent="457200">
              <a:buFontTx/>
              <a:buNone/>
            </a:pPr>
            <a:r>
              <a:rPr lang="zh-CN" altLang="en-US" dirty="0" smtClean="0">
                <a:ea typeface="宋体" charset="-122"/>
              </a:rPr>
              <a:t>遥感地学分析在经历了传统方法和基于</a:t>
            </a:r>
            <a:r>
              <a:rPr lang="en-US" altLang="zh-CN" dirty="0" smtClean="0">
                <a:ea typeface="宋体" charset="-122"/>
              </a:rPr>
              <a:t>GIS </a:t>
            </a:r>
            <a:r>
              <a:rPr lang="zh-CN" altLang="en-US" dirty="0" smtClean="0">
                <a:ea typeface="宋体" charset="-122"/>
              </a:rPr>
              <a:t>的分析方法后</a:t>
            </a:r>
            <a:r>
              <a:rPr lang="en-US" altLang="zh-CN" dirty="0" smtClean="0">
                <a:ea typeface="宋体" charset="-122"/>
              </a:rPr>
              <a:t>, </a:t>
            </a:r>
            <a:r>
              <a:rPr lang="zh-CN" altLang="en-US" dirty="0" smtClean="0">
                <a:ea typeface="宋体" charset="-122"/>
              </a:rPr>
              <a:t>人工智能技术在遥感数据处理中的应用越来越受学者的重视。</a:t>
            </a:r>
            <a:endParaRPr lang="en-US" altLang="zh-CN" dirty="0" smtClean="0">
              <a:ea typeface="宋体" charset="-122"/>
            </a:endParaRPr>
          </a:p>
          <a:p>
            <a:pPr marL="0" indent="457200">
              <a:buFontTx/>
              <a:buNone/>
            </a:pPr>
            <a:r>
              <a:rPr lang="zh-CN" altLang="en-US" dirty="0" smtClean="0">
                <a:solidFill>
                  <a:srgbClr val="FF0000"/>
                </a:solidFill>
                <a:ea typeface="宋体" charset="-122"/>
              </a:rPr>
              <a:t>一方面，通过融合，提高精度。</a:t>
            </a:r>
            <a:endParaRPr lang="en-US" altLang="zh-CN" dirty="0" smtClean="0">
              <a:solidFill>
                <a:srgbClr val="FF0000"/>
              </a:solidFill>
              <a:ea typeface="宋体" charset="-122"/>
            </a:endParaRPr>
          </a:p>
          <a:p>
            <a:pPr marL="0" indent="457200">
              <a:buFontTx/>
              <a:buNone/>
            </a:pPr>
            <a:r>
              <a:rPr lang="zh-CN" altLang="en-US" dirty="0" smtClean="0">
                <a:solidFill>
                  <a:srgbClr val="FF0000"/>
                </a:solidFill>
                <a:ea typeface="宋体" charset="-122"/>
              </a:rPr>
              <a:t>另一方面，通过挖掘，发现新的特征。</a:t>
            </a: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500"/>
                                        <p:tgtEl>
                                          <p:spTgt spid="2970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xEl>
                                              <p:pRg st="1" end="1"/>
                                            </p:txEl>
                                          </p:spTgt>
                                        </p:tgtEl>
                                        <p:attrNameLst>
                                          <p:attrName>style.visibility</p:attrName>
                                        </p:attrNameLst>
                                      </p:cBhvr>
                                      <p:to>
                                        <p:strVal val="visible"/>
                                      </p:to>
                                    </p:set>
                                    <p:animEffect transition="in" filter="fade">
                                      <p:cBhvr>
                                        <p:cTn id="10" dur="500"/>
                                        <p:tgtEl>
                                          <p:spTgt spid="2970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0">
                                            <p:txEl>
                                              <p:pRg st="2" end="2"/>
                                            </p:txEl>
                                          </p:spTgt>
                                        </p:tgtEl>
                                        <p:attrNameLst>
                                          <p:attrName>style.visibility</p:attrName>
                                        </p:attrNameLst>
                                      </p:cBhvr>
                                      <p:to>
                                        <p:strVal val="visible"/>
                                      </p:to>
                                    </p:set>
                                    <p:animEffect transition="in" filter="fade">
                                      <p:cBhvr>
                                        <p:cTn id="13" dur="500"/>
                                        <p:tgtEl>
                                          <p:spTgt spid="2970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700">
                                            <p:txEl>
                                              <p:pRg st="3" end="3"/>
                                            </p:txEl>
                                          </p:spTgt>
                                        </p:tgtEl>
                                        <p:attrNameLst>
                                          <p:attrName>style.visibility</p:attrName>
                                        </p:attrNameLst>
                                      </p:cBhvr>
                                      <p:to>
                                        <p:strVal val="visible"/>
                                      </p:to>
                                    </p:set>
                                    <p:animEffect transition="in" filter="fade">
                                      <p:cBhvr>
                                        <p:cTn id="16" dur="500"/>
                                        <p:tgtEl>
                                          <p:spTgt spid="297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6"/>
          <p:cNvSpPr txBox="1">
            <a:spLocks/>
          </p:cNvSpPr>
          <p:nvPr/>
        </p:nvSpPr>
        <p:spPr bwMode="auto">
          <a:xfrm>
            <a:off x="755650" y="2781300"/>
            <a:ext cx="4335463"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457200"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eaLnBrk="1" hangingPunct="1"/>
            <a:endParaRPr lang="en-US" altLang="zh-CN" sz="2400" dirty="0">
              <a:solidFill>
                <a:schemeClr val="tx2"/>
              </a:solidFill>
              <a:latin typeface="宋体" charset="-122"/>
            </a:endParaRPr>
          </a:p>
          <a:p>
            <a:pPr algn="l" eaLnBrk="1" hangingPunct="1"/>
            <a:r>
              <a:rPr lang="zh-CN" altLang="en-US" sz="2400" dirty="0">
                <a:solidFill>
                  <a:schemeClr val="tx2"/>
                </a:solidFill>
                <a:latin typeface="宋体" charset="-122"/>
              </a:rPr>
              <a:t>据估计人脑约有一千亿个神经细胞，每个神经细胞约有一千根连结与其它神经细胞相连，因此人脑中约有一百万亿（</a:t>
            </a:r>
            <a:r>
              <a:rPr lang="en-US" altLang="zh-CN" sz="2400" dirty="0">
                <a:solidFill>
                  <a:schemeClr val="tx2"/>
                </a:solidFill>
                <a:latin typeface="宋体" charset="-122"/>
              </a:rPr>
              <a:t>1014</a:t>
            </a:r>
            <a:r>
              <a:rPr lang="zh-CN" altLang="en-US" sz="2400" dirty="0">
                <a:solidFill>
                  <a:schemeClr val="tx2"/>
                </a:solidFill>
                <a:latin typeface="宋体" charset="-122"/>
              </a:rPr>
              <a:t>）根连结，形成一个高度连结网状的神经网路。</a:t>
            </a:r>
            <a:r>
              <a:rPr lang="en-US" altLang="zh-CN" sz="2400" dirty="0">
                <a:solidFill>
                  <a:schemeClr val="tx2"/>
                </a:solidFill>
                <a:latin typeface="宋体" charset="-122"/>
              </a:rPr>
              <a:t/>
            </a:r>
            <a:br>
              <a:rPr lang="en-US" altLang="zh-CN" sz="2400" dirty="0">
                <a:solidFill>
                  <a:schemeClr val="tx2"/>
                </a:solidFill>
                <a:latin typeface="宋体" charset="-122"/>
              </a:rPr>
            </a:br>
            <a:r>
              <a:rPr lang="en-US" altLang="zh-CN" sz="2400" dirty="0">
                <a:solidFill>
                  <a:schemeClr val="tx2"/>
                </a:solidFill>
                <a:latin typeface="宋体" charset="-122"/>
              </a:rPr>
              <a:t>  </a:t>
            </a:r>
          </a:p>
          <a:p>
            <a:pPr algn="l" eaLnBrk="1" hangingPunct="1"/>
            <a:r>
              <a:rPr lang="zh-CN" altLang="en-US" sz="2400" dirty="0">
                <a:solidFill>
                  <a:schemeClr val="tx2"/>
                </a:solidFill>
                <a:latin typeface="宋体" charset="-122"/>
              </a:rPr>
              <a:t>科学家们相信：</a:t>
            </a:r>
            <a:r>
              <a:rPr lang="zh-CN" altLang="en-US" sz="2400" dirty="0">
                <a:solidFill>
                  <a:srgbClr val="FF0000"/>
                </a:solidFill>
                <a:latin typeface="宋体" charset="-122"/>
              </a:rPr>
              <a:t>人脑的信息处理工作即是透过这些连结来完成的。</a:t>
            </a:r>
          </a:p>
        </p:txBody>
      </p:sp>
      <p:pic>
        <p:nvPicPr>
          <p:cNvPr id="3072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2179638"/>
            <a:ext cx="2820987"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标题 1"/>
          <p:cNvSpPr txBox="1">
            <a:spLocks/>
          </p:cNvSpPr>
          <p:nvPr/>
        </p:nvSpPr>
        <p:spPr bwMode="auto">
          <a:xfrm>
            <a:off x="-161925" y="1358900"/>
            <a:ext cx="43735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smtClean="0">
                <a:solidFill>
                  <a:schemeClr val="tx2"/>
                </a:solidFill>
                <a:latin typeface="宋体" charset="-122"/>
              </a:rPr>
              <a:t>1.</a:t>
            </a:r>
            <a:r>
              <a:rPr lang="zh-CN" altLang="en-US" sz="2800" b="1" dirty="0" smtClean="0">
                <a:solidFill>
                  <a:schemeClr val="tx2"/>
                </a:solidFill>
                <a:latin typeface="宋体" charset="-122"/>
              </a:rPr>
              <a:t>人工神经网络</a:t>
            </a:r>
            <a:r>
              <a:rPr lang="zh-CN" altLang="en-US" sz="2800" b="1" dirty="0">
                <a:solidFill>
                  <a:schemeClr val="tx2"/>
                </a:solidFill>
                <a:latin typeface="宋体" charset="-122"/>
              </a:rPr>
              <a:t>简介</a:t>
            </a:r>
          </a:p>
        </p:txBody>
      </p:sp>
      <p:sp>
        <p:nvSpPr>
          <p:cNvPr id="30726" name="矩形 1"/>
          <p:cNvSpPr>
            <a:spLocks noChangeArrowheads="1"/>
          </p:cNvSpPr>
          <p:nvPr/>
        </p:nvSpPr>
        <p:spPr bwMode="auto">
          <a:xfrm>
            <a:off x="755650" y="2174875"/>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b="1" dirty="0">
                <a:solidFill>
                  <a:schemeClr val="tx2"/>
                </a:solidFill>
                <a:latin typeface="宋体" charset="-122"/>
              </a:rPr>
              <a:t>神经网络：         </a:t>
            </a:r>
            <a:endParaRPr lang="en-US" altLang="zh-CN" sz="2400" b="1" dirty="0">
              <a:solidFill>
                <a:schemeClr val="tx2"/>
              </a:solidFill>
              <a:latin typeface="宋体" charset="-122"/>
            </a:endParaRPr>
          </a:p>
        </p:txBody>
      </p:sp>
      <p:sp>
        <p:nvSpPr>
          <p:cNvPr id="7" name="矩形 1"/>
          <p:cNvSpPr>
            <a:spLocks noChangeArrowheads="1"/>
          </p:cNvSpPr>
          <p:nvPr/>
        </p:nvSpPr>
        <p:spPr bwMode="auto">
          <a:xfrm>
            <a:off x="827088" y="908050"/>
            <a:ext cx="720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defRPr/>
            </a:pPr>
            <a:r>
              <a:rPr lang="zh-CN" altLang="en-US" sz="3200" dirty="0" smtClean="0">
                <a:solidFill>
                  <a:schemeClr val="tx2"/>
                </a:solidFill>
                <a:latin typeface="+mj-lt"/>
                <a:ea typeface="+mj-ea"/>
                <a:cs typeface="+mj-cs"/>
              </a:rPr>
              <a:t>二、</a:t>
            </a:r>
            <a:r>
              <a:rPr lang="zh-CN" altLang="en-US" sz="3200" dirty="0">
                <a:solidFill>
                  <a:schemeClr val="tx2"/>
                </a:solidFill>
                <a:latin typeface="+mj-lt"/>
                <a:ea typeface="+mj-ea"/>
                <a:cs typeface="+mj-cs"/>
              </a:rPr>
              <a:t>基于</a:t>
            </a:r>
            <a:r>
              <a:rPr lang="zh-CN" altLang="en-US" sz="3200" dirty="0" smtClean="0">
                <a:solidFill>
                  <a:schemeClr val="tx2"/>
                </a:solidFill>
                <a:latin typeface="+mj-lt"/>
                <a:ea typeface="+mj-ea"/>
                <a:cs typeface="+mj-cs"/>
              </a:rPr>
              <a:t>人工神经网络</a:t>
            </a:r>
            <a:r>
              <a:rPr lang="zh-CN" altLang="en-US" sz="3200" dirty="0">
                <a:solidFill>
                  <a:schemeClr val="tx2"/>
                </a:solidFill>
                <a:latin typeface="+mj-lt"/>
                <a:ea typeface="+mj-ea"/>
                <a:cs typeface="+mj-cs"/>
              </a:rPr>
              <a:t>的遥感数据分析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fade">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fade">
                                      <p:cBhvr>
                                        <p:cTn id="12" dur="500"/>
                                        <p:tgtEl>
                                          <p:spTgt spid="307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2"/>
                                        </p:tgtEl>
                                        <p:attrNameLst>
                                          <p:attrName>style.visibility</p:attrName>
                                        </p:attrNameLst>
                                      </p:cBhvr>
                                      <p:to>
                                        <p:strVal val="visible"/>
                                      </p:to>
                                    </p:set>
                                    <p:animEffect transition="in" filter="fade">
                                      <p:cBhvr>
                                        <p:cTn id="17" dur="500"/>
                                        <p:tgtEl>
                                          <p:spTgt spid="30722"/>
                                        </p:tgtEl>
                                      </p:cBhvr>
                                    </p:animEffect>
                                  </p:childTnLst>
                                </p:cTn>
                              </p:par>
                              <p:par>
                                <p:cTn id="18" presetID="10" presetClass="entr" presetSubtype="0" fill="hold" nodeType="withEffect">
                                  <p:stCondLst>
                                    <p:cond delay="0"/>
                                  </p:stCondLst>
                                  <p:childTnLst>
                                    <p:set>
                                      <p:cBhvr>
                                        <p:cTn id="19" dur="1" fill="hold">
                                          <p:stCondLst>
                                            <p:cond delay="0"/>
                                          </p:stCondLst>
                                        </p:cTn>
                                        <p:tgtEl>
                                          <p:spTgt spid="30723"/>
                                        </p:tgtEl>
                                        <p:attrNameLst>
                                          <p:attrName>style.visibility</p:attrName>
                                        </p:attrNameLst>
                                      </p:cBhvr>
                                      <p:to>
                                        <p:strVal val="visible"/>
                                      </p:to>
                                    </p:set>
                                    <p:animEffect transition="in" filter="fade">
                                      <p:cBhvr>
                                        <p:cTn id="20"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5" grpId="0"/>
      <p:bldP spid="307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6"/>
          <p:cNvSpPr txBox="1">
            <a:spLocks/>
          </p:cNvSpPr>
          <p:nvPr/>
        </p:nvSpPr>
        <p:spPr bwMode="auto">
          <a:xfrm>
            <a:off x="900113" y="2060575"/>
            <a:ext cx="7343775"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457200"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eaLnBrk="1" hangingPunct="1"/>
            <a:r>
              <a:rPr lang="zh-CN" altLang="en-US" sz="2400" dirty="0">
                <a:solidFill>
                  <a:schemeClr val="tx2"/>
                </a:solidFill>
                <a:latin typeface="宋体" charset="-122"/>
              </a:rPr>
              <a:t>人工神经网络是由具有适应性的简单单元组成的广泛并行互连的网络，它的组织能够模拟生物神经系统对真实世界物体所作出的交互反应。</a:t>
            </a:r>
            <a:endParaRPr lang="en-US" altLang="zh-CN" sz="2400" dirty="0">
              <a:solidFill>
                <a:schemeClr val="tx2"/>
              </a:solidFill>
              <a:latin typeface="宋体" charset="-122"/>
            </a:endParaRPr>
          </a:p>
          <a:p>
            <a:pPr algn="l" eaLnBrk="1" hangingPunct="1"/>
            <a:endParaRPr lang="en-US" altLang="zh-CN" sz="2400" dirty="0">
              <a:solidFill>
                <a:schemeClr val="tx2"/>
              </a:solidFill>
              <a:latin typeface="宋体" charset="-122"/>
            </a:endParaRPr>
          </a:p>
          <a:p>
            <a:pPr algn="l" eaLnBrk="1" hangingPunct="1"/>
            <a:r>
              <a:rPr lang="en-US" altLang="zh-CN" sz="2400" dirty="0">
                <a:solidFill>
                  <a:schemeClr val="tx2"/>
                </a:solidFill>
              </a:rPr>
              <a:t> </a:t>
            </a:r>
            <a:r>
              <a:rPr lang="zh-CN" altLang="en-US" sz="2400" dirty="0">
                <a:solidFill>
                  <a:schemeClr val="tx2"/>
                </a:solidFill>
              </a:rPr>
              <a:t>它的构筑理念是受到生物（人或其他动物）神经网络功能的运作启发而产生的。</a:t>
            </a:r>
            <a:endParaRPr lang="en-US" altLang="zh-CN" sz="2400" dirty="0">
              <a:solidFill>
                <a:schemeClr val="tx2"/>
              </a:solidFill>
              <a:latin typeface="宋体" charset="-122"/>
            </a:endParaRPr>
          </a:p>
          <a:p>
            <a:pPr algn="l" eaLnBrk="1" hangingPunct="1"/>
            <a:endParaRPr lang="zh-CN" altLang="en-US" sz="2400" dirty="0">
              <a:solidFill>
                <a:schemeClr val="tx2"/>
              </a:solidFill>
              <a:latin typeface="宋体" charset="-122"/>
            </a:endParaRPr>
          </a:p>
        </p:txBody>
      </p:sp>
      <p:sp>
        <p:nvSpPr>
          <p:cNvPr id="31748" name="矩形 1"/>
          <p:cNvSpPr>
            <a:spLocks noChangeArrowheads="1"/>
          </p:cNvSpPr>
          <p:nvPr/>
        </p:nvSpPr>
        <p:spPr bwMode="auto">
          <a:xfrm>
            <a:off x="755650" y="1700213"/>
            <a:ext cx="357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b="1" dirty="0">
                <a:solidFill>
                  <a:schemeClr val="tx2"/>
                </a:solidFill>
                <a:latin typeface="宋体" charset="-122"/>
              </a:rPr>
              <a:t>人工神经网络</a:t>
            </a:r>
            <a:r>
              <a:rPr lang="en-US" altLang="zh-CN" sz="2400" b="1" dirty="0">
                <a:solidFill>
                  <a:schemeClr val="tx2"/>
                </a:solidFill>
                <a:latin typeface="宋体" charset="-122"/>
              </a:rPr>
              <a:t>:</a:t>
            </a:r>
            <a:r>
              <a:rPr lang="zh-CN" altLang="en-US" sz="2400" b="1" dirty="0">
                <a:solidFill>
                  <a:schemeClr val="tx2"/>
                </a:solidFill>
                <a:latin typeface="宋体" charset="-122"/>
              </a:rPr>
              <a:t>         </a:t>
            </a:r>
            <a:endParaRPr lang="en-US" altLang="zh-CN" sz="2400" b="1" dirty="0">
              <a:solidFill>
                <a:schemeClr val="tx2"/>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fade">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fade">
                                      <p:cBhvr>
                                        <p:cTn id="12"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163" name="Group 4"/>
          <p:cNvGrpSpPr>
            <a:grpSpLocks/>
          </p:cNvGrpSpPr>
          <p:nvPr/>
        </p:nvGrpSpPr>
        <p:grpSpPr bwMode="auto">
          <a:xfrm>
            <a:off x="1428728" y="2430455"/>
            <a:ext cx="6096003" cy="2157413"/>
            <a:chOff x="1056" y="2171"/>
            <a:chExt cx="3840" cy="1359"/>
          </a:xfrm>
        </p:grpSpPr>
        <p:grpSp>
          <p:nvGrpSpPr>
            <p:cNvPr id="165" name="Group 12"/>
            <p:cNvGrpSpPr>
              <a:grpSpLocks/>
            </p:cNvGrpSpPr>
            <p:nvPr/>
          </p:nvGrpSpPr>
          <p:grpSpPr bwMode="auto">
            <a:xfrm>
              <a:off x="1156" y="2171"/>
              <a:ext cx="3740" cy="417"/>
              <a:chOff x="1020" y="2289"/>
              <a:chExt cx="4032" cy="464"/>
            </a:xfrm>
          </p:grpSpPr>
          <p:grpSp>
            <p:nvGrpSpPr>
              <p:cNvPr id="174" name="Group 14"/>
              <p:cNvGrpSpPr>
                <a:grpSpLocks/>
              </p:cNvGrpSpPr>
              <p:nvPr/>
            </p:nvGrpSpPr>
            <p:grpSpPr bwMode="auto">
              <a:xfrm>
                <a:off x="1020" y="2289"/>
                <a:ext cx="765" cy="464"/>
                <a:chOff x="1020" y="2289"/>
                <a:chExt cx="765" cy="464"/>
              </a:xfrm>
            </p:grpSpPr>
            <p:sp>
              <p:nvSpPr>
                <p:cNvPr id="176" name="AutoShape 15"/>
                <p:cNvSpPr>
                  <a:spLocks noChangeArrowheads="1"/>
                </p:cNvSpPr>
                <p:nvPr/>
              </p:nvSpPr>
              <p:spPr bwMode="gray">
                <a:xfrm>
                  <a:off x="1020" y="2289"/>
                  <a:ext cx="765" cy="464"/>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78" name="Text Box 17"/>
                <p:cNvSpPr txBox="1">
                  <a:spLocks noChangeArrowheads="1"/>
                </p:cNvSpPr>
                <p:nvPr/>
              </p:nvSpPr>
              <p:spPr bwMode="gray">
                <a:xfrm>
                  <a:off x="1287" y="2325"/>
                  <a:ext cx="369"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ea typeface="宋体" pitchFamily="2" charset="-122"/>
                    </a:rPr>
                    <a:t>一</a:t>
                  </a:r>
                  <a:endParaRPr lang="en-US" altLang="zh-CN" sz="2800" dirty="0">
                    <a:solidFill>
                      <a:srgbClr val="FFFFFF"/>
                    </a:solidFill>
                    <a:effectLst>
                      <a:outerShdw blurRad="38100" dist="38100" dir="2700000" algn="tl">
                        <a:srgbClr val="C0C0C0"/>
                      </a:outerShdw>
                    </a:effectLst>
                    <a:ea typeface="宋体" pitchFamily="2" charset="-122"/>
                  </a:endParaRPr>
                </a:p>
              </p:txBody>
            </p:sp>
          </p:grpSp>
          <p:sp>
            <p:nvSpPr>
              <p:cNvPr id="175" name="Text Box 18"/>
              <p:cNvSpPr txBox="1">
                <a:spLocks noChangeArrowheads="1"/>
              </p:cNvSpPr>
              <p:nvPr/>
            </p:nvSpPr>
            <p:spPr bwMode="gray">
              <a:xfrm>
                <a:off x="1872" y="2356"/>
                <a:ext cx="318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400" b="1" dirty="0">
                    <a:solidFill>
                      <a:srgbClr val="000000"/>
                    </a:solidFill>
                  </a:rPr>
                  <a:t>地学知识</a:t>
                </a:r>
                <a:r>
                  <a:rPr lang="zh-CN" altLang="en-US" sz="2400" b="1" dirty="0" smtClean="0">
                    <a:solidFill>
                      <a:srgbClr val="000000"/>
                    </a:solidFill>
                  </a:rPr>
                  <a:t>的基本概念与应用方法</a:t>
                </a:r>
                <a:endParaRPr lang="zh-CN" altLang="en-US" sz="2400" b="1" dirty="0">
                  <a:solidFill>
                    <a:srgbClr val="000000"/>
                  </a:solidFill>
                </a:endParaRPr>
              </a:p>
            </p:txBody>
          </p:sp>
        </p:grpSp>
        <p:grpSp>
          <p:nvGrpSpPr>
            <p:cNvPr id="166" name="Group 19"/>
            <p:cNvGrpSpPr>
              <a:grpSpLocks/>
            </p:cNvGrpSpPr>
            <p:nvPr/>
          </p:nvGrpSpPr>
          <p:grpSpPr bwMode="auto">
            <a:xfrm>
              <a:off x="1056" y="2997"/>
              <a:ext cx="3839" cy="533"/>
              <a:chOff x="912" y="3157"/>
              <a:chExt cx="4135" cy="594"/>
            </a:xfrm>
          </p:grpSpPr>
          <p:sp>
            <p:nvSpPr>
              <p:cNvPr id="167" name="AutoShape 20"/>
              <p:cNvSpPr>
                <a:spLocks noChangeArrowheads="1"/>
              </p:cNvSpPr>
              <p:nvPr/>
            </p:nvSpPr>
            <p:spPr bwMode="gray">
              <a:xfrm>
                <a:off x="912" y="3157"/>
                <a:ext cx="3976" cy="594"/>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168" name="Group 21"/>
              <p:cNvGrpSpPr>
                <a:grpSpLocks/>
              </p:cNvGrpSpPr>
              <p:nvPr/>
            </p:nvGrpSpPr>
            <p:grpSpPr bwMode="auto">
              <a:xfrm>
                <a:off x="999" y="3168"/>
                <a:ext cx="765" cy="528"/>
                <a:chOff x="999" y="3168"/>
                <a:chExt cx="765" cy="528"/>
              </a:xfrm>
            </p:grpSpPr>
            <p:sp>
              <p:nvSpPr>
                <p:cNvPr id="170" name="AutoShape 22"/>
                <p:cNvSpPr>
                  <a:spLocks noChangeArrowheads="1"/>
                </p:cNvSpPr>
                <p:nvPr/>
              </p:nvSpPr>
              <p:spPr bwMode="gray">
                <a:xfrm>
                  <a:off x="999" y="3231"/>
                  <a:ext cx="765" cy="465"/>
                </a:xfrm>
                <a:prstGeom prst="roundRect">
                  <a:avLst>
                    <a:gd name="adj" fmla="val 11921"/>
                  </a:avLst>
                </a:prstGeom>
                <a:gradFill rotWithShape="1">
                  <a:gsLst>
                    <a:gs pos="0">
                      <a:schemeClr val="accent2">
                        <a:gamma/>
                        <a:tint val="63529"/>
                        <a:invGamma/>
                      </a:schemeClr>
                    </a:gs>
                    <a:gs pos="100000">
                      <a:schemeClr val="accent2"/>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71" name="Freeform 23"/>
                <p:cNvSpPr>
                  <a:spLocks/>
                </p:cNvSpPr>
                <p:nvPr/>
              </p:nvSpPr>
              <p:spPr bwMode="gray">
                <a:xfrm>
                  <a:off x="1048" y="3168"/>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100000">
                      <a:schemeClr val="accent2">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ea typeface="宋体" pitchFamily="2" charset="-122"/>
                  </a:endParaRPr>
                </a:p>
              </p:txBody>
            </p:sp>
            <p:sp>
              <p:nvSpPr>
                <p:cNvPr id="172" name="Text Box 24"/>
                <p:cNvSpPr txBox="1">
                  <a:spLocks noChangeArrowheads="1"/>
                </p:cNvSpPr>
                <p:nvPr/>
              </p:nvSpPr>
              <p:spPr bwMode="gray">
                <a:xfrm>
                  <a:off x="1286" y="3270"/>
                  <a:ext cx="369"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ea typeface="宋体" pitchFamily="2" charset="-122"/>
                    </a:rPr>
                    <a:t>二</a:t>
                  </a:r>
                  <a:endParaRPr lang="en-US" altLang="zh-CN" sz="2800" dirty="0">
                    <a:solidFill>
                      <a:srgbClr val="FFFFFF"/>
                    </a:solidFill>
                    <a:effectLst>
                      <a:outerShdw blurRad="38100" dist="38100" dir="2700000" algn="tl">
                        <a:srgbClr val="C0C0C0"/>
                      </a:outerShdw>
                    </a:effectLst>
                    <a:ea typeface="宋体" pitchFamily="2" charset="-122"/>
                  </a:endParaRPr>
                </a:p>
              </p:txBody>
            </p:sp>
          </p:grpSp>
          <p:sp>
            <p:nvSpPr>
              <p:cNvPr id="169" name="Text Box 25"/>
              <p:cNvSpPr txBox="1">
                <a:spLocks noChangeArrowheads="1"/>
              </p:cNvSpPr>
              <p:nvPr/>
            </p:nvSpPr>
            <p:spPr bwMode="gray">
              <a:xfrm>
                <a:off x="1694" y="3313"/>
                <a:ext cx="335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a:r>
                  <a:rPr lang="zh-CN" altLang="en-US" sz="2400" b="1" dirty="0">
                    <a:solidFill>
                      <a:srgbClr val="000000"/>
                    </a:solidFill>
                  </a:rPr>
                  <a:t>基于人工神经网络的遥感数据分析</a:t>
                </a:r>
              </a:p>
            </p:txBody>
          </p:sp>
        </p:grpSp>
      </p:grpSp>
      <p:sp>
        <p:nvSpPr>
          <p:cNvPr id="185" name="标题 1"/>
          <p:cNvSpPr txBox="1">
            <a:spLocks/>
          </p:cNvSpPr>
          <p:nvPr/>
        </p:nvSpPr>
        <p:spPr bwMode="auto">
          <a:xfrm>
            <a:off x="395536" y="90872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Black" pitchFamily="34" charset="0"/>
                <a:ea typeface="微软雅黑" pitchFamily="34" charset="-122"/>
              </a:defRPr>
            </a:lvl2pPr>
            <a:lvl3pPr algn="ctr" rtl="0" eaLnBrk="0" fontAlgn="base" hangingPunct="0">
              <a:spcBef>
                <a:spcPct val="0"/>
              </a:spcBef>
              <a:spcAft>
                <a:spcPct val="0"/>
              </a:spcAft>
              <a:defRPr sz="3200">
                <a:solidFill>
                  <a:schemeClr val="tx2"/>
                </a:solidFill>
                <a:latin typeface="Arial Black" pitchFamily="34" charset="0"/>
                <a:ea typeface="微软雅黑" pitchFamily="34" charset="-122"/>
              </a:defRPr>
            </a:lvl3pPr>
            <a:lvl4pPr algn="ctr" rtl="0" eaLnBrk="0" fontAlgn="base" hangingPunct="0">
              <a:spcBef>
                <a:spcPct val="0"/>
              </a:spcBef>
              <a:spcAft>
                <a:spcPct val="0"/>
              </a:spcAft>
              <a:defRPr sz="3200">
                <a:solidFill>
                  <a:schemeClr val="tx2"/>
                </a:solidFill>
                <a:latin typeface="Arial Black" pitchFamily="34" charset="0"/>
                <a:ea typeface="微软雅黑" pitchFamily="34" charset="-122"/>
              </a:defRPr>
            </a:lvl4pPr>
            <a:lvl5pPr algn="ctr" rtl="0" eaLnBrk="0" fontAlgn="base" hangingPunct="0">
              <a:spcBef>
                <a:spcPct val="0"/>
              </a:spcBef>
              <a:spcAft>
                <a:spcPct val="0"/>
              </a:spcAft>
              <a:defRPr sz="3200">
                <a:solidFill>
                  <a:schemeClr val="tx2"/>
                </a:solidFill>
                <a:latin typeface="Arial Black" pitchFamily="34" charset="0"/>
                <a:ea typeface="微软雅黑" pitchFamily="34"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600" dirty="0" smtClean="0"/>
              <a:t>目 录</a:t>
            </a:r>
            <a:endParaRPr lang="zh-CN" alt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1"/>
          <p:cNvSpPr>
            <a:spLocks noChangeArrowheads="1"/>
          </p:cNvSpPr>
          <p:nvPr/>
        </p:nvSpPr>
        <p:spPr bwMode="auto">
          <a:xfrm>
            <a:off x="323528" y="836712"/>
            <a:ext cx="2030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b="1" dirty="0">
                <a:solidFill>
                  <a:schemeClr val="tx2"/>
                </a:solidFill>
                <a:latin typeface="宋体" charset="-122"/>
              </a:rPr>
              <a:t>神经元模型：</a:t>
            </a:r>
          </a:p>
        </p:txBody>
      </p:sp>
      <p:pic>
        <p:nvPicPr>
          <p:cNvPr id="32772"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980728"/>
            <a:ext cx="4848678" cy="296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8"/>
          <p:cNvSpPr>
            <a:spLocks noChangeArrowheads="1"/>
          </p:cNvSpPr>
          <p:nvPr/>
        </p:nvSpPr>
        <p:spPr bwMode="auto">
          <a:xfrm>
            <a:off x="251521" y="1484784"/>
            <a:ext cx="3600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defRPr/>
            </a:pPr>
            <a:r>
              <a:rPr lang="en-US" altLang="zh-CN" sz="2000" dirty="0">
                <a:solidFill>
                  <a:srgbClr val="000000"/>
                </a:solidFill>
                <a:latin typeface="Arial" pitchFamily="34" charset="0"/>
                <a:ea typeface="宋体" pitchFamily="2" charset="-122"/>
              </a:rPr>
              <a:t>w1~wn</a:t>
            </a:r>
            <a:r>
              <a:rPr lang="zh-CN" altLang="en-US" sz="2000" dirty="0">
                <a:solidFill>
                  <a:srgbClr val="000000"/>
                </a:solidFill>
                <a:latin typeface="Arial" pitchFamily="34" charset="0"/>
                <a:ea typeface="宋体" pitchFamily="2" charset="-122"/>
              </a:rPr>
              <a:t>为神经元各个突触的权值</a:t>
            </a:r>
            <a:endParaRPr lang="en-US" altLang="zh-CN" sz="2000" dirty="0">
              <a:solidFill>
                <a:srgbClr val="000000"/>
              </a:solidFill>
              <a:latin typeface="Arial" pitchFamily="34" charset="0"/>
              <a:ea typeface="宋体" pitchFamily="2" charset="-122"/>
            </a:endParaRPr>
          </a:p>
          <a:p>
            <a:pPr marL="0" lvl="5" fontAlgn="base">
              <a:spcBef>
                <a:spcPct val="0"/>
              </a:spcBef>
              <a:spcAft>
                <a:spcPct val="0"/>
              </a:spcAft>
              <a:defRPr/>
            </a:pPr>
            <a:r>
              <a:rPr lang="en-US" altLang="zh-CN" sz="2000" dirty="0">
                <a:solidFill>
                  <a:srgbClr val="000000"/>
                </a:solidFill>
                <a:latin typeface="Arial" pitchFamily="34" charset="0"/>
                <a:ea typeface="宋体" pitchFamily="2" charset="-122"/>
              </a:rPr>
              <a:t>a1~an</a:t>
            </a:r>
            <a:r>
              <a:rPr lang="zh-CN" altLang="en-US" sz="2000" dirty="0">
                <a:solidFill>
                  <a:srgbClr val="000000"/>
                </a:solidFill>
                <a:latin typeface="Arial" pitchFamily="34" charset="0"/>
                <a:ea typeface="宋体" pitchFamily="2" charset="-122"/>
              </a:rPr>
              <a:t>为 </a:t>
            </a:r>
            <a:r>
              <a:rPr lang="zh-CN" altLang="en-US" sz="2000" dirty="0" smtClean="0">
                <a:solidFill>
                  <a:srgbClr val="000000"/>
                </a:solidFill>
                <a:latin typeface="Arial" pitchFamily="34" charset="0"/>
                <a:ea typeface="宋体" pitchFamily="2" charset="-122"/>
              </a:rPr>
              <a:t>输入向量</a:t>
            </a:r>
            <a:r>
              <a:rPr lang="zh-CN" altLang="en-US" sz="2000" dirty="0">
                <a:solidFill>
                  <a:srgbClr val="000000"/>
                </a:solidFill>
                <a:latin typeface="Arial" pitchFamily="34" charset="0"/>
                <a:ea typeface="宋体" pitchFamily="2" charset="-122"/>
              </a:rPr>
              <a:t>的各个分量</a:t>
            </a:r>
          </a:p>
          <a:p>
            <a:pPr algn="l">
              <a:defRPr/>
            </a:pPr>
            <a:r>
              <a:rPr lang="en-US" altLang="zh-CN" sz="2000" dirty="0">
                <a:solidFill>
                  <a:srgbClr val="000000"/>
                </a:solidFill>
                <a:latin typeface="Arial" pitchFamily="34" charset="0"/>
                <a:ea typeface="宋体" pitchFamily="2" charset="-122"/>
              </a:rPr>
              <a:t>b</a:t>
            </a:r>
            <a:r>
              <a:rPr lang="zh-CN" altLang="en-US" sz="2000" dirty="0">
                <a:solidFill>
                  <a:srgbClr val="000000"/>
                </a:solidFill>
                <a:latin typeface="Arial" pitchFamily="34" charset="0"/>
                <a:ea typeface="宋体" pitchFamily="2" charset="-122"/>
              </a:rPr>
              <a:t>为偏置</a:t>
            </a:r>
          </a:p>
          <a:p>
            <a:pPr algn="l">
              <a:defRPr/>
            </a:pPr>
            <a:r>
              <a:rPr lang="en-US" altLang="zh-CN" sz="2000" dirty="0">
                <a:solidFill>
                  <a:srgbClr val="000000"/>
                </a:solidFill>
                <a:latin typeface="Arial" pitchFamily="34" charset="0"/>
                <a:ea typeface="宋体" pitchFamily="2" charset="-122"/>
              </a:rPr>
              <a:t>f</a:t>
            </a:r>
            <a:r>
              <a:rPr lang="zh-CN" altLang="en-US" sz="2000" dirty="0">
                <a:solidFill>
                  <a:srgbClr val="000000"/>
                </a:solidFill>
                <a:latin typeface="Arial" pitchFamily="34" charset="0"/>
                <a:ea typeface="宋体" pitchFamily="2" charset="-122"/>
              </a:rPr>
              <a:t>为传递函数，通常为非线性函数。</a:t>
            </a:r>
            <a:endParaRPr lang="en-US" altLang="zh-CN" sz="2000" dirty="0">
              <a:solidFill>
                <a:srgbClr val="000000"/>
              </a:solidFill>
              <a:latin typeface="Arial" pitchFamily="34" charset="0"/>
              <a:ea typeface="宋体" pitchFamily="2" charset="-122"/>
            </a:endParaRPr>
          </a:p>
          <a:p>
            <a:pPr algn="l">
              <a:defRPr/>
            </a:pPr>
            <a:r>
              <a:rPr lang="en-US" altLang="zh-CN" sz="2000" dirty="0">
                <a:solidFill>
                  <a:srgbClr val="000000"/>
                </a:solidFill>
                <a:latin typeface="Arial" pitchFamily="34" charset="0"/>
                <a:ea typeface="宋体" pitchFamily="2" charset="-122"/>
              </a:rPr>
              <a:t>t</a:t>
            </a:r>
            <a:r>
              <a:rPr lang="zh-CN" altLang="en-US" sz="2000" dirty="0">
                <a:solidFill>
                  <a:srgbClr val="000000"/>
                </a:solidFill>
                <a:latin typeface="Arial" pitchFamily="34" charset="0"/>
                <a:ea typeface="宋体" pitchFamily="2" charset="-122"/>
              </a:rPr>
              <a:t>为神经元输出</a:t>
            </a:r>
          </a:p>
        </p:txBody>
      </p:sp>
      <p:sp>
        <p:nvSpPr>
          <p:cNvPr id="32774" name="矩形 7"/>
          <p:cNvSpPr>
            <a:spLocks noChangeArrowheads="1"/>
          </p:cNvSpPr>
          <p:nvPr/>
        </p:nvSpPr>
        <p:spPr bwMode="auto">
          <a:xfrm>
            <a:off x="467544" y="4508500"/>
            <a:ext cx="7881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lgn="l"/>
            <a:r>
              <a:rPr lang="zh-CN" altLang="en-US" sz="2000" dirty="0">
                <a:solidFill>
                  <a:srgbClr val="000000"/>
                </a:solidFill>
              </a:rPr>
              <a:t>一个</a:t>
            </a:r>
            <a:r>
              <a:rPr lang="zh-CN" altLang="en-US" sz="2000" dirty="0">
                <a:solidFill>
                  <a:srgbClr val="FF0000"/>
                </a:solidFill>
              </a:rPr>
              <a:t>神经元的功能</a:t>
            </a:r>
            <a:r>
              <a:rPr lang="zh-CN" altLang="en-US" sz="2000" dirty="0">
                <a:solidFill>
                  <a:srgbClr val="000000"/>
                </a:solidFill>
              </a:rPr>
              <a:t>：求得输入向量与权向量的内积后，经一个非线性传递函数得到一个标量结果。</a:t>
            </a:r>
          </a:p>
          <a:p>
            <a:pPr indent="457200" algn="l"/>
            <a:r>
              <a:rPr lang="zh-CN" altLang="en-US" sz="2000" dirty="0">
                <a:solidFill>
                  <a:srgbClr val="000000"/>
                </a:solidFill>
              </a:rPr>
              <a:t>单个</a:t>
            </a:r>
            <a:r>
              <a:rPr lang="zh-CN" altLang="en-US" sz="2000" dirty="0">
                <a:solidFill>
                  <a:srgbClr val="FF0000"/>
                </a:solidFill>
              </a:rPr>
              <a:t>神经元的作用</a:t>
            </a:r>
            <a:r>
              <a:rPr lang="zh-CN" altLang="en-US" sz="2000" dirty="0">
                <a:solidFill>
                  <a:srgbClr val="000000"/>
                </a:solidFill>
              </a:rPr>
              <a:t>：把一个</a:t>
            </a:r>
            <a:r>
              <a:rPr lang="en-US" altLang="zh-CN" sz="2000" dirty="0">
                <a:solidFill>
                  <a:srgbClr val="000000"/>
                </a:solidFill>
              </a:rPr>
              <a:t>n</a:t>
            </a:r>
            <a:r>
              <a:rPr lang="zh-CN" altLang="en-US" sz="2000" dirty="0">
                <a:solidFill>
                  <a:srgbClr val="000000"/>
                </a:solidFill>
              </a:rPr>
              <a:t>维向量空间用一个超平面分割成两部分（称之为判断边界），给定一个输入向量，神经元可以判断出这个向量位于超平面的哪一边。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2772"/>
                                        </p:tgtEl>
                                        <p:attrNameLst>
                                          <p:attrName>style.visibility</p:attrName>
                                        </p:attrNameLst>
                                      </p:cBhvr>
                                      <p:to>
                                        <p:strVal val="visible"/>
                                      </p:to>
                                    </p:set>
                                    <p:animEffect transition="in" filter="fade">
                                      <p:cBhvr>
                                        <p:cTn id="15" dur="500"/>
                                        <p:tgtEl>
                                          <p:spTgt spid="327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774"/>
                                        </p:tgtEl>
                                        <p:attrNameLst>
                                          <p:attrName>style.visibility</p:attrName>
                                        </p:attrNameLst>
                                      </p:cBhvr>
                                      <p:to>
                                        <p:strVal val="visible"/>
                                      </p:to>
                                    </p:set>
                                    <p:animEffect transition="in" filter="fade">
                                      <p:cBhvr>
                                        <p:cTn id="20"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7" grpId="0"/>
      <p:bldP spid="327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1"/>
          <p:cNvSpPr>
            <a:spLocks noChangeArrowheads="1"/>
          </p:cNvSpPr>
          <p:nvPr/>
        </p:nvSpPr>
        <p:spPr bwMode="auto">
          <a:xfrm>
            <a:off x="251520" y="764704"/>
            <a:ext cx="2030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b="1" dirty="0">
                <a:solidFill>
                  <a:schemeClr val="tx2"/>
                </a:solidFill>
                <a:latin typeface="宋体" charset="-122"/>
              </a:rPr>
              <a:t>模型的要点：</a:t>
            </a:r>
          </a:p>
        </p:txBody>
      </p:sp>
      <p:sp>
        <p:nvSpPr>
          <p:cNvPr id="8" name="矩形 7"/>
          <p:cNvSpPr>
            <a:spLocks noChangeArrowheads="1"/>
          </p:cNvSpPr>
          <p:nvPr/>
        </p:nvSpPr>
        <p:spPr bwMode="auto">
          <a:xfrm>
            <a:off x="251520" y="1412776"/>
            <a:ext cx="8674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endParaRPr lang="en-US" altLang="zh-CN" sz="2000" dirty="0" smtClean="0">
              <a:solidFill>
                <a:srgbClr val="000000"/>
              </a:solidFill>
            </a:endParaRPr>
          </a:p>
          <a:p>
            <a:pPr algn="l"/>
            <a:r>
              <a:rPr lang="en-US" altLang="zh-CN" sz="2400" dirty="0" smtClean="0">
                <a:solidFill>
                  <a:srgbClr val="000000"/>
                </a:solidFill>
              </a:rPr>
              <a:t>(1) </a:t>
            </a:r>
            <a:r>
              <a:rPr lang="zh-CN" altLang="en-US" sz="2400" dirty="0" smtClean="0">
                <a:solidFill>
                  <a:srgbClr val="000000"/>
                </a:solidFill>
              </a:rPr>
              <a:t>神经元的状态为兴奋或抑制二者之一，可用</a:t>
            </a:r>
            <a:r>
              <a:rPr lang="en-US" altLang="zh-CN" sz="2400" dirty="0" smtClean="0">
                <a:solidFill>
                  <a:srgbClr val="000000"/>
                </a:solidFill>
              </a:rPr>
              <a:t>0 </a:t>
            </a:r>
            <a:r>
              <a:rPr lang="zh-CN" altLang="en-US" sz="2400" dirty="0" smtClean="0">
                <a:solidFill>
                  <a:srgbClr val="000000"/>
                </a:solidFill>
              </a:rPr>
              <a:t>表示抑制状态，用</a:t>
            </a:r>
            <a:r>
              <a:rPr lang="en-US" altLang="zh-CN" sz="2400" dirty="0" smtClean="0">
                <a:solidFill>
                  <a:srgbClr val="000000"/>
                </a:solidFill>
              </a:rPr>
              <a:t>1 </a:t>
            </a:r>
            <a:r>
              <a:rPr lang="zh-CN" altLang="en-US" sz="2400" dirty="0" smtClean="0">
                <a:solidFill>
                  <a:srgbClr val="000000"/>
                </a:solidFill>
              </a:rPr>
              <a:t>表示兴奋状态。</a:t>
            </a:r>
          </a:p>
          <a:p>
            <a:pPr algn="l"/>
            <a:r>
              <a:rPr lang="en-US" altLang="zh-CN" sz="2400" dirty="0" smtClean="0">
                <a:solidFill>
                  <a:srgbClr val="000000"/>
                </a:solidFill>
              </a:rPr>
              <a:t>(2) </a:t>
            </a:r>
            <a:r>
              <a:rPr lang="zh-CN" altLang="en-US" sz="2400" dirty="0" smtClean="0">
                <a:solidFill>
                  <a:srgbClr val="000000"/>
                </a:solidFill>
              </a:rPr>
              <a:t>神经元与其它神经元间的连结，可用一个加权值（</a:t>
            </a:r>
            <a:r>
              <a:rPr lang="en-US" altLang="zh-CN" sz="2400" dirty="0" smtClean="0">
                <a:solidFill>
                  <a:srgbClr val="000000"/>
                </a:solidFill>
              </a:rPr>
              <a:t>weight</a:t>
            </a:r>
            <a:r>
              <a:rPr lang="zh-CN" altLang="en-US" sz="2400" dirty="0" smtClean="0">
                <a:solidFill>
                  <a:srgbClr val="000000"/>
                </a:solidFill>
              </a:rPr>
              <a:t>）表示连结强度。</a:t>
            </a:r>
            <a:endParaRPr lang="en-US" altLang="zh-CN" sz="2400" dirty="0" smtClean="0">
              <a:solidFill>
                <a:srgbClr val="000000"/>
              </a:solidFill>
            </a:endParaRPr>
          </a:p>
          <a:p>
            <a:pPr algn="l">
              <a:defRPr/>
            </a:pPr>
            <a:r>
              <a:rPr lang="en-US" altLang="zh-CN" sz="2400" dirty="0" smtClean="0">
                <a:solidFill>
                  <a:srgbClr val="000000"/>
                </a:solidFill>
              </a:rPr>
              <a:t>(</a:t>
            </a:r>
            <a:r>
              <a:rPr lang="en-US" altLang="zh-CN" sz="2400" dirty="0">
                <a:solidFill>
                  <a:srgbClr val="000000"/>
                </a:solidFill>
              </a:rPr>
              <a:t>3) </a:t>
            </a:r>
            <a:r>
              <a:rPr lang="zh-CN" altLang="en-US" sz="2400" dirty="0">
                <a:solidFill>
                  <a:srgbClr val="000000"/>
                </a:solidFill>
              </a:rPr>
              <a:t>神经元的状态会经由连结输出到其它神经元，成为其输入。</a:t>
            </a:r>
            <a:endParaRPr lang="en-US" altLang="zh-CN" sz="2400" dirty="0">
              <a:solidFill>
                <a:srgbClr val="000000"/>
              </a:solidFill>
            </a:endParaRPr>
          </a:p>
          <a:p>
            <a:pPr algn="l">
              <a:defRPr/>
            </a:pPr>
            <a:r>
              <a:rPr lang="en-US" altLang="zh-CN" sz="2400" dirty="0">
                <a:solidFill>
                  <a:srgbClr val="000000"/>
                </a:solidFill>
              </a:rPr>
              <a:t>(4)</a:t>
            </a:r>
            <a:r>
              <a:rPr lang="zh-CN" altLang="en-US" sz="2400" dirty="0"/>
              <a:t>神经元的状态受其相连的神经元制约，当从这些神经元传来的输入讯号（即该神经元的状态）经过连结以加权乘积和计算所得的值大于</a:t>
            </a:r>
            <a:r>
              <a:rPr lang="zh-CN" altLang="en-US" sz="2400" dirty="0" smtClean="0"/>
              <a:t>某阈值</a:t>
            </a:r>
            <a:r>
              <a:rPr lang="zh-CN" altLang="en-US" sz="2400" dirty="0"/>
              <a:t>（</a:t>
            </a:r>
            <a:r>
              <a:rPr lang="en-US" altLang="zh-CN" sz="2400" dirty="0"/>
              <a:t>threshold</a:t>
            </a:r>
            <a:r>
              <a:rPr lang="zh-CN" altLang="en-US" sz="2400" dirty="0"/>
              <a:t>）时，神经元的状态将成为兴奋状态；否则，为抑制状态。</a:t>
            </a:r>
            <a:endParaRPr lang="en-US" altLang="zh-CN" sz="2400" dirty="0"/>
          </a:p>
          <a:p>
            <a:pPr algn="l">
              <a:defRPr/>
            </a:pPr>
            <a:r>
              <a:rPr lang="en-US" altLang="zh-CN" sz="2400" dirty="0"/>
              <a:t>(5) </a:t>
            </a:r>
            <a:r>
              <a:rPr lang="zh-CN" altLang="en-US" sz="2400" dirty="0"/>
              <a:t>神经网路的</a:t>
            </a:r>
            <a:r>
              <a:rPr lang="zh-CN" altLang="en-US" sz="2400" dirty="0" smtClean="0"/>
              <a:t>学习过程：调整</a:t>
            </a:r>
            <a:r>
              <a:rPr lang="zh-CN" altLang="en-US" sz="2400" dirty="0"/>
              <a:t>神经元间的连结强度，即连结加权值。</a:t>
            </a:r>
          </a:p>
          <a:p>
            <a:pPr indent="457200" algn="l">
              <a:defRPr/>
            </a:pPr>
            <a:endParaRPr lang="en-US" altLang="zh-CN" sz="2000" dirty="0">
              <a:solidFill>
                <a:srgbClr val="000000"/>
              </a:solidFill>
            </a:endParaRPr>
          </a:p>
          <a:p>
            <a:pPr indent="457200" algn="l">
              <a:defRPr/>
            </a:pPr>
            <a:endParaRPr lang="zh-CN" alt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fade">
                                      <p:cBhvr>
                                        <p:cTn id="7" dur="500"/>
                                        <p:tgtEl>
                                          <p:spTgt spid="337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6"/>
          <p:cNvSpPr txBox="1">
            <a:spLocks/>
          </p:cNvSpPr>
          <p:nvPr/>
        </p:nvSpPr>
        <p:spPr bwMode="auto">
          <a:xfrm>
            <a:off x="816918" y="2242220"/>
            <a:ext cx="7343775"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457200"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1</a:t>
            </a:r>
            <a:r>
              <a:rPr lang="zh-CN" altLang="en-US" sz="2400" dirty="0">
                <a:solidFill>
                  <a:schemeClr val="tx2"/>
                </a:solidFill>
                <a:latin typeface="宋体" charset="-122"/>
              </a:rPr>
              <a:t>）多源性</a:t>
            </a:r>
            <a:endParaRPr lang="en-US" altLang="zh-CN" sz="2400" dirty="0">
              <a:solidFill>
                <a:schemeClr val="tx2"/>
              </a:solidFill>
              <a:latin typeface="宋体" charset="-122"/>
            </a:endParaRP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2</a:t>
            </a:r>
            <a:r>
              <a:rPr lang="zh-CN" altLang="en-US" sz="2400" dirty="0">
                <a:solidFill>
                  <a:schemeClr val="tx2"/>
                </a:solidFill>
                <a:latin typeface="宋体" charset="-122"/>
              </a:rPr>
              <a:t>）空间宏观性</a:t>
            </a:r>
            <a:endParaRPr lang="en-US" altLang="zh-CN" sz="2400" dirty="0">
              <a:solidFill>
                <a:schemeClr val="tx2"/>
              </a:solidFill>
              <a:latin typeface="宋体" charset="-122"/>
            </a:endParaRP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3</a:t>
            </a:r>
            <a:r>
              <a:rPr lang="zh-CN" altLang="en-US" sz="2400" dirty="0">
                <a:solidFill>
                  <a:schemeClr val="tx2"/>
                </a:solidFill>
                <a:latin typeface="宋体" charset="-122"/>
              </a:rPr>
              <a:t>）时间周期性</a:t>
            </a:r>
            <a:endParaRPr lang="en-US" altLang="zh-CN" sz="2400" dirty="0">
              <a:solidFill>
                <a:schemeClr val="tx2"/>
              </a:solidFill>
              <a:latin typeface="宋体" charset="-122"/>
            </a:endParaRP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4</a:t>
            </a:r>
            <a:r>
              <a:rPr lang="zh-CN" altLang="en-US" sz="2400" dirty="0">
                <a:solidFill>
                  <a:schemeClr val="tx2"/>
                </a:solidFill>
                <a:latin typeface="宋体" charset="-122"/>
              </a:rPr>
              <a:t>）多光谱特性</a:t>
            </a:r>
            <a:endParaRPr lang="en-US" altLang="zh-CN" sz="2400" dirty="0">
              <a:solidFill>
                <a:schemeClr val="tx2"/>
              </a:solidFill>
              <a:latin typeface="宋体" charset="-122"/>
            </a:endParaRP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5</a:t>
            </a:r>
            <a:r>
              <a:rPr lang="zh-CN" altLang="en-US" sz="2400" dirty="0">
                <a:solidFill>
                  <a:schemeClr val="tx2"/>
                </a:solidFill>
                <a:latin typeface="宋体" charset="-122"/>
              </a:rPr>
              <a:t>）多空间分辨率特性</a:t>
            </a: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6</a:t>
            </a:r>
            <a:r>
              <a:rPr lang="zh-CN" altLang="en-US" sz="2400" dirty="0">
                <a:solidFill>
                  <a:schemeClr val="tx2"/>
                </a:solidFill>
                <a:latin typeface="宋体" charset="-122"/>
              </a:rPr>
              <a:t>）海量数据</a:t>
            </a:r>
          </a:p>
        </p:txBody>
      </p:sp>
      <p:sp>
        <p:nvSpPr>
          <p:cNvPr id="35844" name="矩形 1"/>
          <p:cNvSpPr>
            <a:spLocks noChangeArrowheads="1"/>
          </p:cNvSpPr>
          <p:nvPr/>
        </p:nvSpPr>
        <p:spPr bwMode="auto">
          <a:xfrm>
            <a:off x="683568" y="1916832"/>
            <a:ext cx="3876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遥感影像数据具有的特征：</a:t>
            </a:r>
          </a:p>
        </p:txBody>
      </p:sp>
      <p:sp>
        <p:nvSpPr>
          <p:cNvPr id="35845" name="标题 1"/>
          <p:cNvSpPr txBox="1">
            <a:spLocks/>
          </p:cNvSpPr>
          <p:nvPr/>
        </p:nvSpPr>
        <p:spPr bwMode="auto">
          <a:xfrm>
            <a:off x="0" y="980728"/>
            <a:ext cx="43735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smtClean="0">
                <a:solidFill>
                  <a:schemeClr val="tx2"/>
                </a:solidFill>
                <a:latin typeface="宋体" charset="-122"/>
              </a:rPr>
              <a:t>2.</a:t>
            </a:r>
            <a:r>
              <a:rPr lang="zh-CN" altLang="en-US" sz="2800" b="1" dirty="0" smtClean="0">
                <a:solidFill>
                  <a:schemeClr val="tx2"/>
                </a:solidFill>
                <a:latin typeface="宋体" charset="-122"/>
              </a:rPr>
              <a:t>遥感</a:t>
            </a:r>
            <a:r>
              <a:rPr lang="zh-CN" altLang="en-US" sz="2800" b="1" dirty="0">
                <a:solidFill>
                  <a:schemeClr val="tx2"/>
                </a:solidFill>
                <a:latin typeface="宋体" charset="-122"/>
              </a:rPr>
              <a:t>影像数据简介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fade">
                                      <p:cBhvr>
                                        <p:cTn id="7" dur="500"/>
                                        <p:tgtEl>
                                          <p:spTgt spid="358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fade">
                                      <p:cBhvr>
                                        <p:cTn id="12" dur="500"/>
                                        <p:tgtEl>
                                          <p:spTgt spid="358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4"/>
                                        </p:tgtEl>
                                        <p:attrNameLst>
                                          <p:attrName>style.visibility</p:attrName>
                                        </p:attrNameLst>
                                      </p:cBhvr>
                                      <p:to>
                                        <p:strVal val="visible"/>
                                      </p:to>
                                    </p:set>
                                    <p:animEffect transition="in" filter="fade">
                                      <p:cBhvr>
                                        <p:cTn id="15"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4" grpId="0"/>
      <p:bldP spid="358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6"/>
          <p:cNvSpPr txBox="1">
            <a:spLocks/>
          </p:cNvSpPr>
          <p:nvPr/>
        </p:nvSpPr>
        <p:spPr bwMode="auto">
          <a:xfrm>
            <a:off x="539750" y="2133600"/>
            <a:ext cx="7848600"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457200"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eaLnBrk="1" hangingPunct="1"/>
            <a:r>
              <a:rPr lang="en-US" altLang="zh-CN" sz="2400" dirty="0">
                <a:solidFill>
                  <a:schemeClr val="tx2"/>
                </a:solidFill>
                <a:latin typeface="宋体" charset="-122"/>
              </a:rPr>
              <a:t> A</a:t>
            </a:r>
            <a:r>
              <a:rPr lang="zh-CN" altLang="en-US" sz="2400" dirty="0">
                <a:solidFill>
                  <a:schemeClr val="tx2"/>
                </a:solidFill>
                <a:latin typeface="宋体" charset="-122"/>
              </a:rPr>
              <a:t>）以目前的数据处理和分析能力远无法满足实用要求，</a:t>
            </a:r>
            <a:r>
              <a:rPr lang="zh-CN" altLang="en-US" sz="2400" dirty="0">
                <a:solidFill>
                  <a:srgbClr val="FF0000"/>
                </a:solidFill>
                <a:latin typeface="宋体" charset="-122"/>
              </a:rPr>
              <a:t>海量的数据</a:t>
            </a:r>
            <a:r>
              <a:rPr lang="zh-CN" altLang="en-US" sz="2400" dirty="0">
                <a:solidFill>
                  <a:schemeClr val="tx2"/>
                </a:solidFill>
                <a:latin typeface="宋体" charset="-122"/>
              </a:rPr>
              <a:t>不仅难以有效提取，在串行处理时</a:t>
            </a:r>
            <a:r>
              <a:rPr lang="zh-CN" altLang="en-US" sz="2400" dirty="0">
                <a:solidFill>
                  <a:srgbClr val="FF0000"/>
                </a:solidFill>
                <a:latin typeface="宋体" charset="-122"/>
              </a:rPr>
              <a:t>速度也较慢</a:t>
            </a:r>
            <a:r>
              <a:rPr lang="zh-CN" altLang="en-US" sz="2400" dirty="0">
                <a:solidFill>
                  <a:schemeClr val="tx2"/>
                </a:solidFill>
                <a:latin typeface="宋体" charset="-122"/>
              </a:rPr>
              <a:t>；</a:t>
            </a: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B</a:t>
            </a:r>
            <a:r>
              <a:rPr lang="zh-CN" altLang="en-US" sz="2400" dirty="0">
                <a:solidFill>
                  <a:schemeClr val="tx2"/>
                </a:solidFill>
                <a:latin typeface="宋体" charset="-122"/>
              </a:rPr>
              <a:t>）由于光谱分辨率的提高，波段的增多，各波段间的相关性往往又很强，则数据的</a:t>
            </a:r>
            <a:r>
              <a:rPr lang="zh-CN" altLang="en-US" sz="2400" dirty="0">
                <a:solidFill>
                  <a:srgbClr val="FF0000"/>
                </a:solidFill>
                <a:latin typeface="宋体" charset="-122"/>
              </a:rPr>
              <a:t>冗余现象</a:t>
            </a:r>
            <a:r>
              <a:rPr lang="zh-CN" altLang="en-US" sz="2400" dirty="0">
                <a:solidFill>
                  <a:schemeClr val="tx2"/>
                </a:solidFill>
                <a:latin typeface="宋体" charset="-122"/>
              </a:rPr>
              <a:t>更加明显，这样处理时的</a:t>
            </a:r>
            <a:r>
              <a:rPr lang="zh-CN" altLang="en-US" sz="2400" dirty="0">
                <a:solidFill>
                  <a:srgbClr val="FF0000"/>
                </a:solidFill>
                <a:latin typeface="宋体" charset="-122"/>
              </a:rPr>
              <a:t>精度和可靠性</a:t>
            </a:r>
            <a:r>
              <a:rPr lang="zh-CN" altLang="en-US" sz="2400" dirty="0">
                <a:solidFill>
                  <a:schemeClr val="tx2"/>
                </a:solidFill>
                <a:latin typeface="宋体" charset="-122"/>
              </a:rPr>
              <a:t>往往会受到影响；</a:t>
            </a:r>
          </a:p>
          <a:p>
            <a:pPr algn="l" eaLnBrk="1" hangingPunct="1"/>
            <a:r>
              <a:rPr lang="zh-CN" altLang="en-US" sz="2400" dirty="0">
                <a:solidFill>
                  <a:schemeClr val="tx2"/>
                </a:solidFill>
                <a:latin typeface="宋体" charset="-122"/>
              </a:rPr>
              <a:t>（</a:t>
            </a:r>
            <a:r>
              <a:rPr lang="en-US" altLang="zh-CN" sz="2400" dirty="0">
                <a:solidFill>
                  <a:schemeClr val="tx2"/>
                </a:solidFill>
                <a:latin typeface="宋体" charset="-122"/>
              </a:rPr>
              <a:t>C</a:t>
            </a:r>
            <a:r>
              <a:rPr lang="zh-CN" altLang="en-US" sz="2400" dirty="0">
                <a:solidFill>
                  <a:schemeClr val="tx2"/>
                </a:solidFill>
                <a:latin typeface="宋体" charset="-122"/>
              </a:rPr>
              <a:t>）遥感图像的处理过程从本质上来说是</a:t>
            </a:r>
            <a:r>
              <a:rPr lang="zh-CN" altLang="en-US" sz="2400" dirty="0">
                <a:solidFill>
                  <a:srgbClr val="FF0000"/>
                </a:solidFill>
                <a:latin typeface="宋体" charset="-122"/>
              </a:rPr>
              <a:t>非线性</a:t>
            </a:r>
            <a:r>
              <a:rPr lang="zh-CN" altLang="en-US" sz="2400" dirty="0">
                <a:solidFill>
                  <a:schemeClr val="tx2"/>
                </a:solidFill>
                <a:latin typeface="宋体" charset="-122"/>
              </a:rPr>
              <a:t>的，因而使用线性方法进行逼近时存在许多麻烦。</a:t>
            </a:r>
          </a:p>
        </p:txBody>
      </p:sp>
      <p:sp>
        <p:nvSpPr>
          <p:cNvPr id="36868" name="矩形 1"/>
          <p:cNvSpPr>
            <a:spLocks noChangeArrowheads="1"/>
          </p:cNvSpPr>
          <p:nvPr/>
        </p:nvSpPr>
        <p:spPr bwMode="auto">
          <a:xfrm>
            <a:off x="515938" y="1743075"/>
            <a:ext cx="664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遥感影像数据在分析处理过程中存在以下困难：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fade">
                                      <p:cBhvr>
                                        <p:cTn id="7" dur="500"/>
                                        <p:tgtEl>
                                          <p:spTgt spid="368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66"/>
                                        </p:tgtEl>
                                        <p:attrNameLst>
                                          <p:attrName>style.visibility</p:attrName>
                                        </p:attrNameLst>
                                      </p:cBhvr>
                                      <p:to>
                                        <p:strVal val="visible"/>
                                      </p:to>
                                    </p:set>
                                    <p:animEffect transition="in" filter="fade">
                                      <p:cBhvr>
                                        <p:cTn id="10"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标题 1"/>
          <p:cNvSpPr txBox="1">
            <a:spLocks/>
          </p:cNvSpPr>
          <p:nvPr/>
        </p:nvSpPr>
        <p:spPr bwMode="auto">
          <a:xfrm>
            <a:off x="-161925" y="1358900"/>
            <a:ext cx="62468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smtClean="0">
                <a:solidFill>
                  <a:schemeClr val="tx2"/>
                </a:solidFill>
                <a:latin typeface="宋体" charset="-122"/>
              </a:rPr>
              <a:t>3.</a:t>
            </a:r>
            <a:r>
              <a:rPr lang="zh-CN" altLang="en-US" sz="2800" b="1" dirty="0" smtClean="0">
                <a:solidFill>
                  <a:schemeClr val="tx2"/>
                </a:solidFill>
                <a:latin typeface="宋体" charset="-122"/>
              </a:rPr>
              <a:t>人工神经网络</a:t>
            </a:r>
            <a:r>
              <a:rPr lang="zh-CN" altLang="en-US" sz="2800" b="1" dirty="0">
                <a:solidFill>
                  <a:schemeClr val="tx2"/>
                </a:solidFill>
                <a:latin typeface="宋体" charset="-122"/>
              </a:rPr>
              <a:t>基本特性及其优势</a:t>
            </a:r>
          </a:p>
        </p:txBody>
      </p:sp>
      <p:sp>
        <p:nvSpPr>
          <p:cNvPr id="6" name="AutoShape 67"/>
          <p:cNvSpPr>
            <a:spLocks noChangeArrowheads="1"/>
          </p:cNvSpPr>
          <p:nvPr/>
        </p:nvSpPr>
        <p:spPr bwMode="auto">
          <a:xfrm>
            <a:off x="698376" y="2589163"/>
            <a:ext cx="3441576" cy="3432125"/>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68"/>
          <p:cNvSpPr>
            <a:spLocks noChangeArrowheads="1"/>
          </p:cNvSpPr>
          <p:nvPr/>
        </p:nvSpPr>
        <p:spPr bwMode="gray">
          <a:xfrm>
            <a:off x="968456" y="2446288"/>
            <a:ext cx="2794200" cy="312483"/>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8" name="Text Box 71"/>
          <p:cNvSpPr txBox="1">
            <a:spLocks noChangeArrowheads="1"/>
          </p:cNvSpPr>
          <p:nvPr/>
        </p:nvSpPr>
        <p:spPr bwMode="gray">
          <a:xfrm>
            <a:off x="1308049" y="2420888"/>
            <a:ext cx="19611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1800" b="1" dirty="0" smtClean="0"/>
              <a:t>基本特性</a:t>
            </a:r>
            <a:endParaRPr lang="en-US" altLang="zh-CN" sz="1800" b="1" dirty="0">
              <a:solidFill>
                <a:schemeClr val="bg1"/>
              </a:solidFill>
            </a:endParaRPr>
          </a:p>
        </p:txBody>
      </p:sp>
      <p:sp>
        <p:nvSpPr>
          <p:cNvPr id="9" name="Text Box 72"/>
          <p:cNvSpPr txBox="1">
            <a:spLocks noChangeArrowheads="1"/>
          </p:cNvSpPr>
          <p:nvPr/>
        </p:nvSpPr>
        <p:spPr bwMode="auto">
          <a:xfrm>
            <a:off x="755576" y="3011468"/>
            <a:ext cx="3581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pPr algn="l"/>
            <a:r>
              <a:rPr lang="zh-CN" altLang="en-US" sz="2000" dirty="0" smtClean="0"/>
              <a:t>（</a:t>
            </a:r>
            <a:r>
              <a:rPr lang="en-US" altLang="zh-CN" sz="2400" dirty="0" smtClean="0"/>
              <a:t>1</a:t>
            </a:r>
            <a:r>
              <a:rPr lang="zh-CN" altLang="en-US" sz="2400" dirty="0" smtClean="0"/>
              <a:t>）并行分布处理</a:t>
            </a:r>
            <a:endParaRPr lang="en-US" altLang="zh-CN" sz="2400" dirty="0" smtClean="0"/>
          </a:p>
          <a:p>
            <a:pPr algn="l"/>
            <a:r>
              <a:rPr lang="zh-CN" altLang="en-US" sz="2400" dirty="0" smtClean="0"/>
              <a:t>（</a:t>
            </a:r>
            <a:r>
              <a:rPr lang="en-US" altLang="zh-CN" sz="2400" dirty="0" smtClean="0"/>
              <a:t>2</a:t>
            </a:r>
            <a:r>
              <a:rPr lang="zh-CN" altLang="en-US" sz="2400" dirty="0" smtClean="0"/>
              <a:t>）非线性映射</a:t>
            </a:r>
          </a:p>
          <a:p>
            <a:pPr algn="l"/>
            <a:r>
              <a:rPr lang="zh-CN" altLang="en-US" sz="2400" dirty="0" smtClean="0"/>
              <a:t>（</a:t>
            </a:r>
            <a:r>
              <a:rPr lang="en-US" altLang="zh-CN" sz="2400" dirty="0" smtClean="0"/>
              <a:t>3</a:t>
            </a:r>
            <a:r>
              <a:rPr lang="zh-CN" altLang="en-US" sz="2400" dirty="0" smtClean="0"/>
              <a:t>）通过训练进行学习</a:t>
            </a:r>
            <a:endParaRPr lang="en-US" altLang="zh-CN" sz="2400" dirty="0" smtClean="0"/>
          </a:p>
          <a:p>
            <a:pPr algn="l"/>
            <a:r>
              <a:rPr lang="zh-CN" altLang="en-US" sz="2400" dirty="0" smtClean="0"/>
              <a:t>（</a:t>
            </a:r>
            <a:r>
              <a:rPr lang="en-US" altLang="zh-CN" sz="2400" dirty="0" smtClean="0"/>
              <a:t>4</a:t>
            </a:r>
            <a:r>
              <a:rPr lang="zh-CN" altLang="en-US" sz="2400" dirty="0" smtClean="0"/>
              <a:t>）适应与集成</a:t>
            </a:r>
            <a:endParaRPr lang="zh-CN" altLang="en-US" sz="2400" dirty="0"/>
          </a:p>
        </p:txBody>
      </p:sp>
      <p:sp>
        <p:nvSpPr>
          <p:cNvPr id="10" name="AutoShape 67"/>
          <p:cNvSpPr>
            <a:spLocks noChangeArrowheads="1"/>
          </p:cNvSpPr>
          <p:nvPr/>
        </p:nvSpPr>
        <p:spPr bwMode="auto">
          <a:xfrm>
            <a:off x="4802832" y="2589163"/>
            <a:ext cx="3441576" cy="3432125"/>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68"/>
          <p:cNvSpPr>
            <a:spLocks noChangeArrowheads="1"/>
          </p:cNvSpPr>
          <p:nvPr/>
        </p:nvSpPr>
        <p:spPr bwMode="gray">
          <a:xfrm>
            <a:off x="5072912" y="2446288"/>
            <a:ext cx="2794200" cy="312483"/>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2" name="Text Box 71"/>
          <p:cNvSpPr txBox="1">
            <a:spLocks noChangeArrowheads="1"/>
          </p:cNvSpPr>
          <p:nvPr/>
        </p:nvSpPr>
        <p:spPr bwMode="gray">
          <a:xfrm>
            <a:off x="5412505" y="2420888"/>
            <a:ext cx="19611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1800" b="1" dirty="0"/>
              <a:t>优势</a:t>
            </a:r>
            <a:endParaRPr lang="en-US" altLang="zh-CN" sz="1800" b="1" dirty="0">
              <a:solidFill>
                <a:schemeClr val="bg1"/>
              </a:solidFill>
            </a:endParaRPr>
          </a:p>
        </p:txBody>
      </p:sp>
      <p:sp>
        <p:nvSpPr>
          <p:cNvPr id="2" name="矩形 1"/>
          <p:cNvSpPr/>
          <p:nvPr/>
        </p:nvSpPr>
        <p:spPr>
          <a:xfrm>
            <a:off x="4949296" y="2975461"/>
            <a:ext cx="3079088" cy="3477875"/>
          </a:xfrm>
          <a:prstGeom prst="rect">
            <a:avLst/>
          </a:prstGeom>
        </p:spPr>
        <p:txBody>
          <a:bodyPr wrap="square">
            <a:spAutoFit/>
          </a:bodyPr>
          <a:lstStyle/>
          <a:p>
            <a:pPr algn="l"/>
            <a:r>
              <a:rPr lang="zh-CN" altLang="en-US" sz="2000" dirty="0" smtClean="0"/>
              <a:t>（</a:t>
            </a:r>
            <a:r>
              <a:rPr lang="en-US" altLang="zh-CN" sz="2000" dirty="0" smtClean="0"/>
              <a:t>1</a:t>
            </a:r>
            <a:r>
              <a:rPr lang="zh-CN" altLang="en-US" sz="2000" dirty="0" smtClean="0"/>
              <a:t>） 计算过程巨量并行、高度分布。</a:t>
            </a:r>
            <a:endParaRPr lang="en-US" altLang="zh-CN" sz="2000" dirty="0" smtClean="0"/>
          </a:p>
          <a:p>
            <a:pPr algn="l"/>
            <a:r>
              <a:rPr lang="zh-CN" altLang="en-US" sz="2000" dirty="0" smtClean="0"/>
              <a:t>（</a:t>
            </a:r>
            <a:r>
              <a:rPr lang="en-US" altLang="zh-CN" sz="2000" dirty="0" smtClean="0"/>
              <a:t>2</a:t>
            </a:r>
            <a:r>
              <a:rPr lang="zh-CN" altLang="en-US" sz="2000" dirty="0" smtClean="0"/>
              <a:t>） 具有自学习、自适应和自组织能力</a:t>
            </a:r>
            <a:endParaRPr lang="en-US" altLang="zh-CN" sz="2000" dirty="0" smtClean="0"/>
          </a:p>
          <a:p>
            <a:pPr algn="l"/>
            <a:r>
              <a:rPr lang="zh-CN" altLang="en-US" sz="2000" dirty="0" smtClean="0"/>
              <a:t>（</a:t>
            </a:r>
            <a:r>
              <a:rPr lang="en-US" altLang="zh-CN" sz="2000" dirty="0" smtClean="0"/>
              <a:t>3</a:t>
            </a:r>
            <a:r>
              <a:rPr lang="zh-CN" altLang="en-US" sz="2000" dirty="0" smtClean="0"/>
              <a:t>）能“自然地”实现各种非线性映射和求解各种分界面十分复杂和高度非线性的分类和模式识别问题</a:t>
            </a:r>
          </a:p>
          <a:p>
            <a:pPr algn="l"/>
            <a:endParaRPr lang="en-US" altLang="zh-CN" sz="2000" dirty="0" smtClean="0"/>
          </a:p>
          <a:p>
            <a:pPr algn="l"/>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fade">
                                      <p:cBhvr>
                                        <p:cTn id="7" dur="500"/>
                                        <p:tgtEl>
                                          <p:spTgt spid="378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6" grpId="0" animBg="1"/>
      <p:bldP spid="7" grpId="0" animBg="1"/>
      <p:bldP spid="8" grpId="0"/>
      <p:bldP spid="9" grpId="0"/>
      <p:bldP spid="10" grpId="0" animBg="1"/>
      <p:bldP spid="11" grpId="0" animBg="1"/>
      <p:bldP spid="12"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标题 1"/>
          <p:cNvSpPr txBox="1">
            <a:spLocks/>
          </p:cNvSpPr>
          <p:nvPr/>
        </p:nvSpPr>
        <p:spPr bwMode="auto">
          <a:xfrm>
            <a:off x="125413" y="1341438"/>
            <a:ext cx="8407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smtClean="0">
                <a:solidFill>
                  <a:schemeClr val="tx2"/>
                </a:solidFill>
                <a:latin typeface="宋体" charset="-122"/>
              </a:rPr>
              <a:t>4</a:t>
            </a:r>
            <a:r>
              <a:rPr lang="en-US" altLang="zh-CN" sz="2800" b="1" dirty="0">
                <a:solidFill>
                  <a:schemeClr val="tx2"/>
                </a:solidFill>
                <a:latin typeface="宋体" charset="-122"/>
              </a:rPr>
              <a:t>.</a:t>
            </a:r>
            <a:r>
              <a:rPr lang="zh-CN" altLang="en-US" sz="2800" b="1" dirty="0" smtClean="0">
                <a:solidFill>
                  <a:schemeClr val="tx2"/>
                </a:solidFill>
                <a:latin typeface="宋体" charset="-122"/>
              </a:rPr>
              <a:t>人工神经网络</a:t>
            </a:r>
            <a:r>
              <a:rPr lang="zh-CN" altLang="en-US" sz="2800" b="1" dirty="0">
                <a:solidFill>
                  <a:schemeClr val="tx2"/>
                </a:solidFill>
                <a:latin typeface="宋体" charset="-122"/>
              </a:rPr>
              <a:t>在遥感图像分析与处理方面的应用</a:t>
            </a:r>
          </a:p>
        </p:txBody>
      </p:sp>
      <p:sp>
        <p:nvSpPr>
          <p:cNvPr id="37" name="矩形 36"/>
          <p:cNvSpPr/>
          <p:nvPr/>
        </p:nvSpPr>
        <p:spPr>
          <a:xfrm>
            <a:off x="5342043" y="3663844"/>
            <a:ext cx="2650051" cy="96150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342043" y="2702341"/>
            <a:ext cx="2650051" cy="961503"/>
          </a:xfrm>
          <a:prstGeom prst="rect">
            <a:avLst/>
          </a:prstGeom>
          <a:solidFill>
            <a:srgbClr val="D02D32"/>
          </a:solidFill>
          <a:ln>
            <a:noFill/>
          </a:ln>
          <a:effectLst>
            <a:outerShdw blurRad="2413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92530" y="4625349"/>
            <a:ext cx="2614556" cy="961501"/>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92530" y="3663846"/>
            <a:ext cx="2614556" cy="961501"/>
          </a:xfrm>
          <a:prstGeom prst="rect">
            <a:avLst/>
          </a:prstGeom>
          <a:solidFill>
            <a:srgbClr val="8282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767" r="7205" b="57679"/>
          <a:stretch/>
        </p:blipFill>
        <p:spPr bwMode="auto">
          <a:xfrm rot="5400000" flipH="1">
            <a:off x="3718731" y="3612750"/>
            <a:ext cx="3716978"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767" r="7205" b="57679"/>
          <a:stretch/>
        </p:blipFill>
        <p:spPr bwMode="auto">
          <a:xfrm rot="16200000" flipH="1">
            <a:off x="1677684" y="4472066"/>
            <a:ext cx="3696551" cy="36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3776880" y="3862975"/>
            <a:ext cx="697627" cy="646331"/>
          </a:xfrm>
          <a:prstGeom prst="rect">
            <a:avLst/>
          </a:prstGeom>
          <a:noFill/>
        </p:spPr>
        <p:txBody>
          <a:bodyPr wrap="none" rtlCol="0">
            <a:spAutoFit/>
          </a:bodyPr>
          <a:lstStyle/>
          <a:p>
            <a:r>
              <a:rPr lang="en-US" altLang="zh-CN" sz="3600" b="1" dirty="0" smtClean="0">
                <a:solidFill>
                  <a:srgbClr val="828282"/>
                </a:solidFill>
                <a:latin typeface="Arial Unicode MS" pitchFamily="34" charset="-122"/>
                <a:ea typeface="Arial Unicode MS" pitchFamily="34" charset="-122"/>
                <a:cs typeface="Arial Unicode MS" pitchFamily="34" charset="-122"/>
              </a:rPr>
              <a:t>01</a:t>
            </a:r>
            <a:endParaRPr lang="zh-CN" altLang="en-US" sz="900" b="1" dirty="0">
              <a:solidFill>
                <a:srgbClr val="828282"/>
              </a:solidFill>
              <a:latin typeface="Arial Unicode MS" pitchFamily="34" charset="-122"/>
              <a:ea typeface="Arial Unicode MS" pitchFamily="34" charset="-122"/>
              <a:cs typeface="Arial Unicode MS" pitchFamily="34" charset="-122"/>
            </a:endParaRPr>
          </a:p>
        </p:txBody>
      </p:sp>
      <p:sp>
        <p:nvSpPr>
          <p:cNvPr id="44" name="TextBox 43"/>
          <p:cNvSpPr txBox="1"/>
          <p:nvPr/>
        </p:nvSpPr>
        <p:spPr>
          <a:xfrm>
            <a:off x="3776880" y="4782933"/>
            <a:ext cx="697627" cy="646331"/>
          </a:xfrm>
          <a:prstGeom prst="rect">
            <a:avLst/>
          </a:prstGeom>
          <a:noFill/>
        </p:spPr>
        <p:txBody>
          <a:bodyPr wrap="none" rtlCol="0">
            <a:spAutoFit/>
          </a:bodyPr>
          <a:lstStyle/>
          <a:p>
            <a:r>
              <a:rPr lang="en-US" altLang="zh-CN" sz="3600" b="1" dirty="0" smtClean="0">
                <a:solidFill>
                  <a:srgbClr val="3A3A3A"/>
                </a:solidFill>
                <a:latin typeface="Arial Unicode MS" pitchFamily="34" charset="-122"/>
                <a:ea typeface="Arial Unicode MS" pitchFamily="34" charset="-122"/>
                <a:cs typeface="Arial Unicode MS" pitchFamily="34" charset="-122"/>
              </a:rPr>
              <a:t>02</a:t>
            </a:r>
            <a:endParaRPr lang="zh-CN" altLang="en-US" sz="900" b="1" dirty="0">
              <a:solidFill>
                <a:srgbClr val="3A3A3A"/>
              </a:solidFill>
              <a:latin typeface="Arial Unicode MS" pitchFamily="34" charset="-122"/>
              <a:ea typeface="Arial Unicode MS" pitchFamily="34" charset="-122"/>
              <a:cs typeface="Arial Unicode MS" pitchFamily="34" charset="-122"/>
            </a:endParaRPr>
          </a:p>
        </p:txBody>
      </p:sp>
      <p:sp>
        <p:nvSpPr>
          <p:cNvPr id="45" name="TextBox 44"/>
          <p:cNvSpPr txBox="1"/>
          <p:nvPr/>
        </p:nvSpPr>
        <p:spPr>
          <a:xfrm>
            <a:off x="4569003" y="2897250"/>
            <a:ext cx="697627" cy="646331"/>
          </a:xfrm>
          <a:prstGeom prst="rect">
            <a:avLst/>
          </a:prstGeom>
          <a:noFill/>
        </p:spPr>
        <p:txBody>
          <a:bodyPr wrap="none" rtlCol="0">
            <a:spAutoFit/>
          </a:bodyPr>
          <a:lstStyle/>
          <a:p>
            <a:r>
              <a:rPr lang="en-US" altLang="zh-CN" sz="3600" b="1" dirty="0" smtClean="0">
                <a:solidFill>
                  <a:srgbClr val="D02D32"/>
                </a:solidFill>
                <a:latin typeface="Arial Unicode MS" pitchFamily="34" charset="-122"/>
                <a:ea typeface="Arial Unicode MS" pitchFamily="34" charset="-122"/>
                <a:cs typeface="Arial Unicode MS" pitchFamily="34" charset="-122"/>
              </a:rPr>
              <a:t>03</a:t>
            </a:r>
            <a:endParaRPr lang="zh-CN" altLang="en-US" sz="900" b="1" dirty="0">
              <a:solidFill>
                <a:srgbClr val="D02D32"/>
              </a:solidFill>
              <a:latin typeface="Arial Unicode MS" pitchFamily="34" charset="-122"/>
              <a:ea typeface="Arial Unicode MS" pitchFamily="34" charset="-122"/>
              <a:cs typeface="Arial Unicode MS" pitchFamily="34" charset="-122"/>
            </a:endParaRPr>
          </a:p>
        </p:txBody>
      </p:sp>
      <p:sp>
        <p:nvSpPr>
          <p:cNvPr id="46" name="TextBox 45"/>
          <p:cNvSpPr txBox="1"/>
          <p:nvPr/>
        </p:nvSpPr>
        <p:spPr>
          <a:xfrm>
            <a:off x="4569003" y="3817208"/>
            <a:ext cx="697627" cy="646331"/>
          </a:xfrm>
          <a:prstGeom prst="rect">
            <a:avLst/>
          </a:prstGeom>
          <a:noFill/>
        </p:spPr>
        <p:txBody>
          <a:bodyPr wrap="none" rtlCol="0">
            <a:spAutoFit/>
          </a:bodyPr>
          <a:lstStyle/>
          <a:p>
            <a:r>
              <a:rPr lang="en-US" altLang="zh-CN" sz="3600" b="1" dirty="0" smtClean="0">
                <a:solidFill>
                  <a:srgbClr val="AEA39F"/>
                </a:solidFill>
                <a:latin typeface="Arial Unicode MS" pitchFamily="34" charset="-122"/>
                <a:ea typeface="Arial Unicode MS" pitchFamily="34" charset="-122"/>
                <a:cs typeface="Arial Unicode MS" pitchFamily="34" charset="-122"/>
              </a:rPr>
              <a:t>04</a:t>
            </a:r>
            <a:endParaRPr lang="zh-CN" altLang="en-US" sz="900" b="1" dirty="0">
              <a:solidFill>
                <a:srgbClr val="AEA39F"/>
              </a:solidFill>
              <a:latin typeface="Arial Unicode MS" pitchFamily="34" charset="-122"/>
              <a:ea typeface="Arial Unicode MS" pitchFamily="34" charset="-122"/>
              <a:cs typeface="Arial Unicode MS" pitchFamily="34" charset="-122"/>
            </a:endParaRPr>
          </a:p>
        </p:txBody>
      </p:sp>
      <p:sp>
        <p:nvSpPr>
          <p:cNvPr id="47" name="矩形 46"/>
          <p:cNvSpPr/>
          <p:nvPr/>
        </p:nvSpPr>
        <p:spPr>
          <a:xfrm>
            <a:off x="1187624" y="3865068"/>
            <a:ext cx="2496566" cy="523220"/>
          </a:xfrm>
          <a:prstGeom prst="rect">
            <a:avLst/>
          </a:prstGeom>
          <a:noFill/>
        </p:spPr>
        <p:txBody>
          <a:bodyPr wrap="square" lIns="91440" tIns="45720" rIns="91440" bIns="45720">
            <a:spAutoFit/>
          </a:bodyPr>
          <a:lstStyle/>
          <a:p>
            <a:r>
              <a:rPr lang="zh-CN" alt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遥感图像分类</a:t>
            </a:r>
          </a:p>
        </p:txBody>
      </p:sp>
      <p:sp>
        <p:nvSpPr>
          <p:cNvPr id="48" name="矩形 47"/>
          <p:cNvSpPr/>
          <p:nvPr/>
        </p:nvSpPr>
        <p:spPr>
          <a:xfrm>
            <a:off x="1228583" y="4653136"/>
            <a:ext cx="2479321" cy="954107"/>
          </a:xfrm>
          <a:prstGeom prst="rect">
            <a:avLst/>
          </a:prstGeom>
          <a:noFill/>
        </p:spPr>
        <p:txBody>
          <a:bodyPr wrap="square" lIns="91440" tIns="45720" rIns="91440" bIns="45720">
            <a:spAutoFit/>
          </a:bodyPr>
          <a:lstStyle/>
          <a:p>
            <a:r>
              <a:rPr lang="zh-CN" altLang="en-US" sz="2800" b="1" dirty="0" smtClean="0">
                <a:solidFill>
                  <a:schemeClr val="bg1"/>
                </a:solidFill>
              </a:rPr>
              <a:t>遥感图像复原与重建</a:t>
            </a:r>
            <a:endParaRPr lang="zh-CN" altLang="en-US" sz="2800" b="1" dirty="0">
              <a:solidFill>
                <a:schemeClr val="bg1"/>
              </a:solidFill>
            </a:endParaRPr>
          </a:p>
        </p:txBody>
      </p:sp>
      <p:sp>
        <p:nvSpPr>
          <p:cNvPr id="49" name="矩形 48"/>
          <p:cNvSpPr/>
          <p:nvPr/>
        </p:nvSpPr>
        <p:spPr>
          <a:xfrm>
            <a:off x="5811800" y="2708920"/>
            <a:ext cx="1712528" cy="954107"/>
          </a:xfrm>
          <a:prstGeom prst="rect">
            <a:avLst/>
          </a:prstGeom>
          <a:noFill/>
        </p:spPr>
        <p:txBody>
          <a:bodyPr wrap="square" lIns="91440" tIns="45720" rIns="91440" bIns="45720">
            <a:spAutoFit/>
          </a:bodyPr>
          <a:lstStyle/>
          <a:p>
            <a:r>
              <a:rPr lang="zh-CN" alt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遥感图像边缘检测</a:t>
            </a:r>
          </a:p>
        </p:txBody>
      </p:sp>
      <p:sp>
        <p:nvSpPr>
          <p:cNvPr id="50" name="矩形 49"/>
          <p:cNvSpPr/>
          <p:nvPr/>
        </p:nvSpPr>
        <p:spPr>
          <a:xfrm>
            <a:off x="5724128" y="3913892"/>
            <a:ext cx="1845463" cy="523220"/>
          </a:xfrm>
          <a:prstGeom prst="rect">
            <a:avLst/>
          </a:prstGeom>
          <a:noFill/>
        </p:spPr>
        <p:txBody>
          <a:bodyPr wrap="square" lIns="91440" tIns="45720" rIns="91440" bIns="45720">
            <a:spAutoFit/>
          </a:bodyPr>
          <a:lstStyle/>
          <a:p>
            <a:r>
              <a:rPr lang="zh-CN" altLang="en-US" sz="2800" b="1" dirty="0" smtClean="0"/>
              <a:t>其它</a:t>
            </a:r>
            <a:endParaRPr lang="zh-CN" altLang="en-US" sz="2800" b="1" cap="none" spc="0" dirty="0">
              <a:ln w="18415" cmpd="sng">
                <a:solidFill>
                  <a:srgbClr val="FFFFFF"/>
                </a:solidFill>
                <a:prstDash val="solid"/>
              </a:ln>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right)">
                                      <p:cBhvr>
                                        <p:cTn id="13" dur="500"/>
                                        <p:tgtEl>
                                          <p:spTgt spid="39"/>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right)">
                                      <p:cBhvr>
                                        <p:cTn id="16" dur="500"/>
                                        <p:tgtEl>
                                          <p:spTgt spid="40"/>
                                        </p:tgtEl>
                                      </p:cBhvr>
                                    </p:animEffect>
                                  </p:childTnLst>
                                </p:cTn>
                              </p:par>
                              <p:par>
                                <p:cTn id="17" presetID="2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par>
                                <p:cTn id="20" presetID="22" presetClass="entr" presetSubtype="2"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right)">
                                      <p:cBhvr>
                                        <p:cTn id="22" dur="500"/>
                                        <p:tgtEl>
                                          <p:spTgt spid="4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500"/>
                                        <p:tgtEl>
                                          <p:spTgt spid="43"/>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right)">
                                      <p:cBhvr>
                                        <p:cTn id="28" dur="500"/>
                                        <p:tgtEl>
                                          <p:spTgt spid="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right)">
                                      <p:cBhvr>
                                        <p:cTn id="37" dur="500"/>
                                        <p:tgtEl>
                                          <p:spTgt spid="47"/>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right)">
                                      <p:cBhvr>
                                        <p:cTn id="40" dur="500"/>
                                        <p:tgtEl>
                                          <p:spTgt spid="4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left)">
                                      <p:cBhvr>
                                        <p:cTn id="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3" grpId="0"/>
      <p:bldP spid="44" grpId="0"/>
      <p:bldP spid="45" grpId="0"/>
      <p:bldP spid="46" grpId="0"/>
      <p:bldP spid="47" grpId="0"/>
      <p:bldP spid="48" grpId="0"/>
      <p:bldP spid="49" grpId="0"/>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1"/>
          <p:cNvSpPr>
            <a:spLocks noChangeArrowheads="1"/>
          </p:cNvSpPr>
          <p:nvPr/>
        </p:nvSpPr>
        <p:spPr bwMode="auto">
          <a:xfrm>
            <a:off x="611188" y="162877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Tx/>
              <a:buAutoNum type="arabicParenBoth"/>
            </a:pPr>
            <a:r>
              <a:rPr lang="zh-CN" altLang="en-US" sz="2400" b="1" dirty="0" smtClean="0"/>
              <a:t>用于</a:t>
            </a:r>
            <a:r>
              <a:rPr lang="zh-CN" altLang="en-US" sz="2400" b="1" dirty="0"/>
              <a:t>遥感图像分类</a:t>
            </a:r>
            <a:endParaRPr lang="en-US" altLang="zh-CN" sz="2400" b="1" dirty="0"/>
          </a:p>
        </p:txBody>
      </p:sp>
      <p:sp>
        <p:nvSpPr>
          <p:cNvPr id="40965" name="矩形 2"/>
          <p:cNvSpPr>
            <a:spLocks noChangeArrowheads="1"/>
          </p:cNvSpPr>
          <p:nvPr/>
        </p:nvSpPr>
        <p:spPr bwMode="auto">
          <a:xfrm>
            <a:off x="684213" y="2205038"/>
            <a:ext cx="79184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dirty="0"/>
              <a:t>    遥感图像分类是利用计算机通过对遥感图像中的各类地物的光谱信息和空间信息进行分析，选择特征，并用一定的手段将特征空间划分为互不重叠的子空间，然后将图像中的各个像元归化到各个子空间去。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fade">
                                      <p:cBhvr>
                                        <p:cTn id="12"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http://t2.baidu.com/it/u=1353336076,2761056621&amp;fm=21&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200" y="980728"/>
            <a:ext cx="8830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1"/>
          <p:cNvSpPr>
            <a:spLocks noChangeArrowheads="1"/>
          </p:cNvSpPr>
          <p:nvPr/>
        </p:nvSpPr>
        <p:spPr bwMode="auto">
          <a:xfrm>
            <a:off x="1835696" y="1196752"/>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3200" dirty="0" smtClean="0">
                <a:solidFill>
                  <a:srgbClr val="FF0000"/>
                </a:solidFill>
              </a:rPr>
              <a:t>神经网络分类模型</a:t>
            </a:r>
            <a:endParaRPr lang="en-US" altLang="zh-CN" sz="3200" dirty="0">
              <a:solidFill>
                <a:srgbClr val="FF0000"/>
              </a:solidFill>
            </a:endParaRPr>
          </a:p>
        </p:txBody>
      </p:sp>
      <p:sp>
        <p:nvSpPr>
          <p:cNvPr id="9" name="矩形 2"/>
          <p:cNvSpPr>
            <a:spLocks noChangeArrowheads="1"/>
          </p:cNvSpPr>
          <p:nvPr/>
        </p:nvSpPr>
        <p:spPr bwMode="auto">
          <a:xfrm>
            <a:off x="684213" y="2205038"/>
            <a:ext cx="83518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lgn="l">
              <a:defRPr/>
            </a:pPr>
            <a:r>
              <a:rPr lang="zh-CN" altLang="en-US" sz="2400" dirty="0" smtClean="0"/>
              <a:t>基于</a:t>
            </a:r>
            <a:r>
              <a:rPr lang="zh-CN" altLang="en-US" sz="2400" dirty="0"/>
              <a:t>多层感知器（</a:t>
            </a:r>
            <a:r>
              <a:rPr lang="en-US" altLang="zh-CN" sz="2400" dirty="0"/>
              <a:t>MLP</a:t>
            </a:r>
            <a:r>
              <a:rPr lang="zh-CN" altLang="en-US" sz="2400" dirty="0"/>
              <a:t>）的遥感影像分类模型</a:t>
            </a:r>
            <a:endParaRPr lang="en-US" altLang="zh-CN" sz="2400" dirty="0"/>
          </a:p>
          <a:p>
            <a:pPr indent="457200" algn="l">
              <a:defRPr/>
            </a:pPr>
            <a:r>
              <a:rPr lang="zh-CN" altLang="en-US" sz="2400" dirty="0"/>
              <a:t>基于径向基函数（</a:t>
            </a:r>
            <a:r>
              <a:rPr lang="en-US" altLang="zh-CN" sz="2400" dirty="0"/>
              <a:t>RBP</a:t>
            </a:r>
            <a:r>
              <a:rPr lang="zh-CN" altLang="en-US" sz="2400" dirty="0"/>
              <a:t>）的遥感影像分类模型</a:t>
            </a:r>
            <a:endParaRPr lang="en-US" altLang="zh-CN" sz="2400" dirty="0"/>
          </a:p>
          <a:p>
            <a:pPr indent="457200" algn="l">
              <a:defRPr/>
            </a:pPr>
            <a:r>
              <a:rPr lang="zh-CN" altLang="en-US" sz="2400" dirty="0"/>
              <a:t>基于学习向量分层</a:t>
            </a:r>
            <a:r>
              <a:rPr lang="en-US" altLang="zh-CN" sz="2400" dirty="0"/>
              <a:t>-2</a:t>
            </a:r>
            <a:r>
              <a:rPr lang="zh-CN" altLang="en-US" sz="2400" dirty="0"/>
              <a:t>网络（</a:t>
            </a:r>
            <a:r>
              <a:rPr lang="en-US" altLang="zh-CN" sz="2400" dirty="0"/>
              <a:t>LVQ2</a:t>
            </a:r>
            <a:r>
              <a:rPr lang="zh-CN" altLang="en-US" sz="2400" dirty="0"/>
              <a:t>）的遥感影像分类模型</a:t>
            </a:r>
            <a:endParaRPr lang="en-US" altLang="zh-CN" sz="2400" dirty="0"/>
          </a:p>
          <a:p>
            <a:pPr indent="457200" algn="l">
              <a:defRPr/>
            </a:pPr>
            <a:r>
              <a:rPr lang="zh-CN" altLang="en-US" sz="2400" dirty="0"/>
              <a:t>基于</a:t>
            </a:r>
            <a:r>
              <a:rPr lang="en-US" altLang="zh-CN" sz="2400" dirty="0" err="1"/>
              <a:t>Kohonen</a:t>
            </a:r>
            <a:r>
              <a:rPr lang="zh-CN" altLang="en-US" sz="2400" dirty="0"/>
              <a:t>自组织特征映射网络（</a:t>
            </a:r>
            <a:r>
              <a:rPr lang="en-US" altLang="zh-CN" sz="2400" dirty="0"/>
              <a:t>KSOFM</a:t>
            </a:r>
            <a:r>
              <a:rPr lang="zh-CN" altLang="en-US" sz="2400" dirty="0"/>
              <a:t>）的遥感影像分类模型</a:t>
            </a:r>
            <a:endParaRPr lang="en-US" altLang="zh-CN" sz="2400" dirty="0"/>
          </a:p>
          <a:p>
            <a:pPr indent="457200" algn="l">
              <a:defRPr/>
            </a:pPr>
            <a:r>
              <a:rPr lang="zh-CN" altLang="en-US" sz="2400" dirty="0"/>
              <a:t>基于自适应共振模型（</a:t>
            </a:r>
            <a:r>
              <a:rPr lang="en-US" altLang="zh-CN" sz="2400" dirty="0"/>
              <a:t>ART</a:t>
            </a:r>
            <a:r>
              <a:rPr lang="zh-CN" altLang="en-US" sz="2400" dirty="0"/>
              <a:t>）的遥感影像分类模型</a:t>
            </a:r>
            <a:endParaRPr lang="en-US" altLang="zh-CN" sz="2400" dirty="0"/>
          </a:p>
          <a:p>
            <a:pPr algn="l">
              <a:defRPr/>
            </a:pPr>
            <a:endParaRPr lang="zh-CN" altLang="en-US" sz="2400" dirty="0"/>
          </a:p>
          <a:p>
            <a:pPr algn="l">
              <a:defRPr/>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fade">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1"/>
          <p:cNvSpPr>
            <a:spLocks noChangeArrowheads="1"/>
          </p:cNvSpPr>
          <p:nvPr/>
        </p:nvSpPr>
        <p:spPr bwMode="auto">
          <a:xfrm>
            <a:off x="251520" y="836712"/>
            <a:ext cx="590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b="1" dirty="0"/>
              <a:t>(2) </a:t>
            </a:r>
            <a:r>
              <a:rPr lang="zh-CN" altLang="en-US" sz="2400" b="1" dirty="0" smtClean="0"/>
              <a:t>用于</a:t>
            </a:r>
            <a:r>
              <a:rPr lang="zh-CN" altLang="en-US" sz="2400" b="1" dirty="0"/>
              <a:t>遥感图像复原与重建</a:t>
            </a:r>
          </a:p>
        </p:txBody>
      </p:sp>
      <p:sp>
        <p:nvSpPr>
          <p:cNvPr id="9" name="矩形 2"/>
          <p:cNvSpPr>
            <a:spLocks noChangeArrowheads="1"/>
          </p:cNvSpPr>
          <p:nvPr/>
        </p:nvSpPr>
        <p:spPr bwMode="auto">
          <a:xfrm>
            <a:off x="395536" y="1412776"/>
            <a:ext cx="83518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lgn="l">
              <a:defRPr/>
            </a:pPr>
            <a:r>
              <a:rPr lang="zh-CN" altLang="en-US" sz="2400" dirty="0"/>
              <a:t>卫星遥感成像系统不可避免的受到大气扰动、散焦、相对运动和随机噪声的干扰，造成遥感图像的降晰、退化。超分辨率重建是从质量较差、分辨率较低的图像来重建图像质量更好、空间分辨率更高的影像的算法，主要应用于卫星图像军事目标识别等。</a:t>
            </a:r>
          </a:p>
          <a:p>
            <a:pPr indent="457200" algn="l">
              <a:defRPr/>
            </a:pPr>
            <a:endParaRPr lang="zh-CN" altLang="en-US" sz="2400" dirty="0"/>
          </a:p>
          <a:p>
            <a:pPr algn="l">
              <a:defRPr/>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974725"/>
            <a:ext cx="8229600" cy="509588"/>
          </a:xfrm>
        </p:spPr>
        <p:txBody>
          <a:bodyPr/>
          <a:lstStyle/>
          <a:p>
            <a:r>
              <a:rPr lang="zh-CN" altLang="en-US" dirty="0" smtClean="0">
                <a:latin typeface="微软雅黑" pitchFamily="34" charset="-122"/>
              </a:rPr>
              <a:t>一、地学知识的基本概念与应用方法</a:t>
            </a:r>
          </a:p>
        </p:txBody>
      </p:sp>
      <p:sp>
        <p:nvSpPr>
          <p:cNvPr id="16387" name="内容占位符 2"/>
          <p:cNvSpPr>
            <a:spLocks noGrp="1"/>
          </p:cNvSpPr>
          <p:nvPr>
            <p:ph sz="quarter" idx="1"/>
          </p:nvPr>
        </p:nvSpPr>
        <p:spPr>
          <a:xfrm>
            <a:off x="457200" y="2452315"/>
            <a:ext cx="8229600" cy="4937125"/>
          </a:xfrm>
        </p:spPr>
        <p:txBody>
          <a:bodyPr/>
          <a:lstStyle/>
          <a:p>
            <a:pPr indent="457200">
              <a:buNone/>
            </a:pPr>
            <a:r>
              <a:rPr lang="zh-CN" altLang="en-US" dirty="0" smtClean="0">
                <a:ea typeface="宋体" charset="-122"/>
              </a:rPr>
              <a:t>地学是对以我们所生活的地球为研究对象的学科的统称，通常有地理学、地质学、海洋学、大气物理、古生物学等学科。</a:t>
            </a:r>
            <a:endParaRPr lang="en-US" altLang="zh-CN" dirty="0" smtClean="0">
              <a:ea typeface="宋体" charset="-122"/>
            </a:endParaRPr>
          </a:p>
          <a:p>
            <a:pPr indent="457200">
              <a:buNone/>
            </a:pPr>
            <a:r>
              <a:rPr lang="zh-CN" altLang="en-US" dirty="0" smtClean="0">
                <a:solidFill>
                  <a:srgbClr val="FF0000"/>
                </a:solidFill>
                <a:ea typeface="宋体" charset="-122"/>
              </a:rPr>
              <a:t>地学知识</a:t>
            </a:r>
            <a:r>
              <a:rPr lang="zh-CN" altLang="en-US" dirty="0" smtClean="0">
                <a:ea typeface="宋体" charset="-122"/>
              </a:rPr>
              <a:t>是地学领域中反映地学现象和过程及其属性的形式化信息。</a:t>
            </a:r>
          </a:p>
        </p:txBody>
      </p:sp>
      <p:sp>
        <p:nvSpPr>
          <p:cNvPr id="10" name="Text Box 9"/>
          <p:cNvSpPr txBox="1">
            <a:spLocks noChangeArrowheads="1"/>
          </p:cNvSpPr>
          <p:nvPr/>
        </p:nvSpPr>
        <p:spPr bwMode="auto">
          <a:xfrm>
            <a:off x="3996843" y="4532585"/>
            <a:ext cx="14446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dirty="0" smtClean="0">
                <a:solidFill>
                  <a:schemeClr val="bg1"/>
                </a:solidFill>
              </a:rPr>
              <a:t>地知识</a:t>
            </a:r>
            <a:endParaRPr lang="zh-CN" altLang="en-US" sz="2800" dirty="0">
              <a:solidFill>
                <a:schemeClr val="bg1"/>
              </a:solidFill>
            </a:endParaRPr>
          </a:p>
        </p:txBody>
      </p:sp>
      <p:sp>
        <p:nvSpPr>
          <p:cNvPr id="3" name="矩形 2"/>
          <p:cNvSpPr/>
          <p:nvPr/>
        </p:nvSpPr>
        <p:spPr>
          <a:xfrm>
            <a:off x="0" y="1815207"/>
            <a:ext cx="4572000" cy="461665"/>
          </a:xfrm>
          <a:prstGeom prst="rect">
            <a:avLst/>
          </a:prstGeom>
        </p:spPr>
        <p:txBody>
          <a:bodyPr>
            <a:spAutoFit/>
          </a:bodyPr>
          <a:lstStyle/>
          <a:p>
            <a:r>
              <a:rPr lang="zh-CN" altLang="en-US" sz="2400" b="1" dirty="0" smtClean="0">
                <a:solidFill>
                  <a:srgbClr val="FF0000"/>
                </a:solidFill>
              </a:rPr>
              <a:t>地学知识的基本概念</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fade">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fade">
                                      <p:cBhvr>
                                        <p:cTn id="17"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http://www.digitalimage.com.cn/UploadFile/2006529833507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4664"/>
            <a:ext cx="8349280" cy="626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1"/>
          <p:cNvSpPr>
            <a:spLocks noChangeArrowheads="1"/>
          </p:cNvSpPr>
          <p:nvPr/>
        </p:nvSpPr>
        <p:spPr bwMode="auto">
          <a:xfrm>
            <a:off x="179512" y="764704"/>
            <a:ext cx="5905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b="1" dirty="0"/>
              <a:t>(3) </a:t>
            </a:r>
            <a:r>
              <a:rPr lang="zh-CN" altLang="en-US" sz="2400" b="1" dirty="0" smtClean="0"/>
              <a:t>用于</a:t>
            </a:r>
            <a:r>
              <a:rPr lang="zh-CN" altLang="en-US" sz="2400" b="1" dirty="0"/>
              <a:t>遥感图像边缘检测</a:t>
            </a:r>
          </a:p>
          <a:p>
            <a:pPr algn="l"/>
            <a:endParaRPr lang="zh-CN" altLang="en-US" sz="2400" b="1" dirty="0"/>
          </a:p>
        </p:txBody>
      </p:sp>
      <p:pic>
        <p:nvPicPr>
          <p:cNvPr id="44036" name="Picture 2" descr="http://www.imagetekinfo.com/technical/images/3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9" y="1279637"/>
            <a:ext cx="8352928" cy="539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fade">
                                      <p:cBhvr>
                                        <p:cTn id="7" dur="500"/>
                                        <p:tgtEl>
                                          <p:spTgt spid="44035"/>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gtEl>
                                        <p:attrNameLst>
                                          <p:attrName>style.visibility</p:attrName>
                                        </p:attrNameLst>
                                      </p:cBhvr>
                                      <p:to>
                                        <p:strVal val="visible"/>
                                      </p:to>
                                    </p:set>
                                    <p:animEffect transition="in" filter="fade">
                                      <p:cBhvr>
                                        <p:cTn id="10"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1"/>
          <p:cNvSpPr>
            <a:spLocks noChangeArrowheads="1"/>
          </p:cNvSpPr>
          <p:nvPr/>
        </p:nvSpPr>
        <p:spPr bwMode="auto">
          <a:xfrm>
            <a:off x="539552" y="980728"/>
            <a:ext cx="5905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b="1" dirty="0"/>
              <a:t>(4) </a:t>
            </a:r>
            <a:r>
              <a:rPr lang="zh-CN" altLang="en-US" sz="2400" b="1" dirty="0"/>
              <a:t>其它一些应用</a:t>
            </a:r>
          </a:p>
          <a:p>
            <a:pPr algn="l"/>
            <a:endParaRPr lang="zh-CN" altLang="en-US" sz="2400" b="1" dirty="0"/>
          </a:p>
          <a:p>
            <a:pPr algn="l"/>
            <a:endParaRPr lang="zh-CN" altLang="en-US" sz="2400" b="1" dirty="0"/>
          </a:p>
        </p:txBody>
      </p:sp>
      <p:sp>
        <p:nvSpPr>
          <p:cNvPr id="45060" name="矩形 1"/>
          <p:cNvSpPr>
            <a:spLocks noChangeArrowheads="1"/>
          </p:cNvSpPr>
          <p:nvPr/>
        </p:nvSpPr>
        <p:spPr bwMode="auto">
          <a:xfrm>
            <a:off x="1116013" y="2565400"/>
            <a:ext cx="72723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lgn="l"/>
            <a:r>
              <a:rPr lang="zh-CN" altLang="en-US" sz="2400" dirty="0"/>
              <a:t>神经网络可以对传统的编码技术进行改进压缩遥感图像信息</a:t>
            </a:r>
            <a:endParaRPr lang="en-US" altLang="zh-CN" sz="2400" dirty="0"/>
          </a:p>
          <a:p>
            <a:pPr indent="457200" algn="l"/>
            <a:r>
              <a:rPr lang="zh-CN" altLang="en-US" sz="2400" dirty="0"/>
              <a:t>神经网络还在图像去噪、纹理分析</a:t>
            </a:r>
            <a:endParaRPr lang="en-US" altLang="zh-CN" sz="2400" dirty="0"/>
          </a:p>
          <a:p>
            <a:pPr indent="457200" algn="l"/>
            <a:r>
              <a:rPr lang="zh-CN" altLang="en-US" sz="2400" dirty="0"/>
              <a:t>模拟人类视觉的相关聚类功能，用于二维图像的多目标分割</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fade">
                                      <p:cBhvr>
                                        <p:cTn id="7" dur="500"/>
                                        <p:tgtEl>
                                          <p:spTgt spid="450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060"/>
                                        </p:tgtEl>
                                        <p:attrNameLst>
                                          <p:attrName>style.visibility</p:attrName>
                                        </p:attrNameLst>
                                      </p:cBhvr>
                                      <p:to>
                                        <p:strVal val="visible"/>
                                      </p:to>
                                    </p:set>
                                    <p:animEffect transition="in" filter="fade">
                                      <p:cBhvr>
                                        <p:cTn id="10"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46082" name="Picture 3" descr="图片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438" y="2852738"/>
            <a:ext cx="800735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59097"/>
            <a:ext cx="4572000" cy="461665"/>
          </a:xfrm>
          <a:prstGeom prst="rect">
            <a:avLst/>
          </a:prstGeom>
        </p:spPr>
        <p:txBody>
          <a:bodyPr>
            <a:spAutoFit/>
          </a:bodyPr>
          <a:lstStyle/>
          <a:p>
            <a:r>
              <a:rPr lang="zh-CN" altLang="en-US" sz="2400" b="1" dirty="0" smtClean="0"/>
              <a:t>地学知识的应用流程</a:t>
            </a:r>
            <a:endParaRPr lang="zh-CN" altLang="en-US" sz="2400" b="1" dirty="0"/>
          </a:p>
        </p:txBody>
      </p:sp>
      <p:sp>
        <p:nvSpPr>
          <p:cNvPr id="22" name="Arc 3"/>
          <p:cNvSpPr>
            <a:spLocks/>
          </p:cNvSpPr>
          <p:nvPr/>
        </p:nvSpPr>
        <p:spPr bwMode="auto">
          <a:xfrm>
            <a:off x="4687406" y="2179538"/>
            <a:ext cx="1822450" cy="1920875"/>
          </a:xfrm>
          <a:custGeom>
            <a:avLst/>
            <a:gdLst>
              <a:gd name="T0" fmla="*/ 0 w 20536"/>
              <a:gd name="T1" fmla="*/ 0 h 21600"/>
              <a:gd name="T2" fmla="*/ 1822450 w 20536"/>
              <a:gd name="T3" fmla="*/ 1325582 h 21600"/>
              <a:gd name="T4" fmla="*/ 0 w 20536"/>
              <a:gd name="T5" fmla="*/ 1920875 h 21600"/>
              <a:gd name="T6" fmla="*/ 0 60000 65536"/>
              <a:gd name="T7" fmla="*/ 0 60000 65536"/>
              <a:gd name="T8" fmla="*/ 0 60000 65536"/>
            </a:gdLst>
            <a:ahLst/>
            <a:cxnLst>
              <a:cxn ang="T6">
                <a:pos x="T0" y="T1"/>
              </a:cxn>
              <a:cxn ang="T7">
                <a:pos x="T2" y="T3"/>
              </a:cxn>
              <a:cxn ang="T8">
                <a:pos x="T4" y="T5"/>
              </a:cxn>
            </a:cxnLst>
            <a:rect l="0" t="0" r="r" b="b"/>
            <a:pathLst>
              <a:path w="20536" h="21600" fill="none" extrusionOk="0">
                <a:moveTo>
                  <a:pt x="0" y="0"/>
                </a:moveTo>
                <a:cubicBezTo>
                  <a:pt x="9350" y="0"/>
                  <a:pt x="17638" y="6016"/>
                  <a:pt x="20536" y="14905"/>
                </a:cubicBezTo>
              </a:path>
              <a:path w="20536" h="21600" stroke="0" extrusionOk="0">
                <a:moveTo>
                  <a:pt x="0" y="0"/>
                </a:moveTo>
                <a:cubicBezTo>
                  <a:pt x="9350" y="0"/>
                  <a:pt x="17638" y="6016"/>
                  <a:pt x="20536" y="14905"/>
                </a:cubicBezTo>
                <a:lnTo>
                  <a:pt x="0" y="21600"/>
                </a:lnTo>
                <a:lnTo>
                  <a:pt x="0" y="0"/>
                </a:lnTo>
                <a:close/>
              </a:path>
            </a:pathLst>
          </a:custGeom>
          <a:solidFill>
            <a:srgbClr val="FFFFFF"/>
          </a:solidFill>
          <a:ln w="6350">
            <a:solidFill>
              <a:srgbClr val="000000"/>
            </a:solidFill>
            <a:round/>
            <a:headEnd/>
            <a:tailEnd/>
          </a:ln>
        </p:spPr>
        <p:txBody>
          <a:bodyPr/>
          <a:lstStyle/>
          <a:p>
            <a:endParaRPr lang="zh-CN" altLang="en-US"/>
          </a:p>
        </p:txBody>
      </p:sp>
      <p:sp>
        <p:nvSpPr>
          <p:cNvPr id="23" name="Arc 4"/>
          <p:cNvSpPr>
            <a:spLocks/>
          </p:cNvSpPr>
          <p:nvPr/>
        </p:nvSpPr>
        <p:spPr bwMode="auto">
          <a:xfrm>
            <a:off x="4687406" y="3505100"/>
            <a:ext cx="1917700" cy="2151063"/>
          </a:xfrm>
          <a:custGeom>
            <a:avLst/>
            <a:gdLst>
              <a:gd name="T0" fmla="*/ 1823236 w 21600"/>
              <a:gd name="T1" fmla="*/ 0 h 24190"/>
              <a:gd name="T2" fmla="*/ 1124518 w 21600"/>
              <a:gd name="T3" fmla="*/ 2151063 h 24190"/>
              <a:gd name="T4" fmla="*/ 0 w 21600"/>
              <a:gd name="T5" fmla="*/ 595255 h 24190"/>
              <a:gd name="T6" fmla="*/ 0 60000 65536"/>
              <a:gd name="T7" fmla="*/ 0 60000 65536"/>
              <a:gd name="T8" fmla="*/ 0 60000 65536"/>
            </a:gdLst>
            <a:ahLst/>
            <a:cxnLst>
              <a:cxn ang="T6">
                <a:pos x="T0" y="T1"/>
              </a:cxn>
              <a:cxn ang="T7">
                <a:pos x="T2" y="T3"/>
              </a:cxn>
              <a:cxn ang="T8">
                <a:pos x="T4" y="T5"/>
              </a:cxn>
            </a:cxnLst>
            <a:rect l="0" t="0" r="r" b="b"/>
            <a:pathLst>
              <a:path w="21600" h="24190" fill="none" extrusionOk="0">
                <a:moveTo>
                  <a:pt x="20536" y="-1"/>
                </a:moveTo>
                <a:cubicBezTo>
                  <a:pt x="21241" y="2161"/>
                  <a:pt x="21600" y="4420"/>
                  <a:pt x="21600" y="6694"/>
                </a:cubicBezTo>
                <a:cubicBezTo>
                  <a:pt x="21600" y="13621"/>
                  <a:pt x="18277" y="20128"/>
                  <a:pt x="12666" y="24190"/>
                </a:cubicBezTo>
              </a:path>
              <a:path w="21600" h="24190" stroke="0" extrusionOk="0">
                <a:moveTo>
                  <a:pt x="20536" y="-1"/>
                </a:moveTo>
                <a:cubicBezTo>
                  <a:pt x="21241" y="2161"/>
                  <a:pt x="21600" y="4420"/>
                  <a:pt x="21600" y="6694"/>
                </a:cubicBezTo>
                <a:cubicBezTo>
                  <a:pt x="21600" y="13621"/>
                  <a:pt x="18277" y="20128"/>
                  <a:pt x="12666" y="24190"/>
                </a:cubicBezTo>
                <a:lnTo>
                  <a:pt x="0" y="6694"/>
                </a:lnTo>
                <a:lnTo>
                  <a:pt x="20536" y="-1"/>
                </a:lnTo>
                <a:close/>
              </a:path>
            </a:pathLst>
          </a:custGeom>
          <a:solidFill>
            <a:srgbClr val="FFFFFF"/>
          </a:solidFill>
          <a:ln w="6350">
            <a:solidFill>
              <a:srgbClr val="000000"/>
            </a:solidFill>
            <a:round/>
            <a:headEnd/>
            <a:tailEnd/>
          </a:ln>
        </p:spPr>
        <p:txBody>
          <a:bodyPr/>
          <a:lstStyle/>
          <a:p>
            <a:endParaRPr lang="zh-CN" altLang="en-US"/>
          </a:p>
        </p:txBody>
      </p:sp>
      <p:sp>
        <p:nvSpPr>
          <p:cNvPr id="24" name="Arc 5"/>
          <p:cNvSpPr>
            <a:spLocks/>
          </p:cNvSpPr>
          <p:nvPr/>
        </p:nvSpPr>
        <p:spPr bwMode="auto">
          <a:xfrm>
            <a:off x="3561868" y="4100413"/>
            <a:ext cx="2249488" cy="1920875"/>
          </a:xfrm>
          <a:custGeom>
            <a:avLst/>
            <a:gdLst>
              <a:gd name="T0" fmla="*/ 2249488 w 25344"/>
              <a:gd name="T1" fmla="*/ 1555909 h 21600"/>
              <a:gd name="T2" fmla="*/ 0 w 25344"/>
              <a:gd name="T3" fmla="*/ 1555197 h 21600"/>
              <a:gd name="T4" fmla="*/ 1125277 w 25344"/>
              <a:gd name="T5" fmla="*/ 0 h 21600"/>
              <a:gd name="T6" fmla="*/ 0 60000 65536"/>
              <a:gd name="T7" fmla="*/ 0 60000 65536"/>
              <a:gd name="T8" fmla="*/ 0 60000 65536"/>
            </a:gdLst>
            <a:ahLst/>
            <a:cxnLst>
              <a:cxn ang="T6">
                <a:pos x="T0" y="T1"/>
              </a:cxn>
              <a:cxn ang="T7">
                <a:pos x="T2" y="T3"/>
              </a:cxn>
              <a:cxn ang="T8">
                <a:pos x="T4" y="T5"/>
              </a:cxn>
            </a:cxnLst>
            <a:rect l="0" t="0" r="r" b="b"/>
            <a:pathLst>
              <a:path w="25344" h="21600" fill="none" extrusionOk="0">
                <a:moveTo>
                  <a:pt x="25344" y="17496"/>
                </a:moveTo>
                <a:cubicBezTo>
                  <a:pt x="21659" y="20163"/>
                  <a:pt x="17226" y="21599"/>
                  <a:pt x="12678" y="21599"/>
                </a:cubicBezTo>
                <a:cubicBezTo>
                  <a:pt x="8124" y="21599"/>
                  <a:pt x="3686" y="20160"/>
                  <a:pt x="0" y="17487"/>
                </a:cubicBezTo>
              </a:path>
              <a:path w="25344" h="21600" stroke="0" extrusionOk="0">
                <a:moveTo>
                  <a:pt x="25344" y="17496"/>
                </a:moveTo>
                <a:cubicBezTo>
                  <a:pt x="21659" y="20163"/>
                  <a:pt x="17226" y="21599"/>
                  <a:pt x="12678" y="21599"/>
                </a:cubicBezTo>
                <a:cubicBezTo>
                  <a:pt x="8124" y="21599"/>
                  <a:pt x="3686" y="20160"/>
                  <a:pt x="0" y="17487"/>
                </a:cubicBezTo>
                <a:lnTo>
                  <a:pt x="12678" y="0"/>
                </a:lnTo>
                <a:lnTo>
                  <a:pt x="25344" y="17496"/>
                </a:lnTo>
                <a:close/>
              </a:path>
            </a:pathLst>
          </a:custGeom>
          <a:solidFill>
            <a:srgbClr val="FFFFFF"/>
          </a:solidFill>
          <a:ln w="6350">
            <a:solidFill>
              <a:srgbClr val="000000"/>
            </a:solidFill>
            <a:round/>
            <a:headEnd/>
            <a:tailEnd/>
          </a:ln>
        </p:spPr>
        <p:txBody>
          <a:bodyPr/>
          <a:lstStyle/>
          <a:p>
            <a:endParaRPr lang="zh-CN" altLang="en-US"/>
          </a:p>
        </p:txBody>
      </p:sp>
      <p:sp>
        <p:nvSpPr>
          <p:cNvPr id="25" name="Arc 6"/>
          <p:cNvSpPr>
            <a:spLocks/>
          </p:cNvSpPr>
          <p:nvPr/>
        </p:nvSpPr>
        <p:spPr bwMode="auto">
          <a:xfrm>
            <a:off x="2769706" y="3505100"/>
            <a:ext cx="1917700" cy="2149475"/>
          </a:xfrm>
          <a:custGeom>
            <a:avLst/>
            <a:gdLst>
              <a:gd name="T0" fmla="*/ 792117 w 21600"/>
              <a:gd name="T1" fmla="*/ 2149475 h 24177"/>
              <a:gd name="T2" fmla="*/ 94287 w 21600"/>
              <a:gd name="T3" fmla="*/ 0 h 24177"/>
              <a:gd name="T4" fmla="*/ 1917700 w 21600"/>
              <a:gd name="T5" fmla="*/ 594691 h 24177"/>
              <a:gd name="T6" fmla="*/ 0 60000 65536"/>
              <a:gd name="T7" fmla="*/ 0 60000 65536"/>
              <a:gd name="T8" fmla="*/ 0 60000 65536"/>
            </a:gdLst>
            <a:ahLst/>
            <a:cxnLst>
              <a:cxn ang="T6">
                <a:pos x="T0" y="T1"/>
              </a:cxn>
              <a:cxn ang="T7">
                <a:pos x="T2" y="T3"/>
              </a:cxn>
              <a:cxn ang="T8">
                <a:pos x="T4" y="T5"/>
              </a:cxn>
            </a:cxnLst>
            <a:rect l="0" t="0" r="r" b="b"/>
            <a:pathLst>
              <a:path w="21600" h="24177" fill="none" extrusionOk="0">
                <a:moveTo>
                  <a:pt x="8922" y="24176"/>
                </a:moveTo>
                <a:cubicBezTo>
                  <a:pt x="3317" y="20114"/>
                  <a:pt x="0" y="13611"/>
                  <a:pt x="0" y="6689"/>
                </a:cubicBezTo>
                <a:cubicBezTo>
                  <a:pt x="0" y="4417"/>
                  <a:pt x="358" y="2159"/>
                  <a:pt x="1061" y="-1"/>
                </a:cubicBezTo>
              </a:path>
              <a:path w="21600" h="24177" stroke="0" extrusionOk="0">
                <a:moveTo>
                  <a:pt x="8922" y="24176"/>
                </a:moveTo>
                <a:cubicBezTo>
                  <a:pt x="3317" y="20114"/>
                  <a:pt x="0" y="13611"/>
                  <a:pt x="0" y="6689"/>
                </a:cubicBezTo>
                <a:cubicBezTo>
                  <a:pt x="0" y="4417"/>
                  <a:pt x="358" y="2159"/>
                  <a:pt x="1061" y="-1"/>
                </a:cubicBezTo>
                <a:lnTo>
                  <a:pt x="21600" y="6689"/>
                </a:lnTo>
                <a:lnTo>
                  <a:pt x="8922" y="24176"/>
                </a:lnTo>
                <a:close/>
              </a:path>
            </a:pathLst>
          </a:custGeom>
          <a:solidFill>
            <a:srgbClr val="FFFFFF"/>
          </a:solidFill>
          <a:ln w="6350">
            <a:solidFill>
              <a:srgbClr val="000000"/>
            </a:solidFill>
            <a:round/>
            <a:headEnd/>
            <a:tailEnd/>
          </a:ln>
        </p:spPr>
        <p:txBody>
          <a:bodyPr/>
          <a:lstStyle/>
          <a:p>
            <a:endParaRPr lang="zh-CN" altLang="en-US"/>
          </a:p>
        </p:txBody>
      </p:sp>
      <p:sp>
        <p:nvSpPr>
          <p:cNvPr id="26" name="Arc 7"/>
          <p:cNvSpPr>
            <a:spLocks/>
          </p:cNvSpPr>
          <p:nvPr/>
        </p:nvSpPr>
        <p:spPr bwMode="auto">
          <a:xfrm>
            <a:off x="2864956" y="2179538"/>
            <a:ext cx="1822450" cy="1920875"/>
          </a:xfrm>
          <a:custGeom>
            <a:avLst/>
            <a:gdLst>
              <a:gd name="T0" fmla="*/ 0 w 20538"/>
              <a:gd name="T1" fmla="*/ 1326026 h 21600"/>
              <a:gd name="T2" fmla="*/ 1822450 w 20538"/>
              <a:gd name="T3" fmla="*/ 0 h 21600"/>
              <a:gd name="T4" fmla="*/ 1822450 w 20538"/>
              <a:gd name="T5" fmla="*/ 1920875 h 21600"/>
              <a:gd name="T6" fmla="*/ 0 60000 65536"/>
              <a:gd name="T7" fmla="*/ 0 60000 65536"/>
              <a:gd name="T8" fmla="*/ 0 60000 65536"/>
            </a:gdLst>
            <a:ahLst/>
            <a:cxnLst>
              <a:cxn ang="T6">
                <a:pos x="T0" y="T1"/>
              </a:cxn>
              <a:cxn ang="T7">
                <a:pos x="T2" y="T3"/>
              </a:cxn>
              <a:cxn ang="T8">
                <a:pos x="T4" y="T5"/>
              </a:cxn>
            </a:cxnLst>
            <a:rect l="0" t="0" r="r" b="b"/>
            <a:pathLst>
              <a:path w="20538" h="21600" fill="none" extrusionOk="0">
                <a:moveTo>
                  <a:pt x="-1" y="14910"/>
                </a:moveTo>
                <a:cubicBezTo>
                  <a:pt x="2895" y="6018"/>
                  <a:pt x="11185" y="0"/>
                  <a:pt x="20538" y="0"/>
                </a:cubicBezTo>
              </a:path>
              <a:path w="20538" h="21600" stroke="0" extrusionOk="0">
                <a:moveTo>
                  <a:pt x="-1" y="14910"/>
                </a:moveTo>
                <a:cubicBezTo>
                  <a:pt x="2895" y="6018"/>
                  <a:pt x="11185" y="0"/>
                  <a:pt x="20538" y="0"/>
                </a:cubicBezTo>
                <a:lnTo>
                  <a:pt x="20538" y="21600"/>
                </a:lnTo>
                <a:lnTo>
                  <a:pt x="-1" y="14910"/>
                </a:lnTo>
                <a:close/>
              </a:path>
            </a:pathLst>
          </a:custGeom>
          <a:solidFill>
            <a:srgbClr val="FFFFFF"/>
          </a:solidFill>
          <a:ln w="6350">
            <a:solidFill>
              <a:srgbClr val="000000"/>
            </a:solidFill>
            <a:round/>
            <a:headEnd/>
            <a:tailEnd/>
          </a:ln>
        </p:spPr>
        <p:txBody>
          <a:bodyPr/>
          <a:lstStyle/>
          <a:p>
            <a:endParaRPr lang="zh-CN" altLang="en-US"/>
          </a:p>
        </p:txBody>
      </p:sp>
      <p:sp>
        <p:nvSpPr>
          <p:cNvPr id="27" name="Oval 8"/>
          <p:cNvSpPr>
            <a:spLocks noChangeArrowheads="1"/>
          </p:cNvSpPr>
          <p:nvPr/>
        </p:nvSpPr>
        <p:spPr bwMode="auto">
          <a:xfrm>
            <a:off x="3882543" y="3295550"/>
            <a:ext cx="1609725" cy="1609725"/>
          </a:xfrm>
          <a:prstGeom prst="ellipse">
            <a:avLst/>
          </a:prstGeom>
          <a:solidFill>
            <a:schemeClr val="hlink"/>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28" name="Text Box 9"/>
          <p:cNvSpPr txBox="1">
            <a:spLocks noChangeArrowheads="1"/>
          </p:cNvSpPr>
          <p:nvPr/>
        </p:nvSpPr>
        <p:spPr bwMode="auto">
          <a:xfrm>
            <a:off x="3996843" y="3884513"/>
            <a:ext cx="14446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a:solidFill>
                  <a:schemeClr val="bg1"/>
                </a:solidFill>
              </a:rPr>
              <a:t>地学知识</a:t>
            </a:r>
          </a:p>
        </p:txBody>
      </p:sp>
      <p:sp>
        <p:nvSpPr>
          <p:cNvPr id="29" name="Text Box 10"/>
          <p:cNvSpPr txBox="1">
            <a:spLocks noChangeArrowheads="1"/>
          </p:cNvSpPr>
          <p:nvPr/>
        </p:nvSpPr>
        <p:spPr bwMode="auto">
          <a:xfrm>
            <a:off x="5330343" y="3027263"/>
            <a:ext cx="8985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dirty="0"/>
              <a:t>表达</a:t>
            </a:r>
          </a:p>
        </p:txBody>
      </p:sp>
      <p:sp>
        <p:nvSpPr>
          <p:cNvPr id="30" name="Freeform 11"/>
          <p:cNvSpPr>
            <a:spLocks/>
          </p:cNvSpPr>
          <p:nvPr/>
        </p:nvSpPr>
        <p:spPr bwMode="auto">
          <a:xfrm rot="15108442">
            <a:off x="5877237" y="3102669"/>
            <a:ext cx="314325" cy="1452563"/>
          </a:xfrm>
          <a:custGeom>
            <a:avLst/>
            <a:gdLst>
              <a:gd name="T0" fmla="*/ 314325 w 198"/>
              <a:gd name="T1" fmla="*/ 195263 h 915"/>
              <a:gd name="T2" fmla="*/ 314325 w 198"/>
              <a:gd name="T3" fmla="*/ 0 h 915"/>
              <a:gd name="T4" fmla="*/ 0 w 198"/>
              <a:gd name="T5" fmla="*/ 733425 h 915"/>
              <a:gd name="T6" fmla="*/ 309563 w 198"/>
              <a:gd name="T7" fmla="*/ 1452563 h 915"/>
              <a:gd name="T8" fmla="*/ 309563 w 198"/>
              <a:gd name="T9" fmla="*/ 123825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chemeClr val="bg1"/>
          </a:solidFill>
          <a:ln w="63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1" name="Freeform 12"/>
          <p:cNvSpPr>
            <a:spLocks/>
          </p:cNvSpPr>
          <p:nvPr/>
        </p:nvSpPr>
        <p:spPr bwMode="auto">
          <a:xfrm rot="19376440">
            <a:off x="5222393" y="4568725"/>
            <a:ext cx="312738" cy="1452563"/>
          </a:xfrm>
          <a:custGeom>
            <a:avLst/>
            <a:gdLst>
              <a:gd name="T0" fmla="*/ 312738 w 198"/>
              <a:gd name="T1" fmla="*/ 195263 h 915"/>
              <a:gd name="T2" fmla="*/ 312738 w 198"/>
              <a:gd name="T3" fmla="*/ 0 h 915"/>
              <a:gd name="T4" fmla="*/ 0 w 198"/>
              <a:gd name="T5" fmla="*/ 733425 h 915"/>
              <a:gd name="T6" fmla="*/ 308000 w 198"/>
              <a:gd name="T7" fmla="*/ 1452563 h 915"/>
              <a:gd name="T8" fmla="*/ 308000 w 198"/>
              <a:gd name="T9" fmla="*/ 123825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chemeClr val="bg1"/>
          </a:solidFill>
          <a:ln w="63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2" name="Freeform 13"/>
          <p:cNvSpPr>
            <a:spLocks/>
          </p:cNvSpPr>
          <p:nvPr/>
        </p:nvSpPr>
        <p:spPr bwMode="auto">
          <a:xfrm rot="2237137">
            <a:off x="3606318" y="4387750"/>
            <a:ext cx="315913" cy="1452563"/>
          </a:xfrm>
          <a:custGeom>
            <a:avLst/>
            <a:gdLst>
              <a:gd name="T0" fmla="*/ 315913 w 198"/>
              <a:gd name="T1" fmla="*/ 195263 h 915"/>
              <a:gd name="T2" fmla="*/ 315913 w 198"/>
              <a:gd name="T3" fmla="*/ 0 h 915"/>
              <a:gd name="T4" fmla="*/ 0 w 198"/>
              <a:gd name="T5" fmla="*/ 733425 h 915"/>
              <a:gd name="T6" fmla="*/ 311126 w 198"/>
              <a:gd name="T7" fmla="*/ 1452563 h 915"/>
              <a:gd name="T8" fmla="*/ 311126 w 198"/>
              <a:gd name="T9" fmla="*/ 123825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chemeClr val="bg1"/>
          </a:solidFill>
          <a:ln w="63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3" name="Freeform 14"/>
          <p:cNvSpPr>
            <a:spLocks/>
          </p:cNvSpPr>
          <p:nvPr/>
        </p:nvSpPr>
        <p:spPr bwMode="auto">
          <a:xfrm rot="17291558" flipH="1">
            <a:off x="3281674" y="2835970"/>
            <a:ext cx="314325" cy="1452562"/>
          </a:xfrm>
          <a:custGeom>
            <a:avLst/>
            <a:gdLst>
              <a:gd name="T0" fmla="*/ 314325 w 198"/>
              <a:gd name="T1" fmla="*/ 195262 h 915"/>
              <a:gd name="T2" fmla="*/ 314325 w 198"/>
              <a:gd name="T3" fmla="*/ 0 h 915"/>
              <a:gd name="T4" fmla="*/ 0 w 198"/>
              <a:gd name="T5" fmla="*/ 733425 h 915"/>
              <a:gd name="T6" fmla="*/ 309563 w 198"/>
              <a:gd name="T7" fmla="*/ 1452562 h 915"/>
              <a:gd name="T8" fmla="*/ 309563 w 198"/>
              <a:gd name="T9" fmla="*/ 123825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chemeClr val="bg1"/>
          </a:solidFill>
          <a:ln w="63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4" name="Freeform 15"/>
          <p:cNvSpPr>
            <a:spLocks/>
          </p:cNvSpPr>
          <p:nvPr/>
        </p:nvSpPr>
        <p:spPr bwMode="auto">
          <a:xfrm rot="26517" flipH="1">
            <a:off x="4682643" y="2016025"/>
            <a:ext cx="314325" cy="1452563"/>
          </a:xfrm>
          <a:custGeom>
            <a:avLst/>
            <a:gdLst>
              <a:gd name="T0" fmla="*/ 314325 w 198"/>
              <a:gd name="T1" fmla="*/ 195263 h 915"/>
              <a:gd name="T2" fmla="*/ 314325 w 198"/>
              <a:gd name="T3" fmla="*/ 0 h 915"/>
              <a:gd name="T4" fmla="*/ 0 w 198"/>
              <a:gd name="T5" fmla="*/ 733425 h 915"/>
              <a:gd name="T6" fmla="*/ 309563 w 198"/>
              <a:gd name="T7" fmla="*/ 1452563 h 915"/>
              <a:gd name="T8" fmla="*/ 309563 w 198"/>
              <a:gd name="T9" fmla="*/ 123825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chemeClr val="bg1"/>
          </a:solidFill>
          <a:ln w="63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35" name="Text Box 16"/>
          <p:cNvSpPr txBox="1">
            <a:spLocks noChangeArrowheads="1"/>
          </p:cNvSpPr>
          <p:nvPr/>
        </p:nvSpPr>
        <p:spPr bwMode="auto">
          <a:xfrm>
            <a:off x="5546243" y="4436963"/>
            <a:ext cx="8985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dirty="0"/>
              <a:t>存储</a:t>
            </a:r>
          </a:p>
        </p:txBody>
      </p:sp>
      <p:sp>
        <p:nvSpPr>
          <p:cNvPr id="36" name="Text Box 17"/>
          <p:cNvSpPr txBox="1">
            <a:spLocks noChangeArrowheads="1"/>
          </p:cNvSpPr>
          <p:nvPr/>
        </p:nvSpPr>
        <p:spPr bwMode="auto">
          <a:xfrm>
            <a:off x="4177818" y="5186263"/>
            <a:ext cx="8985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dirty="0"/>
              <a:t>推理</a:t>
            </a:r>
          </a:p>
        </p:txBody>
      </p:sp>
      <p:sp>
        <p:nvSpPr>
          <p:cNvPr id="37" name="Text Box 18"/>
          <p:cNvSpPr txBox="1">
            <a:spLocks noChangeArrowheads="1"/>
          </p:cNvSpPr>
          <p:nvPr/>
        </p:nvSpPr>
        <p:spPr bwMode="auto">
          <a:xfrm>
            <a:off x="2953856" y="4176613"/>
            <a:ext cx="8985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dirty="0"/>
              <a:t>应用</a:t>
            </a:r>
          </a:p>
        </p:txBody>
      </p:sp>
      <p:sp>
        <p:nvSpPr>
          <p:cNvPr id="38" name="Text Box 19"/>
          <p:cNvSpPr txBox="1">
            <a:spLocks noChangeArrowheads="1"/>
          </p:cNvSpPr>
          <p:nvPr/>
        </p:nvSpPr>
        <p:spPr bwMode="auto">
          <a:xfrm>
            <a:off x="3746018" y="2663725"/>
            <a:ext cx="8985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zh-CN" altLang="en-US" sz="2800" dirty="0"/>
              <a:t>获取</a:t>
            </a:r>
          </a:p>
        </p:txBody>
      </p:sp>
    </p:spTree>
    <p:extLst>
      <p:ext uri="{BB962C8B-B14F-4D97-AF65-F5344CB8AC3E}">
        <p14:creationId xmlns:p14="http://schemas.microsoft.com/office/powerpoint/2010/main" val="605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6" grpId="0"/>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txBox="1">
            <a:spLocks/>
          </p:cNvSpPr>
          <p:nvPr/>
        </p:nvSpPr>
        <p:spPr bwMode="auto">
          <a:xfrm>
            <a:off x="-450850" y="1358900"/>
            <a:ext cx="4375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a:solidFill>
                  <a:schemeClr val="tx2"/>
                </a:solidFill>
                <a:latin typeface="宋体" charset="-122"/>
              </a:rPr>
              <a:t>1.</a:t>
            </a:r>
            <a:r>
              <a:rPr lang="zh-CN" altLang="en-US" sz="2800" b="1" dirty="0">
                <a:solidFill>
                  <a:schemeClr val="tx2"/>
                </a:solidFill>
                <a:latin typeface="宋体" charset="-122"/>
              </a:rPr>
              <a:t>地学知识的获取</a:t>
            </a:r>
          </a:p>
        </p:txBody>
      </p:sp>
      <p:sp>
        <p:nvSpPr>
          <p:cNvPr id="18436" name="内容占位符 2"/>
          <p:cNvSpPr>
            <a:spLocks noGrp="1"/>
          </p:cNvSpPr>
          <p:nvPr>
            <p:ph sz="quarter" idx="1"/>
          </p:nvPr>
        </p:nvSpPr>
        <p:spPr>
          <a:xfrm>
            <a:off x="179512" y="2308225"/>
            <a:ext cx="8496944" cy="4937125"/>
          </a:xfrm>
        </p:spPr>
        <p:txBody>
          <a:bodyPr/>
          <a:lstStyle/>
          <a:p>
            <a:pPr indent="457200">
              <a:buNone/>
            </a:pPr>
            <a:r>
              <a:rPr lang="zh-CN" altLang="en-US" dirty="0" smtClean="0">
                <a:ea typeface="宋体" charset="-122"/>
              </a:rPr>
              <a:t>知识获取是从知识源中取得知识</a:t>
            </a:r>
            <a:r>
              <a:rPr lang="en-US" altLang="zh-CN" dirty="0" smtClean="0">
                <a:ea typeface="宋体" charset="-122"/>
              </a:rPr>
              <a:t>, </a:t>
            </a:r>
            <a:r>
              <a:rPr lang="zh-CN" altLang="en-US" dirty="0" smtClean="0">
                <a:ea typeface="宋体" charset="-122"/>
              </a:rPr>
              <a:t>并在知识系统中充分地加以表达的过程。</a:t>
            </a:r>
            <a:endParaRPr lang="en-US" altLang="zh-CN" dirty="0" smtClean="0">
              <a:ea typeface="宋体" charset="-122"/>
            </a:endParaRPr>
          </a:p>
          <a:p>
            <a:pPr indent="457200">
              <a:buNone/>
            </a:pPr>
            <a:r>
              <a:rPr lang="zh-CN" altLang="en-US" dirty="0" smtClean="0">
                <a:ea typeface="宋体" charset="-122"/>
              </a:rPr>
              <a:t>知识获取的手段主要包括</a:t>
            </a:r>
            <a:r>
              <a:rPr lang="zh-CN" altLang="en-US" dirty="0" smtClean="0">
                <a:solidFill>
                  <a:srgbClr val="FF0000"/>
                </a:solidFill>
                <a:ea typeface="宋体" charset="-122"/>
              </a:rPr>
              <a:t>人工机械</a:t>
            </a:r>
            <a:r>
              <a:rPr lang="zh-CN" altLang="en-US" dirty="0" smtClean="0">
                <a:ea typeface="宋体" charset="-122"/>
              </a:rPr>
              <a:t>地获取知识和通过系统自学习</a:t>
            </a:r>
            <a:r>
              <a:rPr lang="zh-CN" altLang="en-US" dirty="0" smtClean="0">
                <a:solidFill>
                  <a:srgbClr val="FF0000"/>
                </a:solidFill>
                <a:ea typeface="宋体" charset="-122"/>
              </a:rPr>
              <a:t>自动地</a:t>
            </a:r>
            <a:r>
              <a:rPr lang="zh-CN" altLang="en-US" dirty="0" smtClean="0">
                <a:ea typeface="宋体" charset="-122"/>
              </a:rPr>
              <a:t>获取知识。</a:t>
            </a: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fade">
                                      <p:cBhvr>
                                        <p:cTn id="12" dur="500"/>
                                        <p:tgtEl>
                                          <p:spTgt spid="184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6">
                                            <p:txEl>
                                              <p:pRg st="1" end="1"/>
                                            </p:txEl>
                                          </p:spTgt>
                                        </p:tgtEl>
                                        <p:attrNameLst>
                                          <p:attrName>style.visibility</p:attrName>
                                        </p:attrNameLst>
                                      </p:cBhvr>
                                      <p:to>
                                        <p:strVal val="visible"/>
                                      </p:to>
                                    </p:set>
                                    <p:animEffect transition="in" filter="fade">
                                      <p:cBhvr>
                                        <p:cTn id="17" dur="500"/>
                                        <p:tgtEl>
                                          <p:spTgt spid="184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1"/>
          <p:cNvSpPr txBox="1">
            <a:spLocks/>
          </p:cNvSpPr>
          <p:nvPr/>
        </p:nvSpPr>
        <p:spPr bwMode="auto">
          <a:xfrm>
            <a:off x="-450850" y="1358900"/>
            <a:ext cx="4375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a:solidFill>
                  <a:schemeClr val="tx2"/>
                </a:solidFill>
                <a:latin typeface="宋体" charset="-122"/>
              </a:rPr>
              <a:t>2.</a:t>
            </a:r>
            <a:r>
              <a:rPr lang="zh-CN" altLang="en-US" sz="2800" b="1" dirty="0">
                <a:solidFill>
                  <a:schemeClr val="tx2"/>
                </a:solidFill>
                <a:latin typeface="宋体" charset="-122"/>
              </a:rPr>
              <a:t>地学知识的表达</a:t>
            </a:r>
          </a:p>
        </p:txBody>
      </p:sp>
      <p:sp>
        <p:nvSpPr>
          <p:cNvPr id="19460" name="内容占位符 2"/>
          <p:cNvSpPr>
            <a:spLocks noGrp="1"/>
          </p:cNvSpPr>
          <p:nvPr>
            <p:ph sz="quarter" idx="1"/>
          </p:nvPr>
        </p:nvSpPr>
        <p:spPr>
          <a:xfrm>
            <a:off x="323528" y="2204864"/>
            <a:ext cx="8136904" cy="4937125"/>
          </a:xfrm>
        </p:spPr>
        <p:txBody>
          <a:bodyPr/>
          <a:lstStyle/>
          <a:p>
            <a:pPr indent="457200">
              <a:buNone/>
            </a:pPr>
            <a:r>
              <a:rPr lang="zh-CN" altLang="en-US" dirty="0" smtClean="0">
                <a:ea typeface="宋体" charset="-122"/>
              </a:rPr>
              <a:t>地学知识的表达包括</a:t>
            </a:r>
            <a:r>
              <a:rPr lang="zh-CN" altLang="en-US" dirty="0" smtClean="0">
                <a:solidFill>
                  <a:srgbClr val="FF0000"/>
                </a:solidFill>
                <a:ea typeface="宋体" charset="-122"/>
              </a:rPr>
              <a:t>状态空间法、经典逻辑、谓词逻辑、产生式规则、语义网络、框架结构、过程表示</a:t>
            </a:r>
            <a:r>
              <a:rPr lang="zh-CN" altLang="en-US" dirty="0" smtClean="0">
                <a:ea typeface="宋体" charset="-122"/>
              </a:rPr>
              <a:t>等。还可以几种知识表达方法混合使用</a:t>
            </a:r>
            <a:r>
              <a:rPr lang="en-US" altLang="zh-CN" dirty="0" smtClean="0">
                <a:ea typeface="宋体" charset="-122"/>
              </a:rPr>
              <a:t>, </a:t>
            </a:r>
            <a:r>
              <a:rPr lang="zh-CN" altLang="en-US" dirty="0" smtClean="0">
                <a:ea typeface="宋体" charset="-122"/>
              </a:rPr>
              <a:t>取长补短。</a:t>
            </a:r>
          </a:p>
          <a:p>
            <a:pPr indent="457200">
              <a:buNone/>
            </a:pPr>
            <a:r>
              <a:rPr lang="zh-CN" altLang="en-US" dirty="0" smtClean="0">
                <a:ea typeface="宋体" charset="-122"/>
              </a:rPr>
              <a:t>近年来</a:t>
            </a:r>
            <a:r>
              <a:rPr lang="en-US" altLang="zh-CN" dirty="0" smtClean="0">
                <a:ea typeface="宋体" charset="-122"/>
              </a:rPr>
              <a:t>, </a:t>
            </a:r>
            <a:r>
              <a:rPr lang="zh-CN" altLang="en-US" dirty="0" smtClean="0">
                <a:ea typeface="宋体" charset="-122"/>
              </a:rPr>
              <a:t>随着面向对象理论和人工神经网络技术的发展</a:t>
            </a:r>
            <a:r>
              <a:rPr lang="en-US" altLang="zh-CN" dirty="0" smtClean="0">
                <a:ea typeface="宋体" charset="-122"/>
              </a:rPr>
              <a:t>,</a:t>
            </a:r>
            <a:r>
              <a:rPr lang="zh-CN" altLang="en-US" dirty="0" smtClean="0">
                <a:solidFill>
                  <a:srgbClr val="FF0000"/>
                </a:solidFill>
                <a:ea typeface="宋体" charset="-122"/>
              </a:rPr>
              <a:t>面向对象</a:t>
            </a:r>
            <a:r>
              <a:rPr lang="zh-CN" altLang="en-US" dirty="0" smtClean="0">
                <a:ea typeface="宋体" charset="-122"/>
              </a:rPr>
              <a:t>和</a:t>
            </a:r>
            <a:r>
              <a:rPr lang="zh-CN" altLang="en-US" dirty="0" smtClean="0">
                <a:solidFill>
                  <a:srgbClr val="FF0000"/>
                </a:solidFill>
                <a:ea typeface="宋体" charset="-122"/>
              </a:rPr>
              <a:t>分布式人工神经网络</a:t>
            </a:r>
            <a:r>
              <a:rPr lang="zh-CN" altLang="en-US" dirty="0" smtClean="0">
                <a:ea typeface="宋体" charset="-122"/>
              </a:rPr>
              <a:t>知识表达的新型知识表达模型也在不断发展。</a:t>
            </a: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Effect transition="in" filter="fade">
                                      <p:cBhvr>
                                        <p:cTn id="12" dur="500"/>
                                        <p:tgtEl>
                                          <p:spTgt spid="194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Effect transition="in" filter="fade">
                                      <p:cBhvr>
                                        <p:cTn id="17" dur="500"/>
                                        <p:tgtEl>
                                          <p:spTgt spid="194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txBox="1">
            <a:spLocks/>
          </p:cNvSpPr>
          <p:nvPr/>
        </p:nvSpPr>
        <p:spPr bwMode="auto">
          <a:xfrm>
            <a:off x="-180528" y="1142256"/>
            <a:ext cx="4375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algn="ctr" eaLnBrk="0" fontAlgn="base" hangingPunct="0">
              <a:spcBef>
                <a:spcPct val="0"/>
              </a:spcBef>
              <a:spcAft>
                <a:spcPct val="0"/>
              </a:spcAft>
              <a:defRPr sz="3600">
                <a:solidFill>
                  <a:schemeClr val="tx1"/>
                </a:solidFill>
                <a:latin typeface="Arial" charset="0"/>
                <a:ea typeface="宋体" charset="-122"/>
              </a:defRPr>
            </a:lvl6pPr>
            <a:lvl7pPr marL="2971800" indent="-228600" algn="ctr" eaLnBrk="0" fontAlgn="base" hangingPunct="0">
              <a:spcBef>
                <a:spcPct val="0"/>
              </a:spcBef>
              <a:spcAft>
                <a:spcPct val="0"/>
              </a:spcAft>
              <a:defRPr sz="3600">
                <a:solidFill>
                  <a:schemeClr val="tx1"/>
                </a:solidFill>
                <a:latin typeface="Arial" charset="0"/>
                <a:ea typeface="宋体" charset="-122"/>
              </a:defRPr>
            </a:lvl7pPr>
            <a:lvl8pPr marL="3429000" indent="-228600" algn="ctr" eaLnBrk="0" fontAlgn="base" hangingPunct="0">
              <a:spcBef>
                <a:spcPct val="0"/>
              </a:spcBef>
              <a:spcAft>
                <a:spcPct val="0"/>
              </a:spcAft>
              <a:defRPr sz="3600">
                <a:solidFill>
                  <a:schemeClr val="tx1"/>
                </a:solidFill>
                <a:latin typeface="Arial" charset="0"/>
                <a:ea typeface="宋体" charset="-122"/>
              </a:defRPr>
            </a:lvl8pPr>
            <a:lvl9pPr marL="3886200" indent="-228600" algn="ctr" eaLnBrk="0" fontAlgn="base" hangingPunct="0">
              <a:spcBef>
                <a:spcPct val="0"/>
              </a:spcBef>
              <a:spcAft>
                <a:spcPct val="0"/>
              </a:spcAft>
              <a:defRPr sz="3600">
                <a:solidFill>
                  <a:schemeClr val="tx1"/>
                </a:solidFill>
                <a:latin typeface="Arial" charset="0"/>
                <a:ea typeface="宋体" charset="-122"/>
              </a:defRPr>
            </a:lvl9pPr>
          </a:lstStyle>
          <a:p>
            <a:r>
              <a:rPr lang="en-US" altLang="zh-CN" sz="2800" b="1" dirty="0">
                <a:solidFill>
                  <a:schemeClr val="tx2"/>
                </a:solidFill>
                <a:latin typeface="宋体" charset="-122"/>
              </a:rPr>
              <a:t>2.</a:t>
            </a:r>
            <a:r>
              <a:rPr lang="zh-CN" altLang="en-US" sz="2800" b="1" dirty="0">
                <a:solidFill>
                  <a:schemeClr val="tx2"/>
                </a:solidFill>
                <a:latin typeface="宋体" charset="-122"/>
              </a:rPr>
              <a:t>地学知识</a:t>
            </a:r>
            <a:r>
              <a:rPr lang="zh-CN" altLang="en-US" sz="2800" b="1" dirty="0" smtClean="0">
                <a:solidFill>
                  <a:schemeClr val="tx2"/>
                </a:solidFill>
                <a:latin typeface="宋体" charset="-122"/>
              </a:rPr>
              <a:t>的</a:t>
            </a:r>
            <a:r>
              <a:rPr lang="en-US" altLang="zh-CN" sz="2800" b="1" dirty="0" smtClean="0">
                <a:solidFill>
                  <a:schemeClr val="tx2"/>
                </a:solidFill>
                <a:latin typeface="宋体" charset="-122"/>
              </a:rPr>
              <a:t>3</a:t>
            </a:r>
            <a:r>
              <a:rPr lang="zh-CN" altLang="en-US" sz="2800" b="1" dirty="0" smtClean="0">
                <a:solidFill>
                  <a:schemeClr val="tx2"/>
                </a:solidFill>
                <a:latin typeface="宋体" charset="-122"/>
              </a:rPr>
              <a:t>级表达方法</a:t>
            </a:r>
            <a:endParaRPr lang="zh-CN" altLang="en-US" sz="2800" b="1" dirty="0">
              <a:solidFill>
                <a:schemeClr val="tx2"/>
              </a:solidFill>
              <a:latin typeface="宋体" charset="-122"/>
            </a:endParaRPr>
          </a:p>
        </p:txBody>
      </p:sp>
      <p:sp>
        <p:nvSpPr>
          <p:cNvPr id="2" name="矩形 1"/>
          <p:cNvSpPr/>
          <p:nvPr/>
        </p:nvSpPr>
        <p:spPr>
          <a:xfrm>
            <a:off x="467544" y="1877923"/>
            <a:ext cx="8339616" cy="830997"/>
          </a:xfrm>
          <a:prstGeom prst="rect">
            <a:avLst/>
          </a:prstGeom>
        </p:spPr>
        <p:txBody>
          <a:bodyPr wrap="square">
            <a:spAutoFit/>
          </a:bodyPr>
          <a:lstStyle/>
          <a:p>
            <a:pPr algn="l"/>
            <a:r>
              <a:rPr lang="zh-CN" altLang="en-US" sz="2400" dirty="0" smtClean="0"/>
              <a:t>     常</a:t>
            </a:r>
            <a:r>
              <a:rPr lang="zh-CN" altLang="en-US" sz="2400" dirty="0"/>
              <a:t>使用</a:t>
            </a:r>
            <a:r>
              <a:rPr lang="zh-CN" altLang="en-US" sz="2400" dirty="0">
                <a:solidFill>
                  <a:srgbClr val="FF0000"/>
                </a:solidFill>
              </a:rPr>
              <a:t>过程式编程语言</a:t>
            </a:r>
            <a:r>
              <a:rPr lang="zh-CN" altLang="en-US" sz="2400" dirty="0"/>
              <a:t>来解决地学知识的表达与管理问题</a:t>
            </a:r>
            <a:r>
              <a:rPr lang="zh-CN" altLang="en-US" sz="2400" dirty="0" smtClean="0"/>
              <a:t>。可将地学知识分为以下三</a:t>
            </a:r>
            <a:r>
              <a:rPr lang="zh-CN" altLang="en-US" sz="2400" dirty="0"/>
              <a:t>级</a:t>
            </a:r>
            <a:r>
              <a:rPr lang="en-US" altLang="zh-CN" sz="2400" dirty="0"/>
              <a:t>:</a:t>
            </a:r>
          </a:p>
        </p:txBody>
      </p:sp>
      <p:grpSp>
        <p:nvGrpSpPr>
          <p:cNvPr id="75" name="Group 4"/>
          <p:cNvGrpSpPr>
            <a:grpSpLocks/>
          </p:cNvGrpSpPr>
          <p:nvPr/>
        </p:nvGrpSpPr>
        <p:grpSpPr bwMode="auto">
          <a:xfrm>
            <a:off x="1170384" y="2780928"/>
            <a:ext cx="6858000" cy="3429000"/>
            <a:chOff x="528" y="1200"/>
            <a:chExt cx="4752" cy="2352"/>
          </a:xfrm>
        </p:grpSpPr>
        <p:sp>
          <p:nvSpPr>
            <p:cNvPr id="76" name="AutoShape 5"/>
            <p:cNvSpPr>
              <a:spLocks noChangeArrowheads="1"/>
            </p:cNvSpPr>
            <p:nvPr/>
          </p:nvSpPr>
          <p:spPr bwMode="gray">
            <a:xfrm>
              <a:off x="3504" y="1728"/>
              <a:ext cx="1776" cy="1824"/>
            </a:xfrm>
            <a:prstGeom prst="chevron">
              <a:avLst>
                <a:gd name="adj" fmla="val 16468"/>
              </a:avLst>
            </a:prstGeom>
            <a:solidFill>
              <a:schemeClr val="accent2">
                <a:lumMod val="60000"/>
                <a:lumOff val="40000"/>
              </a:schemeClr>
            </a:soli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zh-CN" altLang="en-US">
                <a:ea typeface="宋体" pitchFamily="2" charset="-122"/>
              </a:endParaRPr>
            </a:p>
          </p:txBody>
        </p:sp>
        <p:sp>
          <p:nvSpPr>
            <p:cNvPr id="77" name="AutoShape 6"/>
            <p:cNvSpPr>
              <a:spLocks noChangeArrowheads="1"/>
            </p:cNvSpPr>
            <p:nvPr/>
          </p:nvSpPr>
          <p:spPr bwMode="gray">
            <a:xfrm>
              <a:off x="2016" y="1728"/>
              <a:ext cx="1872" cy="1824"/>
            </a:xfrm>
            <a:prstGeom prst="chevron">
              <a:avLst>
                <a:gd name="adj" fmla="val 17842"/>
              </a:avLst>
            </a:prstGeom>
            <a:solidFill>
              <a:schemeClr val="accent1">
                <a:lumMod val="90000"/>
              </a:schemeClr>
            </a:soli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zh-CN" altLang="en-US">
                <a:ea typeface="宋体" pitchFamily="2" charset="-122"/>
              </a:endParaRPr>
            </a:p>
          </p:txBody>
        </p:sp>
        <p:sp>
          <p:nvSpPr>
            <p:cNvPr id="78" name="AutoShape 7"/>
            <p:cNvSpPr>
              <a:spLocks noChangeArrowheads="1"/>
            </p:cNvSpPr>
            <p:nvPr/>
          </p:nvSpPr>
          <p:spPr bwMode="gray">
            <a:xfrm>
              <a:off x="528" y="1728"/>
              <a:ext cx="1872" cy="1824"/>
            </a:xfrm>
            <a:prstGeom prst="chevron">
              <a:avLst>
                <a:gd name="adj" fmla="val 17842"/>
              </a:avLst>
            </a:prstGeom>
            <a:gradFill rotWithShape="1">
              <a:gsLst>
                <a:gs pos="0">
                  <a:schemeClr val="accent1"/>
                </a:gs>
                <a:gs pos="100000">
                  <a:schemeClr val="accent1">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zh-CN" altLang="en-US">
                <a:ea typeface="宋体" pitchFamily="2" charset="-122"/>
              </a:endParaRPr>
            </a:p>
          </p:txBody>
        </p:sp>
        <p:sp>
          <p:nvSpPr>
            <p:cNvPr id="79" name="AutoShape 8"/>
            <p:cNvSpPr>
              <a:spLocks noChangeArrowheads="1"/>
            </p:cNvSpPr>
            <p:nvPr/>
          </p:nvSpPr>
          <p:spPr bwMode="gray">
            <a:xfrm>
              <a:off x="672" y="1200"/>
              <a:ext cx="1296" cy="362"/>
            </a:xfrm>
            <a:prstGeom prst="roundRect">
              <a:avLst>
                <a:gd name="adj" fmla="val 50000"/>
              </a:avLst>
            </a:prstGeom>
            <a:gradFill rotWithShape="1">
              <a:gsLst>
                <a:gs pos="0">
                  <a:schemeClr val="accent1"/>
                </a:gs>
                <a:gs pos="100000">
                  <a:schemeClr val="accent1">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lang="zh-CN" altLang="en-US" sz="2000" b="1" dirty="0">
                  <a:ea typeface="宋体" pitchFamily="2" charset="-122"/>
                </a:rPr>
                <a:t>因子级知识</a:t>
              </a:r>
              <a:endParaRPr lang="en-US" altLang="zh-CN" sz="2000" b="1" dirty="0">
                <a:ea typeface="宋体" pitchFamily="2" charset="-122"/>
              </a:endParaRPr>
            </a:p>
          </p:txBody>
        </p:sp>
        <p:sp>
          <p:nvSpPr>
            <p:cNvPr id="80" name="AutoShape 9"/>
            <p:cNvSpPr>
              <a:spLocks noChangeArrowheads="1"/>
            </p:cNvSpPr>
            <p:nvPr/>
          </p:nvSpPr>
          <p:spPr bwMode="gray">
            <a:xfrm>
              <a:off x="2133" y="1200"/>
              <a:ext cx="1296" cy="362"/>
            </a:xfrm>
            <a:prstGeom prst="roundRect">
              <a:avLst>
                <a:gd name="adj" fmla="val 50000"/>
              </a:avLst>
            </a:prstGeom>
            <a:solidFill>
              <a:schemeClr val="accent1">
                <a:lumMod val="90000"/>
              </a:schemeClr>
            </a:soli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zh-CN" altLang="en-US" sz="2000" b="1" dirty="0">
                  <a:ea typeface="宋体" pitchFamily="2" charset="-122"/>
                </a:rPr>
                <a:t>运算级知识</a:t>
              </a:r>
              <a:endParaRPr lang="en-US" altLang="zh-CN" sz="2000" b="1" dirty="0">
                <a:ea typeface="宋体" pitchFamily="2" charset="-122"/>
              </a:endParaRPr>
            </a:p>
          </p:txBody>
        </p:sp>
        <p:sp>
          <p:nvSpPr>
            <p:cNvPr id="81" name="AutoShape 10"/>
            <p:cNvSpPr>
              <a:spLocks noChangeArrowheads="1"/>
            </p:cNvSpPr>
            <p:nvPr/>
          </p:nvSpPr>
          <p:spPr bwMode="gray">
            <a:xfrm>
              <a:off x="3600" y="1200"/>
              <a:ext cx="1296" cy="362"/>
            </a:xfrm>
            <a:prstGeom prst="roundRect">
              <a:avLst>
                <a:gd name="adj" fmla="val 50000"/>
              </a:avLst>
            </a:prstGeom>
            <a:solidFill>
              <a:schemeClr val="accent2">
                <a:lumMod val="60000"/>
                <a:lumOff val="40000"/>
              </a:schemeClr>
            </a:soli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zh-CN" altLang="en-US" sz="2000" b="1" dirty="0">
                  <a:ea typeface="宋体" pitchFamily="2" charset="-122"/>
                </a:rPr>
                <a:t>决策级知识</a:t>
              </a:r>
              <a:endParaRPr lang="en-US" altLang="zh-CN" sz="2000" b="1" dirty="0">
                <a:ea typeface="宋体" pitchFamily="2" charset="-122"/>
              </a:endParaRPr>
            </a:p>
          </p:txBody>
        </p:sp>
      </p:grpSp>
      <p:sp>
        <p:nvSpPr>
          <p:cNvPr id="74" name="矩形 73"/>
          <p:cNvSpPr/>
          <p:nvPr/>
        </p:nvSpPr>
        <p:spPr>
          <a:xfrm>
            <a:off x="1691680" y="3861048"/>
            <a:ext cx="1944216" cy="1938992"/>
          </a:xfrm>
          <a:prstGeom prst="rect">
            <a:avLst/>
          </a:prstGeom>
        </p:spPr>
        <p:txBody>
          <a:bodyPr wrap="square">
            <a:spAutoFit/>
          </a:bodyPr>
          <a:lstStyle/>
          <a:p>
            <a:pPr algn="l"/>
            <a:r>
              <a:rPr lang="zh-CN" altLang="en-US" sz="2000" dirty="0" smtClean="0"/>
              <a:t>该级知识反映了解决某类问题所需要的地学基本概念</a:t>
            </a:r>
            <a:r>
              <a:rPr lang="en-US" altLang="zh-CN" sz="2000" dirty="0" smtClean="0"/>
              <a:t>, </a:t>
            </a:r>
            <a:r>
              <a:rPr lang="zh-CN" altLang="en-US" sz="2000" dirty="0" smtClean="0"/>
              <a:t>常常是单要素因子。</a:t>
            </a:r>
            <a:endParaRPr lang="zh-CN" altLang="en-US" sz="2000" dirty="0"/>
          </a:p>
        </p:txBody>
      </p:sp>
      <p:sp>
        <p:nvSpPr>
          <p:cNvPr id="85" name="矩形 84"/>
          <p:cNvSpPr/>
          <p:nvPr/>
        </p:nvSpPr>
        <p:spPr>
          <a:xfrm>
            <a:off x="3923928" y="3861048"/>
            <a:ext cx="1944216" cy="2246769"/>
          </a:xfrm>
          <a:prstGeom prst="rect">
            <a:avLst/>
          </a:prstGeom>
        </p:spPr>
        <p:txBody>
          <a:bodyPr wrap="square">
            <a:spAutoFit/>
          </a:bodyPr>
          <a:lstStyle/>
          <a:p>
            <a:pPr algn="l"/>
            <a:r>
              <a:rPr lang="zh-CN" altLang="en-US" sz="2000" dirty="0" smtClean="0"/>
              <a:t>该级知识是地学基本原理和专家经验</a:t>
            </a:r>
            <a:r>
              <a:rPr lang="en-US" altLang="zh-CN" sz="2000" dirty="0" smtClean="0"/>
              <a:t>, </a:t>
            </a:r>
            <a:r>
              <a:rPr lang="zh-CN" altLang="en-US" sz="2000" dirty="0" smtClean="0"/>
              <a:t>利用该级知识可得出地学中的专题信息。</a:t>
            </a:r>
          </a:p>
          <a:p>
            <a:pPr algn="l"/>
            <a:endParaRPr lang="zh-CN" altLang="en-US" sz="2000" dirty="0"/>
          </a:p>
        </p:txBody>
      </p:sp>
      <p:sp>
        <p:nvSpPr>
          <p:cNvPr id="86" name="矩形 85"/>
          <p:cNvSpPr/>
          <p:nvPr/>
        </p:nvSpPr>
        <p:spPr>
          <a:xfrm>
            <a:off x="5940152" y="3645024"/>
            <a:ext cx="1944216" cy="2862322"/>
          </a:xfrm>
          <a:prstGeom prst="rect">
            <a:avLst/>
          </a:prstGeom>
        </p:spPr>
        <p:txBody>
          <a:bodyPr wrap="square">
            <a:spAutoFit/>
          </a:bodyPr>
          <a:lstStyle/>
          <a:p>
            <a:pPr algn="l"/>
            <a:r>
              <a:rPr lang="zh-CN" altLang="en-US" sz="2000" dirty="0" smtClean="0"/>
              <a:t>该级知识是进行规划、决策的经验性知识</a:t>
            </a:r>
            <a:r>
              <a:rPr lang="en-US" altLang="zh-CN" sz="2000" dirty="0" smtClean="0"/>
              <a:t>, </a:t>
            </a:r>
            <a:r>
              <a:rPr lang="zh-CN" altLang="en-US" sz="2000" dirty="0" smtClean="0"/>
              <a:t>是地学专家在某一领域内长期实践经验的总结</a:t>
            </a:r>
            <a:r>
              <a:rPr lang="en-US" altLang="zh-CN" sz="2000" dirty="0" smtClean="0"/>
              <a:t>, </a:t>
            </a:r>
            <a:r>
              <a:rPr lang="zh-CN" altLang="en-US" sz="2000" dirty="0" smtClean="0"/>
              <a:t>是经验性知识。</a:t>
            </a:r>
          </a:p>
          <a:p>
            <a:pPr algn="l"/>
            <a:endParaRPr lang="zh-CN" altLang="en-US" sz="2000" dirty="0"/>
          </a:p>
        </p:txBody>
      </p:sp>
      <p:sp>
        <p:nvSpPr>
          <p:cNvPr id="15" name="标题 1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fade">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left)">
                                      <p:cBhvr>
                                        <p:cTn id="17" dur="500"/>
                                        <p:tgtEl>
                                          <p:spTgt spid="7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left)">
                                      <p:cBhvr>
                                        <p:cTn id="20" dur="500"/>
                                        <p:tgtEl>
                                          <p:spTgt spid="7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wipe(left)">
                                      <p:cBhvr>
                                        <p:cTn id="23" dur="500"/>
                                        <p:tgtEl>
                                          <p:spTgt spid="8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left)">
                                      <p:cBhvr>
                                        <p:cTn id="2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 grpId="0"/>
      <p:bldP spid="74" grpId="0"/>
      <p:bldP spid="85" grpId="0"/>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sz="quarter" idx="1"/>
          </p:nvPr>
        </p:nvSpPr>
        <p:spPr>
          <a:xfrm>
            <a:off x="611560" y="1916832"/>
            <a:ext cx="8137525" cy="3384376"/>
          </a:xfrm>
        </p:spPr>
        <p:txBody>
          <a:bodyPr/>
          <a:lstStyle/>
          <a:p>
            <a:pPr>
              <a:defRPr/>
            </a:pPr>
            <a:endParaRPr lang="zh-CN" altLang="en-US" dirty="0" smtClean="0"/>
          </a:p>
          <a:p>
            <a:pPr marL="0" indent="0">
              <a:buFontTx/>
              <a:buNone/>
              <a:defRPr/>
            </a:pPr>
            <a:r>
              <a:rPr lang="zh-CN" altLang="en-US" dirty="0" smtClean="0"/>
              <a:t>这三级知识可以用规则的</a:t>
            </a:r>
            <a:r>
              <a:rPr lang="en-US" altLang="zh-CN" dirty="0" smtClean="0"/>
              <a:t>BNF </a:t>
            </a:r>
            <a:r>
              <a:rPr lang="zh-CN" altLang="en-US" dirty="0" smtClean="0"/>
              <a:t>语法表示如下</a:t>
            </a:r>
            <a:r>
              <a:rPr lang="en-US" altLang="zh-CN" dirty="0" smtClean="0"/>
              <a:t>:</a:t>
            </a:r>
          </a:p>
          <a:p>
            <a:pPr>
              <a:defRPr/>
            </a:pPr>
            <a:r>
              <a:rPr lang="zh-CN" altLang="en-US" dirty="0" smtClean="0">
                <a:solidFill>
                  <a:srgbClr val="FF0000"/>
                </a:solidFill>
              </a:rPr>
              <a:t>因子描述</a:t>
            </a:r>
          </a:p>
          <a:p>
            <a:pPr marL="0" indent="0">
              <a:buFontTx/>
              <a:buNone/>
              <a:defRPr/>
            </a:pPr>
            <a:r>
              <a:rPr lang="en-US" altLang="zh-CN" dirty="0" smtClean="0"/>
              <a:t>  〈</a:t>
            </a:r>
            <a:r>
              <a:rPr lang="zh-CN" altLang="en-US" dirty="0" smtClean="0"/>
              <a:t>因子</a:t>
            </a:r>
            <a:r>
              <a:rPr lang="en-US" altLang="zh-CN" dirty="0" smtClean="0"/>
              <a:t>〉: : = 〈</a:t>
            </a:r>
            <a:r>
              <a:rPr lang="zh-CN" altLang="en-US" dirty="0" smtClean="0"/>
              <a:t>因子名称或编码</a:t>
            </a:r>
            <a:r>
              <a:rPr lang="en-US" altLang="zh-CN" dirty="0" smtClean="0"/>
              <a:t>〉〈</a:t>
            </a:r>
            <a:r>
              <a:rPr lang="zh-CN" altLang="en-US" dirty="0" smtClean="0"/>
              <a:t>因子分级</a:t>
            </a:r>
            <a:r>
              <a:rPr lang="en-US" altLang="zh-CN" dirty="0" smtClean="0"/>
              <a:t>〉</a:t>
            </a:r>
          </a:p>
          <a:p>
            <a:pPr marL="0" indent="0">
              <a:buFontTx/>
              <a:buNone/>
              <a:defRPr/>
            </a:pPr>
            <a:endParaRPr lang="en-US" altLang="zh-CN" dirty="0" smtClean="0"/>
          </a:p>
          <a:p>
            <a:pPr marL="0" indent="0">
              <a:buFontTx/>
              <a:buNone/>
              <a:defRPr/>
            </a:pPr>
            <a:r>
              <a:rPr lang="en-US" altLang="zh-CN" dirty="0" smtClean="0"/>
              <a:t>  〈</a:t>
            </a:r>
            <a:r>
              <a:rPr lang="zh-CN" altLang="en-US" dirty="0" smtClean="0"/>
              <a:t>因子分级</a:t>
            </a:r>
            <a:r>
              <a:rPr lang="en-US" altLang="zh-CN" dirty="0" smtClean="0"/>
              <a:t>〉: : = 〈</a:t>
            </a:r>
            <a:r>
              <a:rPr lang="zh-CN" altLang="en-US" dirty="0" smtClean="0"/>
              <a:t>因子分级</a:t>
            </a:r>
            <a:r>
              <a:rPr lang="en-US" altLang="zh-CN" dirty="0" smtClean="0"/>
              <a:t>〉〈</a:t>
            </a:r>
            <a:r>
              <a:rPr lang="zh-CN" altLang="en-US" dirty="0" smtClean="0"/>
              <a:t>因子分级最小值</a:t>
            </a:r>
            <a:r>
              <a:rPr lang="en-US" altLang="zh-CN" dirty="0" smtClean="0"/>
              <a:t>〉〈</a:t>
            </a:r>
            <a:r>
              <a:rPr lang="zh-CN" altLang="en-US" dirty="0" smtClean="0"/>
              <a:t>因子分级最大值</a:t>
            </a:r>
            <a:r>
              <a:rPr lang="en-US" altLang="zh-CN" dirty="0" smtClean="0"/>
              <a:t>〉</a:t>
            </a: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fade">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fade">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fade">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sz="quarter" idx="1"/>
          </p:nvPr>
        </p:nvSpPr>
        <p:spPr>
          <a:xfrm>
            <a:off x="539552" y="1484784"/>
            <a:ext cx="8137525" cy="4937125"/>
          </a:xfrm>
        </p:spPr>
        <p:txBody>
          <a:bodyPr/>
          <a:lstStyle/>
          <a:p>
            <a:pPr>
              <a:defRPr/>
            </a:pPr>
            <a:r>
              <a:rPr lang="zh-CN" altLang="en-US" dirty="0" smtClean="0">
                <a:solidFill>
                  <a:srgbClr val="FF0000"/>
                </a:solidFill>
              </a:rPr>
              <a:t>运算和决策级知识的表达</a:t>
            </a:r>
          </a:p>
          <a:p>
            <a:pPr marL="0" indent="457200">
              <a:buFontTx/>
              <a:buNone/>
              <a:defRPr/>
            </a:pPr>
            <a:r>
              <a:rPr lang="en-US" altLang="zh-CN" dirty="0" smtClean="0"/>
              <a:t>〈</a:t>
            </a:r>
            <a:r>
              <a:rPr lang="zh-CN" altLang="en-US" dirty="0" smtClean="0"/>
              <a:t>规则</a:t>
            </a:r>
            <a:r>
              <a:rPr lang="en-US" altLang="zh-CN" dirty="0" smtClean="0"/>
              <a:t>〉: : = IF</a:t>
            </a:r>
            <a:r>
              <a:rPr lang="en-US" altLang="zh-CN" dirty="0" smtClean="0">
                <a:solidFill>
                  <a:srgbClr val="FF0000"/>
                </a:solidFill>
              </a:rPr>
              <a:t>〈</a:t>
            </a:r>
            <a:r>
              <a:rPr lang="zh-CN" altLang="en-US" dirty="0" smtClean="0">
                <a:solidFill>
                  <a:srgbClr val="FF0000"/>
                </a:solidFill>
              </a:rPr>
              <a:t>前提</a:t>
            </a:r>
            <a:r>
              <a:rPr lang="en-US" altLang="zh-CN" dirty="0" smtClean="0">
                <a:solidFill>
                  <a:srgbClr val="FF0000"/>
                </a:solidFill>
              </a:rPr>
              <a:t>〉</a:t>
            </a:r>
            <a:r>
              <a:rPr lang="en-US" altLang="zh-CN" dirty="0" smtClean="0"/>
              <a:t>T HEN</a:t>
            </a:r>
            <a:r>
              <a:rPr lang="en-US" altLang="zh-CN" dirty="0" smtClean="0">
                <a:solidFill>
                  <a:srgbClr val="FF0000"/>
                </a:solidFill>
              </a:rPr>
              <a:t>〈</a:t>
            </a:r>
            <a:r>
              <a:rPr lang="zh-CN" altLang="en-US" dirty="0" smtClean="0">
                <a:solidFill>
                  <a:srgbClr val="FF0000"/>
                </a:solidFill>
              </a:rPr>
              <a:t>结论</a:t>
            </a:r>
            <a:r>
              <a:rPr lang="en-US" altLang="zh-CN" dirty="0" smtClean="0">
                <a:solidFill>
                  <a:srgbClr val="FF0000"/>
                </a:solidFill>
              </a:rPr>
              <a:t>〉</a:t>
            </a:r>
          </a:p>
          <a:p>
            <a:pPr marL="0" indent="457200">
              <a:buFontTx/>
              <a:buNone/>
              <a:defRPr/>
            </a:pPr>
            <a:r>
              <a:rPr lang="en-US" altLang="zh-CN" dirty="0" smtClean="0"/>
              <a:t>〈</a:t>
            </a:r>
            <a:r>
              <a:rPr lang="zh-CN" altLang="en-US" dirty="0" smtClean="0"/>
              <a:t>前提</a:t>
            </a:r>
            <a:r>
              <a:rPr lang="en-US" altLang="zh-CN" dirty="0" smtClean="0"/>
              <a:t>〉: : =〈</a:t>
            </a:r>
            <a:r>
              <a:rPr lang="zh-CN" altLang="en-US" dirty="0" smtClean="0"/>
              <a:t>条件</a:t>
            </a:r>
            <a:r>
              <a:rPr lang="en-US" altLang="zh-CN" dirty="0" smtClean="0"/>
              <a:t>1〉OR〈</a:t>
            </a:r>
            <a:r>
              <a:rPr lang="zh-CN" altLang="en-US" dirty="0" smtClean="0"/>
              <a:t>条件</a:t>
            </a:r>
            <a:r>
              <a:rPr lang="en-US" altLang="zh-CN" dirty="0" smtClean="0"/>
              <a:t>2〉AND〈</a:t>
            </a:r>
            <a:r>
              <a:rPr lang="zh-CN" altLang="en-US" dirty="0" smtClean="0"/>
              <a:t>条件</a:t>
            </a:r>
            <a:r>
              <a:rPr lang="en-US" altLang="zh-CN" dirty="0" smtClean="0"/>
              <a:t>3〉</a:t>
            </a:r>
          </a:p>
          <a:p>
            <a:pPr marL="1257300" lvl="3" indent="457200">
              <a:buFontTx/>
              <a:buNone/>
              <a:defRPr/>
            </a:pPr>
            <a:r>
              <a:rPr lang="en-US" altLang="zh-CN" dirty="0" smtClean="0"/>
              <a:t>〈</a:t>
            </a:r>
            <a:r>
              <a:rPr lang="zh-CN" altLang="en-US" dirty="0" smtClean="0"/>
              <a:t>条件</a:t>
            </a:r>
            <a:r>
              <a:rPr lang="en-US" altLang="zh-CN" dirty="0" smtClean="0"/>
              <a:t>〉: : =〈</a:t>
            </a:r>
            <a:r>
              <a:rPr lang="zh-CN" altLang="en-US" dirty="0" smtClean="0"/>
              <a:t>因子名称</a:t>
            </a:r>
            <a:r>
              <a:rPr lang="en-US" altLang="zh-CN" dirty="0" smtClean="0"/>
              <a:t>〉〈</a:t>
            </a:r>
            <a:r>
              <a:rPr lang="zh-CN" altLang="en-US" dirty="0" smtClean="0"/>
              <a:t>因子等级</a:t>
            </a:r>
            <a:r>
              <a:rPr lang="en-US" altLang="zh-CN" dirty="0" smtClean="0"/>
              <a:t>〉</a:t>
            </a:r>
          </a:p>
          <a:p>
            <a:pPr marL="0" indent="457200">
              <a:buFontTx/>
              <a:buNone/>
              <a:defRPr/>
            </a:pPr>
            <a:r>
              <a:rPr lang="en-US" altLang="zh-CN" dirty="0" smtClean="0"/>
              <a:t>〈</a:t>
            </a:r>
            <a:r>
              <a:rPr lang="zh-CN" altLang="en-US" dirty="0" smtClean="0"/>
              <a:t>结论</a:t>
            </a:r>
            <a:r>
              <a:rPr lang="en-US" altLang="zh-CN" dirty="0" smtClean="0"/>
              <a:t>〉: : =〈</a:t>
            </a:r>
            <a:r>
              <a:rPr lang="zh-CN" altLang="en-US" dirty="0" smtClean="0"/>
              <a:t>中间结论</a:t>
            </a:r>
            <a:r>
              <a:rPr lang="en-US" altLang="zh-CN" dirty="0" smtClean="0"/>
              <a:t>〉|〈</a:t>
            </a:r>
            <a:r>
              <a:rPr lang="zh-CN" altLang="en-US" dirty="0" smtClean="0"/>
              <a:t>最终结论</a:t>
            </a:r>
            <a:r>
              <a:rPr lang="en-US" altLang="zh-CN" dirty="0" smtClean="0"/>
              <a:t>〉</a:t>
            </a:r>
          </a:p>
          <a:p>
            <a:pPr marL="800100" lvl="2" indent="457200">
              <a:buFontTx/>
              <a:buNone/>
              <a:defRPr/>
            </a:pPr>
            <a:r>
              <a:rPr lang="en-US" altLang="zh-CN" dirty="0" smtClean="0"/>
              <a:t>〈</a:t>
            </a:r>
            <a:r>
              <a:rPr lang="zh-CN" altLang="en-US" dirty="0" smtClean="0"/>
              <a:t>中间结论</a:t>
            </a:r>
            <a:r>
              <a:rPr lang="en-US" altLang="zh-CN" dirty="0" smtClean="0"/>
              <a:t>〉: : =〈</a:t>
            </a:r>
            <a:r>
              <a:rPr lang="zh-CN" altLang="en-US" dirty="0" smtClean="0"/>
              <a:t>类型名称</a:t>
            </a:r>
            <a:r>
              <a:rPr lang="en-US" altLang="zh-CN" dirty="0" smtClean="0"/>
              <a:t>〉〈</a:t>
            </a:r>
            <a:r>
              <a:rPr lang="zh-CN" altLang="en-US" dirty="0" smtClean="0"/>
              <a:t>值</a:t>
            </a:r>
            <a:r>
              <a:rPr lang="en-US" altLang="zh-CN" dirty="0" smtClean="0"/>
              <a:t>〉</a:t>
            </a:r>
          </a:p>
          <a:p>
            <a:pPr marL="800100" lvl="2" indent="457200">
              <a:buFontTx/>
              <a:buNone/>
              <a:defRPr/>
            </a:pPr>
            <a:r>
              <a:rPr lang="en-US" altLang="zh-CN" dirty="0" smtClean="0"/>
              <a:t>〈</a:t>
            </a:r>
            <a:r>
              <a:rPr lang="zh-CN" altLang="en-US" dirty="0" smtClean="0"/>
              <a:t>最终结论</a:t>
            </a:r>
            <a:r>
              <a:rPr lang="en-US" altLang="zh-CN" dirty="0" smtClean="0"/>
              <a:t>〉: : =〈</a:t>
            </a:r>
            <a:r>
              <a:rPr lang="zh-CN" altLang="en-US" dirty="0" smtClean="0"/>
              <a:t>类型名称</a:t>
            </a:r>
            <a:r>
              <a:rPr lang="en-US" altLang="zh-CN" dirty="0" smtClean="0"/>
              <a:t>〉〈</a:t>
            </a:r>
            <a:r>
              <a:rPr lang="zh-CN" altLang="en-US" dirty="0" smtClean="0"/>
              <a:t>值</a:t>
            </a:r>
            <a:r>
              <a:rPr lang="en-US" altLang="zh-CN" dirty="0" smtClean="0"/>
              <a:t>〉〈</a:t>
            </a:r>
            <a:r>
              <a:rPr lang="zh-CN" altLang="en-US" dirty="0" smtClean="0"/>
              <a:t>措施</a:t>
            </a:r>
            <a:r>
              <a:rPr lang="en-US" altLang="zh-CN" dirty="0" smtClean="0"/>
              <a:t>〉</a:t>
            </a:r>
          </a:p>
          <a:p>
            <a:pPr marL="800100" lvl="2" indent="457200">
              <a:buFontTx/>
              <a:buNone/>
              <a:defRPr/>
            </a:pPr>
            <a:endParaRPr lang="en-US" altLang="zh-CN" dirty="0" smtClean="0"/>
          </a:p>
          <a:p>
            <a:pPr marL="0" indent="457200">
              <a:buFontTx/>
              <a:buNone/>
              <a:defRPr/>
            </a:pPr>
            <a:r>
              <a:rPr lang="en-US" altLang="zh-CN" u="sng" dirty="0" smtClean="0"/>
              <a:t>〈</a:t>
            </a:r>
            <a:r>
              <a:rPr lang="zh-CN" altLang="en-US" u="sng" dirty="0" smtClean="0"/>
              <a:t>类型名称</a:t>
            </a:r>
            <a:r>
              <a:rPr lang="en-US" altLang="zh-CN" u="sng" dirty="0" smtClean="0"/>
              <a:t>〉: </a:t>
            </a:r>
            <a:r>
              <a:rPr lang="en-US" altLang="zh-CN" dirty="0" smtClean="0"/>
              <a:t>: =〈</a:t>
            </a:r>
            <a:r>
              <a:rPr lang="zh-CN" altLang="en-US" dirty="0" smtClean="0"/>
              <a:t>类型</a:t>
            </a:r>
            <a:r>
              <a:rPr lang="en-US" altLang="zh-CN" dirty="0" smtClean="0"/>
              <a:t>1〉〈</a:t>
            </a:r>
            <a:r>
              <a:rPr lang="zh-CN" altLang="en-US" dirty="0" smtClean="0"/>
              <a:t>类型</a:t>
            </a:r>
            <a:r>
              <a:rPr lang="en-US" altLang="zh-CN" dirty="0" smtClean="0"/>
              <a:t>2〉⋯⋯〈</a:t>
            </a:r>
            <a:r>
              <a:rPr lang="zh-CN" altLang="en-US" dirty="0" smtClean="0"/>
              <a:t>类型</a:t>
            </a:r>
            <a:r>
              <a:rPr lang="en-US" altLang="zh-CN" dirty="0" smtClean="0"/>
              <a:t>n〉</a:t>
            </a:r>
          </a:p>
          <a:p>
            <a:pPr marL="0" indent="457200">
              <a:buFontTx/>
              <a:buNone/>
              <a:defRPr/>
            </a:pPr>
            <a:r>
              <a:rPr lang="en-US" altLang="zh-CN" u="sng" dirty="0" smtClean="0"/>
              <a:t>〈</a:t>
            </a:r>
            <a:r>
              <a:rPr lang="zh-CN" altLang="en-US" u="sng" dirty="0" smtClean="0"/>
              <a:t>值</a:t>
            </a:r>
            <a:r>
              <a:rPr lang="en-US" altLang="zh-CN" u="sng" dirty="0" smtClean="0"/>
              <a:t>〉</a:t>
            </a:r>
            <a:r>
              <a:rPr lang="en-US" altLang="zh-CN" dirty="0" smtClean="0"/>
              <a:t>: : =〈</a:t>
            </a:r>
            <a:r>
              <a:rPr lang="zh-CN" altLang="en-US" dirty="0" smtClean="0"/>
              <a:t>类型值</a:t>
            </a:r>
            <a:r>
              <a:rPr lang="en-US" altLang="zh-CN" dirty="0" smtClean="0"/>
              <a:t>1〉〈</a:t>
            </a:r>
            <a:r>
              <a:rPr lang="zh-CN" altLang="en-US" dirty="0" smtClean="0"/>
              <a:t>类型值</a:t>
            </a:r>
            <a:r>
              <a:rPr lang="en-US" altLang="zh-CN" dirty="0" smtClean="0"/>
              <a:t>2〉⋯⋯〈</a:t>
            </a:r>
            <a:r>
              <a:rPr lang="zh-CN" altLang="en-US" dirty="0" smtClean="0"/>
              <a:t>类型值</a:t>
            </a:r>
            <a:r>
              <a:rPr lang="en-US" altLang="zh-CN" dirty="0" smtClean="0"/>
              <a:t>n〉</a:t>
            </a:r>
          </a:p>
          <a:p>
            <a:pPr marL="0" indent="457200">
              <a:buFontTx/>
              <a:buNone/>
              <a:defRPr/>
            </a:pPr>
            <a:r>
              <a:rPr lang="en-US" altLang="zh-CN" u="sng" dirty="0" smtClean="0"/>
              <a:t>〈</a:t>
            </a:r>
            <a:r>
              <a:rPr lang="zh-CN" altLang="en-US" u="sng" dirty="0" smtClean="0"/>
              <a:t>措施</a:t>
            </a:r>
            <a:r>
              <a:rPr lang="en-US" altLang="zh-CN" u="sng" dirty="0" smtClean="0"/>
              <a:t>〉</a:t>
            </a:r>
            <a:r>
              <a:rPr lang="en-US" altLang="zh-CN" dirty="0" smtClean="0"/>
              <a:t>: : =〈</a:t>
            </a:r>
            <a:r>
              <a:rPr lang="zh-CN" altLang="en-US" dirty="0" smtClean="0"/>
              <a:t>措施</a:t>
            </a:r>
            <a:r>
              <a:rPr lang="en-US" altLang="zh-CN" dirty="0" smtClean="0"/>
              <a:t>1〉〈</a:t>
            </a:r>
            <a:r>
              <a:rPr lang="zh-CN" altLang="en-US" dirty="0" smtClean="0"/>
              <a:t>措施</a:t>
            </a:r>
            <a:r>
              <a:rPr lang="en-US" altLang="zh-CN" dirty="0" smtClean="0"/>
              <a:t>2〉〈</a:t>
            </a:r>
            <a:r>
              <a:rPr lang="zh-CN" altLang="en-US" dirty="0" smtClean="0"/>
              <a:t>措施</a:t>
            </a:r>
            <a:r>
              <a:rPr lang="en-US" altLang="zh-CN" dirty="0" smtClean="0"/>
              <a:t>3〉⋯⋯</a:t>
            </a:r>
          </a:p>
          <a:p>
            <a:pPr>
              <a:defRPr/>
            </a:pPr>
            <a:endParaRPr lang="zh-CN" altLang="en-US" dirty="0" smtClean="0"/>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8" end="8"/>
                                            </p:txEl>
                                          </p:spTgt>
                                        </p:tgtEl>
                                        <p:attrNameLst>
                                          <p:attrName>style.visibility</p:attrName>
                                        </p:attrNameLst>
                                      </p:cBhvr>
                                      <p:to>
                                        <p:strVal val="visible"/>
                                      </p:to>
                                    </p:set>
                                    <p:animEffect transition="in" filter="fade">
                                      <p:cBhvr>
                                        <p:cTn id="28" dur="500"/>
                                        <p:tgtEl>
                                          <p:spTgt spid="22">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xEl>
                                              <p:pRg st="9" end="9"/>
                                            </p:txEl>
                                          </p:spTgt>
                                        </p:tgtEl>
                                        <p:attrNameLst>
                                          <p:attrName>style.visibility</p:attrName>
                                        </p:attrNameLst>
                                      </p:cBhvr>
                                      <p:to>
                                        <p:strVal val="visible"/>
                                      </p:to>
                                    </p:set>
                                    <p:animEffect transition="in" filter="fade">
                                      <p:cBhvr>
                                        <p:cTn id="31" dur="500"/>
                                        <p:tgtEl>
                                          <p:spTgt spid="22">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10" end="10"/>
                                            </p:txEl>
                                          </p:spTgt>
                                        </p:tgtEl>
                                        <p:attrNameLst>
                                          <p:attrName>style.visibility</p:attrName>
                                        </p:attrNameLst>
                                      </p:cBhvr>
                                      <p:to>
                                        <p:strVal val="visible"/>
                                      </p:to>
                                    </p:set>
                                    <p:animEffect transition="in" filter="fade">
                                      <p:cBhvr>
                                        <p:cTn id="34" dur="500"/>
                                        <p:tgtEl>
                                          <p:spTgt spid="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7.0&quot;&gt;&lt;object type=&quot;1&quot; unique_id=&quot;10001&quot;&gt;&lt;object type=&quot;2&quot; unique_id=&quot;18341&quot;&gt;&lt;object type=&quot;3&quot; unique_id=&quot;18726&quot;&gt;&lt;property id=&quot;20148&quot; value=&quot;5&quot;/&gt;&lt;property id=&quot;20300&quot; value=&quot;幻灯片 1&quot;/&gt;&lt;property id=&quot;20307&quot; value=&quot;256&quot;/&gt;&lt;/object&gt;&lt;object type=&quot;3&quot; unique_id=&quot;18727&quot;&gt;&lt;property id=&quot;20148&quot; value=&quot;5&quot;/&gt;&lt;property id=&quot;20300&quot; value=&quot;幻灯片 2&quot;/&gt;&lt;property id=&quot;20307&quot; value=&quot;257&quot;/&gt;&lt;/object&gt;&lt;object type=&quot;3&quot; unique_id=&quot;18728&quot;&gt;&lt;property id=&quot;20148&quot; value=&quot;5&quot;/&gt;&lt;property id=&quot;20300&quot; value=&quot;幻灯片 4&quot;/&gt;&lt;property id=&quot;20307&quot; value=&quot;271&quot;/&gt;&lt;/object&gt;&lt;object type=&quot;3&quot; unique_id=&quot;18729&quot;&gt;&lt;property id=&quot;20148&quot; value=&quot;5&quot;/&gt;&lt;property id=&quot;20300&quot; value=&quot;幻灯片 25&quot;/&gt;&lt;property id=&quot;20307&quot; value=&quot;272&quot;/&gt;&lt;/object&gt;&lt;object type=&quot;3&quot; unique_id=&quot;18730&quot;&gt;&lt;property id=&quot;20148&quot; value=&quot;5&quot;/&gt;&lt;property id=&quot;20300&quot; value=&quot;幻灯片 14&quot;/&gt;&lt;property id=&quot;20307&quot; value=&quot;273&quot;/&gt;&lt;/object&gt;&lt;object type=&quot;3&quot; unique_id=&quot;18836&quot;&gt;&lt;property id=&quot;20148&quot; value=&quot;5&quot;/&gt;&lt;property id=&quot;20300&quot; value=&quot;幻灯片 5&quot;/&gt;&lt;property id=&quot;20307&quot; value=&quot;275&quot;/&gt;&lt;/object&gt;&lt;object type=&quot;3&quot; unique_id=&quot;18837&quot;&gt;&lt;property id=&quot;20148&quot; value=&quot;5&quot;/&gt;&lt;property id=&quot;20300&quot; value=&quot;幻灯片 26&quot;/&gt;&lt;property id=&quot;20307&quot; value=&quot;274&quot;/&gt;&lt;/object&gt;&lt;object type=&quot;3&quot; unique_id=&quot;18838&quot;&gt;&lt;property id=&quot;20148&quot; value=&quot;5&quot;/&gt;&lt;property id=&quot;20300&quot; value=&quot;幻灯片 6&quot;/&gt;&lt;property id=&quot;20307&quot; value=&quot;276&quot;/&gt;&lt;/object&gt;&lt;object type=&quot;3&quot; unique_id=&quot;19079&quot;&gt;&lt;property id=&quot;20148&quot; value=&quot;5&quot;/&gt;&lt;property id=&quot;20300&quot; value=&quot;幻灯片 15&quot;/&gt;&lt;property id=&quot;20307&quot; value=&quot;277&quot;/&gt;&lt;/object&gt;&lt;object type=&quot;3&quot; unique_id=&quot;19080&quot;&gt;&lt;property id=&quot;20148&quot; value=&quot;5&quot;/&gt;&lt;property id=&quot;20300&quot; value=&quot;幻灯片 27&quot;/&gt;&lt;property id=&quot;20307&quot; value=&quot;278&quot;/&gt;&lt;/object&gt;&lt;object type=&quot;3&quot; unique_id=&quot;19081&quot;&gt;&lt;property id=&quot;20148&quot; value=&quot;5&quot;/&gt;&lt;property id=&quot;20300&quot; value=&quot;幻灯片 7&quot;/&gt;&lt;property id=&quot;20307&quot; value=&quot;279&quot;/&gt;&lt;/object&gt;&lt;object type=&quot;3&quot; unique_id=&quot;19082&quot;&gt;&lt;property id=&quot;20148&quot; value=&quot;5&quot;/&gt;&lt;property id=&quot;20300&quot; value=&quot;幻灯片 16&quot;/&gt;&lt;property id=&quot;20307&quot; value=&quot;280&quot;/&gt;&lt;/object&gt;&lt;object type=&quot;3&quot; unique_id=&quot;19083&quot;&gt;&lt;property id=&quot;20148&quot; value=&quot;5&quot;/&gt;&lt;property id=&quot;20300&quot; value=&quot;幻灯片 17&quot;/&gt;&lt;property id=&quot;20307&quot; value=&quot;281&quot;/&gt;&lt;/object&gt;&lt;object type=&quot;3&quot; unique_id=&quot;19084&quot;&gt;&lt;property id=&quot;20148&quot; value=&quot;5&quot;/&gt;&lt;property id=&quot;20300&quot; value=&quot;幻灯片 18&quot;/&gt;&lt;property id=&quot;20307&quot; value=&quot;282&quot;/&gt;&lt;/object&gt;&lt;object type=&quot;3&quot; unique_id=&quot;19085&quot;&gt;&lt;property id=&quot;20148&quot; value=&quot;5&quot;/&gt;&lt;property id=&quot;20300&quot; value=&quot;幻灯片 19&quot;/&gt;&lt;property id=&quot;20307&quot; value=&quot;283&quot;/&gt;&lt;/object&gt;&lt;object type=&quot;3&quot; unique_id=&quot;19495&quot;&gt;&lt;property id=&quot;20148&quot; value=&quot;5&quot;/&gt;&lt;property id=&quot;20300&quot; value=&quot;幻灯片 20&quot;/&gt;&lt;property id=&quot;20307&quot; value=&quot;287&quot;/&gt;&lt;/object&gt;&lt;object type=&quot;3&quot; unique_id=&quot;19496&quot;&gt;&lt;property id=&quot;20148&quot; value=&quot;5&quot;/&gt;&lt;property id=&quot;20300&quot; value=&quot;幻灯片 21&quot;/&gt;&lt;property id=&quot;20307&quot; value=&quot;284&quot;/&gt;&lt;/object&gt;&lt;object type=&quot;3&quot; unique_id=&quot;19497&quot;&gt;&lt;property id=&quot;20148&quot; value=&quot;5&quot;/&gt;&lt;property id=&quot;20300&quot; value=&quot;幻灯片 22&quot;/&gt;&lt;property id=&quot;20307&quot; value=&quot;285&quot;/&gt;&lt;/object&gt;&lt;object type=&quot;3&quot; unique_id=&quot;19499&quot;&gt;&lt;property id=&quot;20148&quot; value=&quot;5&quot;/&gt;&lt;property id=&quot;20300&quot; value=&quot;幻灯片 23&quot;/&gt;&lt;property id=&quot;20307&quot; value=&quot;288&quot;/&gt;&lt;/object&gt;&lt;object type=&quot;3&quot; unique_id=&quot;19500&quot;&gt;&lt;property id=&quot;20148&quot; value=&quot;5&quot;/&gt;&lt;property id=&quot;20300&quot; value=&quot;幻灯片 24&quot;/&gt;&lt;property id=&quot;20307&quot; value=&quot;289&quot;/&gt;&lt;/object&gt;&lt;object type=&quot;3&quot; unique_id=&quot;19501&quot;&gt;&lt;property id=&quot;20148&quot; value=&quot;5&quot;/&gt;&lt;property id=&quot;20300&quot; value=&quot;幻灯片 8&quot;/&gt;&lt;property id=&quot;20307&quot; value=&quot;290&quot;/&gt;&lt;/object&gt;&lt;object type=&quot;3&quot; unique_id=&quot;19502&quot;&gt;&lt;property id=&quot;20148&quot; value=&quot;5&quot;/&gt;&lt;property id=&quot;20300&quot; value=&quot;幻灯片 11&quot;/&gt;&lt;property id=&quot;20307&quot; value=&quot;291&quot;/&gt;&lt;/object&gt;&lt;object type=&quot;3&quot; unique_id=&quot;19503&quot;&gt;&lt;property id=&quot;20148&quot; value=&quot;5&quot;/&gt;&lt;property id=&quot;20300&quot; value=&quot;幻灯片 13&quot;/&gt;&lt;property id=&quot;20307&quot; value=&quot;292&quot;/&gt;&lt;/object&gt;&lt;object type=&quot;3&quot; unique_id=&quot;19504&quot;&gt;&lt;property id=&quot;20148&quot; value=&quot;5&quot;/&gt;&lt;property id=&quot;20300&quot; value=&quot;幻灯片 10&quot;/&gt;&lt;property id=&quot;20307&quot; value=&quot;293&quot;/&gt;&lt;/object&gt;&lt;object type=&quot;3&quot; unique_id=&quot;19681&quot;&gt;&lt;property id=&quot;20148&quot; value=&quot;5&quot;/&gt;&lt;property id=&quot;20300&quot; value=&quot;幻灯片 9&quot;/&gt;&lt;property id=&quot;20307&quot; value=&quot;295&quot;/&gt;&lt;/object&gt;&lt;object type=&quot;3&quot; unique_id=&quot;20201&quot;&gt;&lt;property id=&quot;20148&quot; value=&quot;5&quot;/&gt;&lt;property id=&quot;20300&quot; value=&quot;幻灯片 3 - &amp;quot;模板的使用&amp;quot;&quot;/&gt;&lt;property id=&quot;20307&quot; value=&quot;300&quot;/&gt;&lt;/object&gt;&lt;object type=&quot;3&quot; unique_id=&quot;20202&quot;&gt;&lt;property id=&quot;20148&quot; value=&quot;5&quot;/&gt;&lt;property id=&quot;20300&quot; value=&quot;幻灯片 12&quot;/&gt;&lt;property id=&quot;20307&quot; value=&quot;297&quot;/&gt;&lt;/object&gt;&lt;object type=&quot;3&quot; unique_id=&quot;20203&quot;&gt;&lt;property id=&quot;20148&quot; value=&quot;5&quot;/&gt;&lt;property id=&quot;20300&quot; value=&quot;幻灯片 29&quot;/&gt;&lt;property id=&quot;20307&quot; value=&quot;296&quot;/&gt;&lt;/object&gt;&lt;object type=&quot;3&quot; unique_id=&quot;20204&quot;&gt;&lt;property id=&quot;20148&quot; value=&quot;5&quot;/&gt;&lt;property id=&quot;20300&quot; value=&quot;幻灯片 30&quot;/&gt;&lt;property id=&quot;20307&quot; value=&quot;299&quot;/&gt;&lt;/object&gt;&lt;object type=&quot;3&quot; unique_id=&quot;24850&quot;&gt;&lt;property id=&quot;20148&quot; value=&quot;5&quot;/&gt;&lt;property id=&quot;20300&quot; value=&quot;幻灯片 28&quot;/&gt;&lt;property id=&quot;20307&quot; value=&quot;301&quot;/&gt;&lt;/object&gt;&lt;/object&gt;&lt;object type=&quot;8&quot; unique_id=&quot;18363&quot;&gt;&lt;/object&gt;&lt;/object&gt;&lt;/database&gt;"/>
  <p:tag name="SECTOMILLISECCONVERTED" val="1"/>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4601</TotalTime>
  <Words>1924</Words>
  <Application>Microsoft Office PowerPoint</Application>
  <PresentationFormat>全屏显示(4:3)</PresentationFormat>
  <Paragraphs>158</Paragraphs>
  <Slides>33</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 Unicode MS</vt:lpstr>
      <vt:lpstr>黑体</vt:lpstr>
      <vt:lpstr>宋体</vt:lpstr>
      <vt:lpstr>微软雅黑</vt:lpstr>
      <vt:lpstr>Arial</vt:lpstr>
      <vt:lpstr>Arial Black</vt:lpstr>
      <vt:lpstr>Calibri</vt:lpstr>
      <vt:lpstr>Verdana</vt:lpstr>
      <vt:lpstr>自定义设计方案</vt:lpstr>
      <vt:lpstr>PowerPoint 演示文稿</vt:lpstr>
      <vt:lpstr>PowerPoint 演示文稿</vt:lpstr>
      <vt:lpstr>一、地学知识的基本概念与应用方法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运算级和决策级知识的组织 </vt:lpstr>
      <vt:lpstr>PowerPoint 演示文稿</vt:lpstr>
      <vt:lpstr>PowerPoint 演示文稿</vt:lpstr>
      <vt:lpstr>地学知识推理的基本过程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www.ruideppt.net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北京锐得PPT</dc:creator>
  <cp:lastModifiedBy>WD</cp:lastModifiedBy>
  <cp:revision>439</cp:revision>
  <dcterms:modified xsi:type="dcterms:W3CDTF">2019-10-31T03:12:57Z</dcterms:modified>
</cp:coreProperties>
</file>