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8" r:id="rId3"/>
    <p:sldId id="259" r:id="rId4"/>
    <p:sldId id="314" r:id="rId5"/>
    <p:sldId id="308" r:id="rId6"/>
    <p:sldId id="313" r:id="rId7"/>
    <p:sldId id="323" r:id="rId8"/>
    <p:sldId id="324" r:id="rId9"/>
    <p:sldId id="309" r:id="rId10"/>
    <p:sldId id="322" r:id="rId11"/>
    <p:sldId id="263" r:id="rId12"/>
    <p:sldId id="305" r:id="rId13"/>
    <p:sldId id="306" r:id="rId14"/>
    <p:sldId id="307" r:id="rId15"/>
    <p:sldId id="310" r:id="rId16"/>
    <p:sldId id="321" r:id="rId17"/>
    <p:sldId id="315" r:id="rId18"/>
    <p:sldId id="316" r:id="rId19"/>
    <p:sldId id="317" r:id="rId20"/>
    <p:sldId id="318" r:id="rId21"/>
    <p:sldId id="320" r:id="rId22"/>
    <p:sldId id="327" r:id="rId23"/>
    <p:sldId id="325"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Montserrat Alternates" panose="020B0604020202020204" charset="0"/>
      <p:regular r:id="rId30"/>
      <p:bold r:id="rId31"/>
      <p:italic r:id="rId32"/>
      <p:boldItalic r:id="rId33"/>
    </p:embeddedFont>
    <p:embeddedFont>
      <p:font typeface="Montserrat ExtraBold" panose="00000900000000000000" pitchFamily="2"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76DE8D-87F8-4D6A-80DB-CE7339ED25A1}">
  <a:tblStyle styleId="{A276DE8D-87F8-4D6A-80DB-CE7339ED25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91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546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44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25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279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1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187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710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758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50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d1775e4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d1775e4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95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11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15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56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4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96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9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40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26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61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000"/>
              <a:buFont typeface="Montserrat ExtraBold"/>
              <a:buNone/>
              <a:defRPr sz="3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
    <p:spTree>
      <p:nvGrpSpPr>
        <p:cNvPr id="1" name="Shape 153"/>
        <p:cNvGrpSpPr/>
        <p:nvPr/>
      </p:nvGrpSpPr>
      <p:grpSpPr>
        <a:xfrm>
          <a:off x="0" y="0"/>
          <a:ext cx="0" cy="0"/>
          <a:chOff x="0" y="0"/>
          <a:chExt cx="0" cy="0"/>
        </a:xfrm>
      </p:grpSpPr>
      <p:pic>
        <p:nvPicPr>
          <p:cNvPr id="154" name="Google Shape;154;p30"/>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12425"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008350" y="1460450"/>
            <a:ext cx="2808000" cy="75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1008350" y="2183050"/>
            <a:ext cx="3015900" cy="1500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32" name="Google Shape;32;p7"/>
          <p:cNvPicPr preferRelativeResize="0"/>
          <p:nvPr/>
        </p:nvPicPr>
        <p:blipFill>
          <a:blip r:embed="rId2">
            <a:alphaModFix/>
          </a:blip>
          <a:stretch>
            <a:fillRect/>
          </a:stretch>
        </p:blipFill>
        <p:spPr>
          <a:xfrm rot="-5400000">
            <a:off x="4647114" y="1532427"/>
            <a:ext cx="6751897" cy="22418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p:nvPr/>
        </p:nvSpPr>
        <p:spPr>
          <a:xfrm rot="10800000">
            <a:off x="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Google Shape;36;p8"/>
          <p:cNvPicPr preferRelativeResize="0"/>
          <p:nvPr/>
        </p:nvPicPr>
        <p:blipFill rotWithShape="1">
          <a:blip r:embed="rId2">
            <a:alphaModFix/>
          </a:blip>
          <a:srcRect/>
          <a:stretch/>
        </p:blipFill>
        <p:spPr>
          <a:xfrm>
            <a:off x="240625" y="3354737"/>
            <a:ext cx="8662743" cy="2601674"/>
          </a:xfrm>
          <a:prstGeom prst="rect">
            <a:avLst/>
          </a:prstGeom>
          <a:noFill/>
          <a:ln>
            <a:noFill/>
          </a:ln>
        </p:spPr>
      </p:pic>
      <p:pic>
        <p:nvPicPr>
          <p:cNvPr id="37" name="Google Shape;37;p8"/>
          <p:cNvPicPr preferRelativeResize="0"/>
          <p:nvPr/>
        </p:nvPicPr>
        <p:blipFill rotWithShape="1">
          <a:blip r:embed="rId2">
            <a:alphaModFix/>
          </a:blip>
          <a:srcRect/>
          <a:stretch/>
        </p:blipFill>
        <p:spPr>
          <a:xfrm rot="10800000">
            <a:off x="240625" y="-812913"/>
            <a:ext cx="8662743" cy="2601674"/>
          </a:xfrm>
          <a:prstGeom prst="rect">
            <a:avLst/>
          </a:prstGeom>
          <a:noFill/>
          <a:ln>
            <a:noFill/>
          </a:ln>
        </p:spPr>
      </p:pic>
      <p:sp>
        <p:nvSpPr>
          <p:cNvPr id="38" name="Google Shape;38;p8"/>
          <p:cNvSpPr txBox="1">
            <a:spLocks noGrp="1"/>
          </p:cNvSpPr>
          <p:nvPr>
            <p:ph type="title"/>
          </p:nvPr>
        </p:nvSpPr>
        <p:spPr>
          <a:xfrm>
            <a:off x="1301375" y="1417650"/>
            <a:ext cx="6541200" cy="23082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41" name="Google Shape;41;p9"/>
          <p:cNvSpPr txBox="1">
            <a:spLocks noGrp="1"/>
          </p:cNvSpPr>
          <p:nvPr>
            <p:ph type="title"/>
          </p:nvPr>
        </p:nvSpPr>
        <p:spPr>
          <a:xfrm>
            <a:off x="4998775" y="1276500"/>
            <a:ext cx="33552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4998775" y="2110500"/>
            <a:ext cx="3355200" cy="166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54" name="Google Shape;54;p13"/>
          <p:cNvSpPr txBox="1">
            <a:spLocks noGrp="1"/>
          </p:cNvSpPr>
          <p:nvPr>
            <p:ph type="title"/>
          </p:nvPr>
        </p:nvSpPr>
        <p:spPr>
          <a:xfrm>
            <a:off x="7024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13"/>
          <p:cNvSpPr txBox="1">
            <a:spLocks noGrp="1"/>
          </p:cNvSpPr>
          <p:nvPr>
            <p:ph type="subTitle" idx="1"/>
          </p:nvPr>
        </p:nvSpPr>
        <p:spPr>
          <a:xfrm>
            <a:off x="7024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2"/>
          </p:nvPr>
        </p:nvSpPr>
        <p:spPr>
          <a:xfrm>
            <a:off x="35986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 name="Google Shape;57;p13"/>
          <p:cNvSpPr txBox="1">
            <a:spLocks noGrp="1"/>
          </p:cNvSpPr>
          <p:nvPr>
            <p:ph type="subTitle" idx="3"/>
          </p:nvPr>
        </p:nvSpPr>
        <p:spPr>
          <a:xfrm>
            <a:off x="35986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4"/>
          </p:nvPr>
        </p:nvSpPr>
        <p:spPr>
          <a:xfrm>
            <a:off x="64948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 name="Google Shape;59;p13"/>
          <p:cNvSpPr txBox="1">
            <a:spLocks noGrp="1"/>
          </p:cNvSpPr>
          <p:nvPr>
            <p:ph type="subTitle" idx="5"/>
          </p:nvPr>
        </p:nvSpPr>
        <p:spPr>
          <a:xfrm>
            <a:off x="64948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6"/>
          </p:nvPr>
        </p:nvSpPr>
        <p:spPr>
          <a:xfrm>
            <a:off x="5039900"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3"/>
          <p:cNvSpPr txBox="1">
            <a:spLocks noGrp="1"/>
          </p:cNvSpPr>
          <p:nvPr>
            <p:ph type="subTitle" idx="7"/>
          </p:nvPr>
        </p:nvSpPr>
        <p:spPr>
          <a:xfrm>
            <a:off x="5039888"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8"/>
          </p:nvPr>
        </p:nvSpPr>
        <p:spPr>
          <a:xfrm>
            <a:off x="2157425"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13"/>
          <p:cNvSpPr txBox="1">
            <a:spLocks noGrp="1"/>
          </p:cNvSpPr>
          <p:nvPr>
            <p:ph type="subTitle" idx="9"/>
          </p:nvPr>
        </p:nvSpPr>
        <p:spPr>
          <a:xfrm>
            <a:off x="2157413"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13" hasCustomPrompt="1"/>
          </p:nvPr>
        </p:nvSpPr>
        <p:spPr>
          <a:xfrm>
            <a:off x="11394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5" name="Google Shape;65;p13"/>
          <p:cNvSpPr txBox="1">
            <a:spLocks noGrp="1"/>
          </p:cNvSpPr>
          <p:nvPr>
            <p:ph type="title" idx="14" hasCustomPrompt="1"/>
          </p:nvPr>
        </p:nvSpPr>
        <p:spPr>
          <a:xfrm>
            <a:off x="40356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6" name="Google Shape;66;p13"/>
          <p:cNvSpPr txBox="1">
            <a:spLocks noGrp="1"/>
          </p:cNvSpPr>
          <p:nvPr>
            <p:ph type="title" idx="15" hasCustomPrompt="1"/>
          </p:nvPr>
        </p:nvSpPr>
        <p:spPr>
          <a:xfrm>
            <a:off x="69318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7" name="Google Shape;67;p13"/>
          <p:cNvSpPr txBox="1">
            <a:spLocks noGrp="1"/>
          </p:cNvSpPr>
          <p:nvPr>
            <p:ph type="title" idx="16" hasCustomPrompt="1"/>
          </p:nvPr>
        </p:nvSpPr>
        <p:spPr>
          <a:xfrm>
            <a:off x="5476850" y="3007778"/>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8" name="Google Shape;68;p13"/>
          <p:cNvSpPr txBox="1">
            <a:spLocks noGrp="1"/>
          </p:cNvSpPr>
          <p:nvPr>
            <p:ph type="title" idx="17" hasCustomPrompt="1"/>
          </p:nvPr>
        </p:nvSpPr>
        <p:spPr>
          <a:xfrm>
            <a:off x="2594375" y="301551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150"/>
        <p:cNvGrpSpPr/>
        <p:nvPr/>
      </p:nvGrpSpPr>
      <p:grpSpPr>
        <a:xfrm>
          <a:off x="0" y="0"/>
          <a:ext cx="0" cy="0"/>
          <a:chOff x="0" y="0"/>
          <a:chExt cx="0" cy="0"/>
        </a:xfrm>
      </p:grpSpPr>
      <p:pic>
        <p:nvPicPr>
          <p:cNvPr id="151" name="Google Shape;151;p29"/>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152" name="Google Shape;152;p29"/>
          <p:cNvPicPr preferRelativeResize="0"/>
          <p:nvPr/>
        </p:nvPicPr>
        <p:blipFill>
          <a:blip r:embed="rId2">
            <a:alphaModFix/>
          </a:blip>
          <a:stretch>
            <a:fillRect/>
          </a:stretch>
        </p:blipFill>
        <p:spPr>
          <a:xfrm rot="10800000" flipH="1">
            <a:off x="-2444022" y="-827887"/>
            <a:ext cx="6153101" cy="679927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slide" Target="slide2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37D"/>
            </a:gs>
            <a:gs pos="100000">
              <a:srgbClr val="011445"/>
            </a:gs>
          </a:gsLst>
          <a:path path="circle">
            <a:fillToRect l="50000" t="50000" r="50000" b="50000"/>
          </a:path>
          <a:tileRect/>
        </a:gradFill>
        <a:effectLst/>
      </p:bgPr>
    </p:bg>
    <p:spTree>
      <p:nvGrpSpPr>
        <p:cNvPr id="1"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1309512" y="-327229"/>
            <a:ext cx="4892424" cy="5406203"/>
          </a:xfrm>
          <a:prstGeom prst="rect">
            <a:avLst/>
          </a:prstGeom>
          <a:noFill/>
          <a:ln>
            <a:noFill/>
          </a:ln>
        </p:spPr>
      </p:pic>
      <p:pic>
        <p:nvPicPr>
          <p:cNvPr id="164" name="Google Shape;164;p33"/>
          <p:cNvPicPr preferRelativeResize="0"/>
          <p:nvPr/>
        </p:nvPicPr>
        <p:blipFill>
          <a:blip r:embed="rId3">
            <a:alphaModFix/>
          </a:blip>
          <a:stretch>
            <a:fillRect/>
          </a:stretch>
        </p:blipFill>
        <p:spPr>
          <a:xfrm flipH="1">
            <a:off x="5561088" y="-327229"/>
            <a:ext cx="4892424" cy="5406203"/>
          </a:xfrm>
          <a:prstGeom prst="rect">
            <a:avLst/>
          </a:prstGeom>
          <a:noFill/>
          <a:ln>
            <a:noFill/>
          </a:ln>
        </p:spPr>
      </p:pic>
      <p:sp>
        <p:nvSpPr>
          <p:cNvPr id="165" name="Google Shape;165;p33"/>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3400" dirty="0"/>
              <a:t>Enterprise </a:t>
            </a:r>
            <a:r>
              <a:rPr lang="pt-BR" sz="3400" dirty="0" err="1"/>
              <a:t>Application</a:t>
            </a:r>
            <a:r>
              <a:rPr lang="pt-BR" sz="3400" dirty="0"/>
              <a:t> </a:t>
            </a:r>
            <a:r>
              <a:rPr lang="pt-BR" sz="3400" dirty="0" err="1"/>
              <a:t>Development</a:t>
            </a:r>
            <a:endParaRPr sz="3400" dirty="0"/>
          </a:p>
        </p:txBody>
      </p:sp>
      <p:sp>
        <p:nvSpPr>
          <p:cNvPr id="166" name="Google Shape;166;p33"/>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2"/>
                </a:solidFill>
              </a:rPr>
              <a:t>ASP.NET Web API</a:t>
            </a:r>
            <a:endParaRPr sz="2800"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1637671" y="473750"/>
            <a:ext cx="3391279"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Metodos HTTP</a:t>
            </a:r>
            <a:endParaRPr sz="4400" dirty="0"/>
          </a:p>
        </p:txBody>
      </p:sp>
      <p:sp>
        <p:nvSpPr>
          <p:cNvPr id="214" name="Google Shape;214;p36"/>
          <p:cNvSpPr txBox="1">
            <a:spLocks noGrp="1"/>
          </p:cNvSpPr>
          <p:nvPr>
            <p:ph type="subTitle" idx="1"/>
          </p:nvPr>
        </p:nvSpPr>
        <p:spPr>
          <a:xfrm>
            <a:off x="1190557" y="1369938"/>
            <a:ext cx="4584231" cy="343711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600" dirty="0"/>
              <a:t>Quando estamos navegando na web, a todo momento o nosso navegador está enviando requisições para um servidor e o servidor, por sua vez, nos devolve uma resposta em um formato específico ou realiza uma ação de acordo com o que pedirmos para ele fazer.</a:t>
            </a:r>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pt-BR" sz="1000" dirty="0">
                <a:solidFill>
                  <a:schemeClr val="bg1"/>
                </a:solidFill>
              </a:rPr>
              <a:t>2</a:t>
            </a:r>
            <a:endParaRPr sz="1000" dirty="0">
              <a:solidFill>
                <a:schemeClr val="bg1"/>
              </a:solidFill>
            </a:endParaRPr>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 name="Google Shape;725;p50">
            <a:extLst>
              <a:ext uri="{FF2B5EF4-FFF2-40B4-BE49-F238E27FC236}">
                <a16:creationId xmlns:a16="http://schemas.microsoft.com/office/drawing/2014/main" id="{8493FFAC-5866-4842-E9EB-7D4A4BD0EF07}"/>
              </a:ext>
            </a:extLst>
          </p:cNvPr>
          <p:cNvSpPr txBox="1">
            <a:spLocks/>
          </p:cNvSpPr>
          <p:nvPr/>
        </p:nvSpPr>
        <p:spPr>
          <a:xfrm>
            <a:off x="6223755" y="685924"/>
            <a:ext cx="2428200" cy="37031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rtl="0">
              <a:spcBef>
                <a:spcPts val="0"/>
              </a:spcBef>
              <a:spcAft>
                <a:spcPts val="1600"/>
              </a:spcAft>
              <a:buClr>
                <a:schemeClr val="bg1"/>
              </a:buClr>
            </a:pPr>
            <a:r>
              <a:rPr lang="pt-BR" sz="1400" dirty="0">
                <a:solidFill>
                  <a:schemeClr val="bg1"/>
                </a:solidFill>
              </a:rPr>
              <a:t>8 Métodos disponíveis:</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GET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 POST</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 PUT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DELETE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TRACE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HEAD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OPTIONS</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CONNECT</a:t>
            </a:r>
          </a:p>
        </p:txBody>
      </p:sp>
      <p:pic>
        <p:nvPicPr>
          <p:cNvPr id="15362" name="Picture 2" descr="Introdução a Arquitetura Cliente-Servidor | by Guilherme Sampaio | Medium">
            <a:extLst>
              <a:ext uri="{FF2B5EF4-FFF2-40B4-BE49-F238E27FC236}">
                <a16:creationId xmlns:a16="http://schemas.microsoft.com/office/drawing/2014/main" id="{BAE1FF5D-07CA-2C7C-BAB0-24B7E871D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563" y="3235739"/>
            <a:ext cx="3889497" cy="165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19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6418965"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O método HTTP GET é usado para recuperar os dados, ele solicita uma representação do recurso especificado. Solicitações usando GET devem ser usadas apenas para solicitar dados (não devem incluir dados).</a:t>
            </a:r>
          </a:p>
          <a:p>
            <a:pPr marL="0" lvl="0" indent="0" algn="just" rtl="0">
              <a:spcBef>
                <a:spcPts val="0"/>
              </a:spcBef>
              <a:spcAft>
                <a:spcPts val="1600"/>
              </a:spcAft>
              <a:buNone/>
            </a:pPr>
            <a:r>
              <a:rPr lang="pt-BR" dirty="0"/>
              <a:t>No caso do método HTTP </a:t>
            </a:r>
            <a:r>
              <a:rPr lang="pt-BR" dirty="0" err="1"/>
              <a:t>Get</a:t>
            </a:r>
            <a:r>
              <a:rPr lang="pt-BR" dirty="0"/>
              <a:t>, a API da Web pode estar esperando alguns dados do cliente, mas o objetivo principal do método GET é buscar ou recuperar dados do servidor. Se você deseja implementar algum tipo de funcionalidade de pesquisa, a API da Web pode esperar que alguns dados filtrem os resultados. Nesse caso, os clientes precisam enviar os dados.</a:t>
            </a:r>
            <a:endParaRPr dirty="0"/>
          </a:p>
        </p:txBody>
      </p:sp>
      <p:sp>
        <p:nvSpPr>
          <p:cNvPr id="328" name="Google Shape;328;p40"/>
          <p:cNvSpPr txBox="1">
            <a:spLocks noGrp="1"/>
          </p:cNvSpPr>
          <p:nvPr>
            <p:ph type="title"/>
          </p:nvPr>
        </p:nvSpPr>
        <p:spPr>
          <a:xfrm>
            <a:off x="1421246" y="484770"/>
            <a:ext cx="24492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GET</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11110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6418965"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A solicitação POST é usada para fazer uma nova entrada no banco de dados. Não é apenas específico para um banco de dados, sempre que você quiser criar um novo recurso em sua aplicação, então você precisa usar o método POST.</a:t>
            </a:r>
          </a:p>
          <a:p>
            <a:pPr marL="0" lvl="0" indent="0" algn="just" rtl="0">
              <a:spcBef>
                <a:spcPts val="0"/>
              </a:spcBef>
              <a:spcAft>
                <a:spcPts val="1600"/>
              </a:spcAft>
              <a:buNone/>
            </a:pPr>
            <a:r>
              <a:rPr lang="pt-BR" dirty="0"/>
              <a:t>O que significa adicionar um novo recurso? Isso significa se você deseja adicionar um novo funcionário ou deseja adicionar um novo produto. Então, aqui o conceito principal não é o banco de dados, o conceito principal é adicionar um novo recurso..</a:t>
            </a:r>
            <a:endParaRPr dirty="0"/>
          </a:p>
        </p:txBody>
      </p:sp>
      <p:sp>
        <p:nvSpPr>
          <p:cNvPr id="328" name="Google Shape;328;p40"/>
          <p:cNvSpPr txBox="1">
            <a:spLocks noGrp="1"/>
          </p:cNvSpPr>
          <p:nvPr>
            <p:ph type="title"/>
          </p:nvPr>
        </p:nvSpPr>
        <p:spPr>
          <a:xfrm>
            <a:off x="1421245" y="484770"/>
            <a:ext cx="2649713"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POST</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74038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6418965"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PUT também é um dos verbos HTTP. O método PUT é usado para atualizar todas as propriedades do recurso atual no banco de dados. O que isto significa? Por exemplo, temos uma tabela chamada </a:t>
            </a:r>
            <a:r>
              <a:rPr lang="pt-BR" dirty="0" err="1"/>
              <a:t>Product</a:t>
            </a:r>
            <a:r>
              <a:rPr lang="pt-BR" dirty="0"/>
              <a:t> em nosso banco de dados. Se quisermos atualizar todas as propriedades de um determinado produto (ou seja, recurso atual), precisamos usar PUT HTTP Request. </a:t>
            </a:r>
          </a:p>
          <a:p>
            <a:pPr marL="0" lvl="0" indent="0" algn="just" rtl="0">
              <a:spcBef>
                <a:spcPts val="0"/>
              </a:spcBef>
              <a:spcAft>
                <a:spcPts val="1600"/>
              </a:spcAft>
              <a:buNone/>
            </a:pPr>
            <a:r>
              <a:rPr lang="pt-BR" dirty="0"/>
              <a:t>Portanto, sempre que você quiser atualizar todas as propriedades (coluna) de um recurso (registro existente no banco de dados), precisará usar o método PUT. Você não pode adicionar um novo recurso usando o método PUT</a:t>
            </a:r>
            <a:endParaRPr dirty="0"/>
          </a:p>
        </p:txBody>
      </p:sp>
      <p:sp>
        <p:nvSpPr>
          <p:cNvPr id="328" name="Google Shape;328;p40"/>
          <p:cNvSpPr txBox="1">
            <a:spLocks noGrp="1"/>
          </p:cNvSpPr>
          <p:nvPr>
            <p:ph type="title"/>
          </p:nvPr>
        </p:nvSpPr>
        <p:spPr>
          <a:xfrm>
            <a:off x="1421246" y="484770"/>
            <a:ext cx="24492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PUT</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57944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3" y="1105264"/>
            <a:ext cx="6439590"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O método DELETE é usado para excluir o recurso do banco de dados. Isso significa que você está removendo ou excluindo uma entidade existente de seu banco de dados. Em aplicativos modernos, usamos dois conceitos para exclusão. Um é Soft Delete e outro é Hard Delete.</a:t>
            </a:r>
          </a:p>
          <a:p>
            <a:pPr marL="0" lvl="0" indent="0" algn="just" rtl="0">
              <a:spcBef>
                <a:spcPts val="0"/>
              </a:spcBef>
              <a:spcAft>
                <a:spcPts val="1600"/>
              </a:spcAft>
              <a:buNone/>
            </a:pPr>
            <a:r>
              <a:rPr lang="pt-BR" dirty="0"/>
              <a:t>Soft Delete: Na sua tabela, se você tiver alguma coluna como </a:t>
            </a:r>
            <a:r>
              <a:rPr lang="pt-BR" dirty="0" err="1"/>
              <a:t>IsDeleted</a:t>
            </a:r>
            <a:r>
              <a:rPr lang="pt-BR" dirty="0"/>
              <a:t> ou </a:t>
            </a:r>
            <a:r>
              <a:rPr lang="pt-BR" dirty="0" err="1"/>
              <a:t>IsActive</a:t>
            </a:r>
            <a:r>
              <a:rPr lang="pt-BR" dirty="0"/>
              <a:t>, ou algo semelhante a isso e você quiser apenas atualizar essa coluna, não poderá usar o método Delete. Nesse caso, você precisa usar o método PATCH. Isso ocorre porque você não está excluindo o registro do banco de dados, apenas atualiza o registro.</a:t>
            </a:r>
          </a:p>
          <a:p>
            <a:pPr marL="0" lvl="0" indent="0" algn="just" rtl="0">
              <a:spcBef>
                <a:spcPts val="0"/>
              </a:spcBef>
              <a:spcAft>
                <a:spcPts val="1600"/>
              </a:spcAft>
              <a:buNone/>
            </a:pPr>
            <a:r>
              <a:rPr lang="pt-BR" dirty="0"/>
              <a:t>Exclusão definitiva: Se você deseja remover a entidade existente da tabela, você precisa usar o método DELETE. Por exemplo, Excluir um produto existente da tabela Produto no banco de dados etc.</a:t>
            </a:r>
          </a:p>
        </p:txBody>
      </p:sp>
      <p:sp>
        <p:nvSpPr>
          <p:cNvPr id="328" name="Google Shape;328;p40"/>
          <p:cNvSpPr txBox="1">
            <a:spLocks noGrp="1"/>
          </p:cNvSpPr>
          <p:nvPr>
            <p:ph type="title"/>
          </p:nvPr>
        </p:nvSpPr>
        <p:spPr>
          <a:xfrm>
            <a:off x="1421246" y="484770"/>
            <a:ext cx="3063072"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DELETE</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59034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4750755" y="2150850"/>
            <a:ext cx="396714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RESPOSTAS HTTP</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03</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lang="en"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59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4340269" y="349564"/>
            <a:ext cx="378197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CLASSES HTTP</a:t>
            </a:r>
            <a:endParaRPr sz="4400" dirty="0"/>
          </a:p>
        </p:txBody>
      </p:sp>
      <p:sp>
        <p:nvSpPr>
          <p:cNvPr id="214" name="Google Shape;214;p36"/>
          <p:cNvSpPr txBox="1">
            <a:spLocks noGrp="1"/>
          </p:cNvSpPr>
          <p:nvPr>
            <p:ph type="subTitle" idx="1"/>
          </p:nvPr>
        </p:nvSpPr>
        <p:spPr>
          <a:xfrm>
            <a:off x="4108537" y="1369939"/>
            <a:ext cx="4245438" cy="301264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600" dirty="0"/>
              <a:t>Como existem várias respostas que o servidor pode dar para alguém que acessa uma página na web, há classes de status, que são divisões do que cada resposta representa. Em seguida, elas costumam vir acompanhadas de mais dois números para especificar ainda melhor o que cada código significa.</a:t>
            </a:r>
          </a:p>
          <a:p>
            <a:pPr marL="0" lvl="0" indent="0" algn="ctr" rtl="0">
              <a:spcBef>
                <a:spcPts val="1600"/>
              </a:spcBef>
              <a:spcAft>
                <a:spcPts val="0"/>
              </a:spcAft>
              <a:buNone/>
            </a:pPr>
            <a:endParaRPr lang="pt-B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pt-BR" sz="1000" dirty="0">
                <a:solidFill>
                  <a:schemeClr val="bg1"/>
                </a:solidFill>
              </a:rPr>
              <a:t>3</a:t>
            </a:r>
            <a:endParaRPr sz="1000" dirty="0">
              <a:solidFill>
                <a:schemeClr val="bg1"/>
              </a:solidFill>
            </a:endParaRPr>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51126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Simplesmente indica que a solicitação foi recebida e que o servidor está pronto para dar continuidade ao processo. Portanto, não representam um erro.</a:t>
            </a:r>
          </a:p>
          <a:p>
            <a:pPr marL="0" lvl="0" indent="0" algn="just" rtl="0">
              <a:spcBef>
                <a:spcPts val="0"/>
              </a:spcBef>
              <a:spcAft>
                <a:spcPts val="1600"/>
              </a:spcAft>
              <a:buNone/>
            </a:pPr>
            <a:r>
              <a:rPr lang="pt-BR" dirty="0"/>
              <a:t>Códigos mais comuns:</a:t>
            </a:r>
          </a:p>
          <a:p>
            <a:pPr marL="171450" indent="-171450">
              <a:spcAft>
                <a:spcPts val="1600"/>
              </a:spcAft>
            </a:pPr>
            <a:r>
              <a:rPr lang="pt-BR" sz="1000" dirty="0"/>
              <a:t>100 Continuar;</a:t>
            </a:r>
          </a:p>
          <a:p>
            <a:pPr marL="171450" indent="-171450">
              <a:spcAft>
                <a:spcPts val="1600"/>
              </a:spcAft>
            </a:pPr>
            <a:r>
              <a:rPr lang="pt-BR" sz="1000" dirty="0"/>
              <a:t>101 Mudando protocolos.</a:t>
            </a:r>
          </a:p>
        </p:txBody>
      </p:sp>
      <p:sp>
        <p:nvSpPr>
          <p:cNvPr id="328" name="Google Shape;328;p40"/>
          <p:cNvSpPr txBox="1">
            <a:spLocks noGrp="1"/>
          </p:cNvSpPr>
          <p:nvPr>
            <p:ph type="title"/>
          </p:nvPr>
        </p:nvSpPr>
        <p:spPr>
          <a:xfrm>
            <a:off x="1424919" y="484770"/>
            <a:ext cx="5822705"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1XX - informativa</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34336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Essa classe indica que a solicitação foi recebida, entendida e que será processada com êxito pelo servidor. Assim, são as respostas http para sucesso. Ou seja, tudo correu bem na transação.</a:t>
            </a:r>
          </a:p>
          <a:p>
            <a:pPr marL="0" lvl="0" indent="0" algn="just" rtl="0">
              <a:spcBef>
                <a:spcPts val="0"/>
              </a:spcBef>
              <a:spcAft>
                <a:spcPts val="1600"/>
              </a:spcAft>
              <a:buNone/>
            </a:pPr>
            <a:r>
              <a:rPr lang="pt-BR" dirty="0"/>
              <a:t>Códigos mais comuns:</a:t>
            </a:r>
          </a:p>
          <a:p>
            <a:pPr marL="171450" indent="-171450">
              <a:spcAft>
                <a:spcPts val="1600"/>
              </a:spcAft>
            </a:pPr>
            <a:r>
              <a:rPr lang="pt-BR" sz="1000" dirty="0"/>
              <a:t>200 OK;</a:t>
            </a:r>
          </a:p>
          <a:p>
            <a:pPr marL="171450" indent="-171450">
              <a:spcAft>
                <a:spcPts val="1600"/>
              </a:spcAft>
            </a:pPr>
            <a:r>
              <a:rPr lang="pt-BR" sz="1000" dirty="0"/>
              <a:t>201 Criado;</a:t>
            </a:r>
          </a:p>
          <a:p>
            <a:pPr marL="171450" indent="-171450">
              <a:spcAft>
                <a:spcPts val="1600"/>
              </a:spcAft>
            </a:pPr>
            <a:r>
              <a:rPr lang="pt-BR" sz="1000" dirty="0"/>
              <a:t>202 Aceito;</a:t>
            </a:r>
          </a:p>
          <a:p>
            <a:pPr marL="171450" indent="-171450">
              <a:spcAft>
                <a:spcPts val="1600"/>
              </a:spcAft>
            </a:pPr>
            <a:r>
              <a:rPr lang="pt-BR" sz="1000" dirty="0"/>
              <a:t>203 não-autorizado;</a:t>
            </a:r>
          </a:p>
          <a:p>
            <a:pPr marL="171450" indent="-171450">
              <a:spcAft>
                <a:spcPts val="1600"/>
              </a:spcAft>
            </a:pPr>
            <a:r>
              <a:rPr lang="pt-BR" sz="1000" dirty="0"/>
              <a:t>204 Nenhum conteúdo;</a:t>
            </a:r>
          </a:p>
        </p:txBody>
      </p:sp>
      <p:sp>
        <p:nvSpPr>
          <p:cNvPr id="328" name="Google Shape;328;p40"/>
          <p:cNvSpPr txBox="1">
            <a:spLocks noGrp="1"/>
          </p:cNvSpPr>
          <p:nvPr>
            <p:ph type="title"/>
          </p:nvPr>
        </p:nvSpPr>
        <p:spPr>
          <a:xfrm>
            <a:off x="1421245" y="484770"/>
            <a:ext cx="5826379"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2XX - Sucesso</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22589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Indica que você será redirecionado a outra página. Isso acontece, por exemplo, quando a URL que você pesquisou foi alterada, mas o administrador do site te redireciona para a página atual. Dessa forma, surgem os erros 3XX.</a:t>
            </a:r>
          </a:p>
          <a:p>
            <a:pPr marL="0" lvl="0" indent="0" algn="just" rtl="0">
              <a:spcBef>
                <a:spcPts val="0"/>
              </a:spcBef>
              <a:spcAft>
                <a:spcPts val="1600"/>
              </a:spcAft>
              <a:buNone/>
            </a:pPr>
            <a:r>
              <a:rPr lang="pt-BR" dirty="0"/>
              <a:t>Códigos mais comuns:</a:t>
            </a:r>
          </a:p>
          <a:p>
            <a:pPr marL="285750" indent="-285750" algn="just">
              <a:spcAft>
                <a:spcPts val="1600"/>
              </a:spcAft>
            </a:pPr>
            <a:r>
              <a:rPr lang="pt-BR" sz="1000" dirty="0"/>
              <a:t>300 Múltipla escolha;</a:t>
            </a:r>
          </a:p>
          <a:p>
            <a:pPr marL="285750" indent="-285750" algn="just">
              <a:spcAft>
                <a:spcPts val="1600"/>
              </a:spcAft>
            </a:pPr>
            <a:r>
              <a:rPr lang="pt-BR" sz="1000" dirty="0"/>
              <a:t>301 Movido Permanentemente;</a:t>
            </a:r>
          </a:p>
          <a:p>
            <a:pPr marL="285750" indent="-285750" algn="just">
              <a:spcAft>
                <a:spcPts val="1600"/>
              </a:spcAft>
            </a:pPr>
            <a:r>
              <a:rPr lang="pt-BR" sz="1000" dirty="0"/>
              <a:t>302 Encontrado;</a:t>
            </a:r>
          </a:p>
          <a:p>
            <a:pPr marL="285750" indent="-285750" algn="just">
              <a:spcAft>
                <a:spcPts val="1600"/>
              </a:spcAft>
            </a:pPr>
            <a:r>
              <a:rPr lang="pt-BR" sz="1000" dirty="0"/>
              <a:t>304 Não modificado;</a:t>
            </a:r>
          </a:p>
          <a:p>
            <a:pPr marL="285750" indent="-285750" algn="just">
              <a:spcAft>
                <a:spcPts val="1600"/>
              </a:spcAft>
            </a:pPr>
            <a:r>
              <a:rPr lang="pt-BR" sz="1000" dirty="0"/>
              <a:t>307 Redirecionamento temporário.</a:t>
            </a:r>
          </a:p>
        </p:txBody>
      </p:sp>
      <p:sp>
        <p:nvSpPr>
          <p:cNvPr id="328" name="Google Shape;328;p40"/>
          <p:cNvSpPr txBox="1">
            <a:spLocks noGrp="1"/>
          </p:cNvSpPr>
          <p:nvPr>
            <p:ph type="title"/>
          </p:nvPr>
        </p:nvSpPr>
        <p:spPr>
          <a:xfrm>
            <a:off x="1170502" y="484770"/>
            <a:ext cx="6925233"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3XX - Redirecionamento</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10964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a:hlinkClick r:id="rId3" action="ppaction://hlinksldjump"/>
          </p:cNvPr>
          <p:cNvSpPr txBox="1">
            <a:spLocks noGrp="1"/>
          </p:cNvSpPr>
          <p:nvPr>
            <p:ph type="title" idx="13"/>
          </p:nvPr>
        </p:nvSpPr>
        <p:spPr>
          <a:xfrm>
            <a:off x="11394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82" name="Google Shape;182;p35"/>
          <p:cNvSpPr txBox="1">
            <a:spLocks noGrp="1"/>
          </p:cNvSpPr>
          <p:nvPr>
            <p:ph type="title"/>
          </p:nvPr>
        </p:nvSpPr>
        <p:spPr>
          <a:xfrm>
            <a:off x="702449" y="1892679"/>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Arquitetura REST</a:t>
            </a:r>
            <a:endParaRPr dirty="0"/>
          </a:p>
        </p:txBody>
      </p:sp>
      <p:sp>
        <p:nvSpPr>
          <p:cNvPr id="184" name="Google Shape;184;p35"/>
          <p:cNvSpPr txBox="1">
            <a:spLocks noGrp="1"/>
          </p:cNvSpPr>
          <p:nvPr>
            <p:ph type="title" idx="2"/>
          </p:nvPr>
        </p:nvSpPr>
        <p:spPr>
          <a:xfrm>
            <a:off x="3598650" y="1773225"/>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Respostas HTTP</a:t>
            </a:r>
            <a:endParaRPr dirty="0"/>
          </a:p>
        </p:txBody>
      </p:sp>
      <p:sp>
        <p:nvSpPr>
          <p:cNvPr id="186" name="Google Shape;186;p35"/>
          <p:cNvSpPr txBox="1">
            <a:spLocks noGrp="1"/>
          </p:cNvSpPr>
          <p:nvPr>
            <p:ph type="title" idx="4"/>
          </p:nvPr>
        </p:nvSpPr>
        <p:spPr>
          <a:xfrm>
            <a:off x="6494850" y="1773225"/>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Controller</a:t>
            </a:r>
            <a:endParaRPr dirty="0"/>
          </a:p>
        </p:txBody>
      </p:sp>
      <p:sp>
        <p:nvSpPr>
          <p:cNvPr id="188" name="Google Shape;188;p35"/>
          <p:cNvSpPr txBox="1">
            <a:spLocks noGrp="1"/>
          </p:cNvSpPr>
          <p:nvPr>
            <p:ph type="title" idx="6"/>
          </p:nvPr>
        </p:nvSpPr>
        <p:spPr>
          <a:xfrm>
            <a:off x="5039900" y="3501280"/>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Projeto</a:t>
            </a:r>
            <a:endParaRPr dirty="0"/>
          </a:p>
        </p:txBody>
      </p:sp>
      <p:sp>
        <p:nvSpPr>
          <p:cNvPr id="190" name="Google Shape;190;p35"/>
          <p:cNvSpPr txBox="1">
            <a:spLocks noGrp="1"/>
          </p:cNvSpPr>
          <p:nvPr>
            <p:ph type="title" idx="8"/>
          </p:nvPr>
        </p:nvSpPr>
        <p:spPr>
          <a:xfrm>
            <a:off x="2157425" y="3501280"/>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Métodos HTTP</a:t>
            </a:r>
            <a:endParaRPr dirty="0"/>
          </a:p>
        </p:txBody>
      </p:sp>
      <p:sp>
        <p:nvSpPr>
          <p:cNvPr id="192" name="Google Shape;192;p35">
            <a:hlinkClick r:id="" action="ppaction://noaction"/>
          </p:cNvPr>
          <p:cNvSpPr txBox="1">
            <a:spLocks noGrp="1"/>
          </p:cNvSpPr>
          <p:nvPr>
            <p:ph type="title" idx="14"/>
          </p:nvPr>
        </p:nvSpPr>
        <p:spPr>
          <a:xfrm>
            <a:off x="40356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93" name="Google Shape;193;p35">
            <a:hlinkClick r:id="" action="ppaction://noaction"/>
          </p:cNvPr>
          <p:cNvSpPr txBox="1">
            <a:spLocks noGrp="1"/>
          </p:cNvSpPr>
          <p:nvPr>
            <p:ph type="title" idx="15"/>
          </p:nvPr>
        </p:nvSpPr>
        <p:spPr>
          <a:xfrm>
            <a:off x="69318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94" name="Google Shape;194;p35">
            <a:hlinkClick r:id="" action="ppaction://noaction"/>
          </p:cNvPr>
          <p:cNvSpPr txBox="1">
            <a:spLocks noGrp="1"/>
          </p:cNvSpPr>
          <p:nvPr>
            <p:ph type="title" idx="16"/>
          </p:nvPr>
        </p:nvSpPr>
        <p:spPr>
          <a:xfrm>
            <a:off x="5476850" y="3007778"/>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95" name="Google Shape;195;p35">
            <a:hlinkClick r:id="" action="ppaction://noaction"/>
          </p:cNvPr>
          <p:cNvSpPr txBox="1">
            <a:spLocks noGrp="1"/>
          </p:cNvSpPr>
          <p:nvPr>
            <p:ph type="title" idx="17"/>
          </p:nvPr>
        </p:nvSpPr>
        <p:spPr>
          <a:xfrm>
            <a:off x="2594375" y="301551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cxnSp>
        <p:nvCxnSpPr>
          <p:cNvPr id="196" name="Google Shape;196;p35"/>
          <p:cNvCxnSpPr/>
          <p:nvPr/>
        </p:nvCxnSpPr>
        <p:spPr>
          <a:xfrm rot="10800000">
            <a:off x="1675800" y="-64575"/>
            <a:ext cx="0" cy="1347900"/>
          </a:xfrm>
          <a:prstGeom prst="straightConnector1">
            <a:avLst/>
          </a:prstGeom>
          <a:noFill/>
          <a:ln w="9525" cap="flat" cmpd="sng">
            <a:solidFill>
              <a:schemeClr val="accent2"/>
            </a:solidFill>
            <a:prstDash val="solid"/>
            <a:round/>
            <a:headEnd type="oval" w="med" len="med"/>
            <a:tailEnd type="none" w="med" len="med"/>
          </a:ln>
        </p:spPr>
      </p:cxnSp>
      <p:cxnSp>
        <p:nvCxnSpPr>
          <p:cNvPr id="197" name="Google Shape;197;p35"/>
          <p:cNvCxnSpPr>
            <a:stCxn id="192" idx="0"/>
          </p:cNvCxnSpPr>
          <p:nvPr/>
        </p:nvCxnSpPr>
        <p:spPr>
          <a:xfrm rot="10800000">
            <a:off x="4572000" y="-50175"/>
            <a:ext cx="0" cy="1333500"/>
          </a:xfrm>
          <a:prstGeom prst="straightConnector1">
            <a:avLst/>
          </a:prstGeom>
          <a:noFill/>
          <a:ln w="9525" cap="flat" cmpd="sng">
            <a:solidFill>
              <a:schemeClr val="accent2"/>
            </a:solidFill>
            <a:prstDash val="solid"/>
            <a:round/>
            <a:headEnd type="oval" w="med" len="med"/>
            <a:tailEnd type="none" w="med" len="med"/>
          </a:ln>
        </p:spPr>
      </p:cxnSp>
      <p:cxnSp>
        <p:nvCxnSpPr>
          <p:cNvPr id="198" name="Google Shape;198;p35"/>
          <p:cNvCxnSpPr>
            <a:stCxn id="193" idx="0"/>
          </p:cNvCxnSpPr>
          <p:nvPr/>
        </p:nvCxnSpPr>
        <p:spPr>
          <a:xfrm rot="10800000">
            <a:off x="7468200" y="-50175"/>
            <a:ext cx="0" cy="1333500"/>
          </a:xfrm>
          <a:prstGeom prst="straightConnector1">
            <a:avLst/>
          </a:prstGeom>
          <a:noFill/>
          <a:ln w="9525" cap="flat" cmpd="sng">
            <a:solidFill>
              <a:schemeClr val="accent2"/>
            </a:solidFill>
            <a:prstDash val="solid"/>
            <a:round/>
            <a:headEnd type="oval" w="med" len="med"/>
            <a:tailEnd type="none" w="med" len="med"/>
          </a:ln>
        </p:spPr>
      </p:cxnSp>
      <p:cxnSp>
        <p:nvCxnSpPr>
          <p:cNvPr id="199" name="Google Shape;199;p35"/>
          <p:cNvCxnSpPr>
            <a:stCxn id="195" idx="0"/>
          </p:cNvCxnSpPr>
          <p:nvPr/>
        </p:nvCxnSpPr>
        <p:spPr>
          <a:xfrm rot="10800000">
            <a:off x="3130775" y="-71785"/>
            <a:ext cx="0" cy="3087300"/>
          </a:xfrm>
          <a:prstGeom prst="straightConnector1">
            <a:avLst/>
          </a:prstGeom>
          <a:noFill/>
          <a:ln w="9525" cap="flat" cmpd="sng">
            <a:solidFill>
              <a:schemeClr val="accent2"/>
            </a:solidFill>
            <a:prstDash val="solid"/>
            <a:round/>
            <a:headEnd type="oval" w="med" len="med"/>
            <a:tailEnd type="none" w="med" len="med"/>
          </a:ln>
        </p:spPr>
      </p:cxnSp>
      <p:cxnSp>
        <p:nvCxnSpPr>
          <p:cNvPr id="200" name="Google Shape;200;p35"/>
          <p:cNvCxnSpPr>
            <a:stCxn id="194" idx="0"/>
          </p:cNvCxnSpPr>
          <p:nvPr/>
        </p:nvCxnSpPr>
        <p:spPr>
          <a:xfrm rot="10800000">
            <a:off x="6013250" y="-28822"/>
            <a:ext cx="0" cy="3036600"/>
          </a:xfrm>
          <a:prstGeom prst="straightConnector1">
            <a:avLst/>
          </a:prstGeom>
          <a:noFill/>
          <a:ln w="9525" cap="flat" cmpd="sng">
            <a:solidFill>
              <a:schemeClr val="accent2"/>
            </a:solidFill>
            <a:prstDash val="solid"/>
            <a:round/>
            <a:headEnd type="oval" w="med" len="med"/>
            <a:tailEnd type="none" w="med" len="med"/>
          </a:ln>
        </p:spPr>
      </p:cxnSp>
      <p:sp>
        <p:nvSpPr>
          <p:cNvPr id="201" name="Google Shape;201;p35"/>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5"/>
          <p:cNvGrpSpPr/>
          <p:nvPr/>
        </p:nvGrpSpPr>
        <p:grpSpPr>
          <a:xfrm>
            <a:off x="629692" y="1105264"/>
            <a:ext cx="144992" cy="269768"/>
            <a:chOff x="629692" y="1105264"/>
            <a:chExt cx="144992" cy="269768"/>
          </a:xfrm>
        </p:grpSpPr>
        <p:sp>
          <p:nvSpPr>
            <p:cNvPr id="203" name="Google Shape;203;p35"/>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35">
            <a:hlinkClick r:id="rId4"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06" name="Google Shape;206;p35"/>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07" name="Google Shape;207;p35">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08" name="Google Shape;208;p35">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Esse status indica que o servidor não conseguiu processar a solicitação porque o cliente a fez de forma errada ou que não dependa dele, como por exemplo uma página excluída.</a:t>
            </a:r>
          </a:p>
          <a:p>
            <a:pPr marL="0" lvl="0" indent="0" algn="just" rtl="0">
              <a:spcBef>
                <a:spcPts val="0"/>
              </a:spcBef>
              <a:spcAft>
                <a:spcPts val="1600"/>
              </a:spcAft>
              <a:buNone/>
            </a:pPr>
            <a:r>
              <a:rPr lang="pt-BR" dirty="0"/>
              <a:t>Códigos mais comuns:</a:t>
            </a:r>
          </a:p>
          <a:p>
            <a:pPr marL="171450" indent="-171450" algn="just">
              <a:spcAft>
                <a:spcPts val="1600"/>
              </a:spcAft>
            </a:pPr>
            <a:r>
              <a:rPr lang="pt-BR" sz="1000" dirty="0"/>
              <a:t>400 Requisição inválida;</a:t>
            </a:r>
          </a:p>
          <a:p>
            <a:pPr marL="171450" indent="-171450" algn="just">
              <a:spcAft>
                <a:spcPts val="1600"/>
              </a:spcAft>
            </a:pPr>
            <a:r>
              <a:rPr lang="pt-BR" sz="1000" dirty="0"/>
              <a:t>401 Não autorizado;</a:t>
            </a:r>
          </a:p>
          <a:p>
            <a:pPr marL="171450" indent="-171450" algn="just">
              <a:spcAft>
                <a:spcPts val="1600"/>
              </a:spcAft>
            </a:pPr>
            <a:r>
              <a:rPr lang="pt-BR" sz="1000" dirty="0"/>
              <a:t>403 Proibido;</a:t>
            </a:r>
          </a:p>
          <a:p>
            <a:pPr marL="171450" indent="-171450" algn="just">
              <a:spcAft>
                <a:spcPts val="1600"/>
              </a:spcAft>
            </a:pPr>
            <a:r>
              <a:rPr lang="pt-BR" sz="1000" dirty="0">
                <a:solidFill>
                  <a:schemeClr val="bg1"/>
                </a:solidFill>
              </a:rPr>
              <a:t>404</a:t>
            </a:r>
            <a:r>
              <a:rPr lang="pt-BR" sz="1000" dirty="0"/>
              <a:t> Não encontrado;</a:t>
            </a:r>
          </a:p>
          <a:p>
            <a:pPr marL="171450" indent="-171450" algn="just">
              <a:spcAft>
                <a:spcPts val="1600"/>
              </a:spcAft>
            </a:pPr>
            <a:r>
              <a:rPr lang="pt-BR" sz="1000" dirty="0"/>
              <a:t>405 Método não permitido;</a:t>
            </a:r>
          </a:p>
          <a:p>
            <a:pPr marL="171450" indent="-171450" algn="just">
              <a:spcAft>
                <a:spcPts val="1600"/>
              </a:spcAft>
            </a:pPr>
            <a:r>
              <a:rPr lang="pt-BR" sz="1000" dirty="0"/>
              <a:t>408 Tempo de requisição esgotou;</a:t>
            </a:r>
          </a:p>
          <a:p>
            <a:pPr marL="171450" indent="-171450" algn="just">
              <a:spcAft>
                <a:spcPts val="1600"/>
              </a:spcAft>
            </a:pPr>
            <a:r>
              <a:rPr lang="pt-BR" sz="1000" dirty="0"/>
              <a:t>409 Conflito;</a:t>
            </a:r>
          </a:p>
          <a:p>
            <a:pPr marL="171450" indent="-171450" algn="just">
              <a:spcAft>
                <a:spcPts val="1600"/>
              </a:spcAft>
            </a:pPr>
            <a:endParaRPr lang="pt-BR" sz="1000" dirty="0"/>
          </a:p>
        </p:txBody>
      </p:sp>
      <p:sp>
        <p:nvSpPr>
          <p:cNvPr id="328" name="Google Shape;328;p40"/>
          <p:cNvSpPr txBox="1">
            <a:spLocks noGrp="1"/>
          </p:cNvSpPr>
          <p:nvPr>
            <p:ph type="title"/>
          </p:nvPr>
        </p:nvSpPr>
        <p:spPr>
          <a:xfrm>
            <a:off x="1087507" y="484770"/>
            <a:ext cx="63376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4XX – Erro do cliente</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06486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Esse status indica que, por um erro do servidor, a sua solicitação não pode ser atendida. Na maioria das vezes está relacionada a permissões dos arquivos ou pastas de software.</a:t>
            </a:r>
          </a:p>
          <a:p>
            <a:pPr marL="0" lvl="0" indent="0" algn="just" rtl="0">
              <a:spcBef>
                <a:spcPts val="0"/>
              </a:spcBef>
              <a:spcAft>
                <a:spcPts val="1600"/>
              </a:spcAft>
              <a:buNone/>
            </a:pPr>
            <a:r>
              <a:rPr lang="pt-BR" dirty="0"/>
              <a:t>Códigos mais comuns:</a:t>
            </a:r>
          </a:p>
          <a:p>
            <a:pPr marL="285750" indent="-285750" algn="just">
              <a:spcAft>
                <a:spcPts val="1600"/>
              </a:spcAft>
            </a:pPr>
            <a:r>
              <a:rPr lang="pt-BR" sz="1000" dirty="0"/>
              <a:t>500 Erro interno do servidor;</a:t>
            </a:r>
          </a:p>
          <a:p>
            <a:pPr marL="285750" indent="-285750" algn="just">
              <a:spcAft>
                <a:spcPts val="1600"/>
              </a:spcAft>
            </a:pPr>
            <a:r>
              <a:rPr lang="pt-BR" sz="1000" dirty="0"/>
              <a:t>501 Não implementado;</a:t>
            </a:r>
          </a:p>
          <a:p>
            <a:pPr marL="285750" indent="-285750" algn="just">
              <a:spcAft>
                <a:spcPts val="1600"/>
              </a:spcAft>
            </a:pPr>
            <a:r>
              <a:rPr lang="pt-BR" sz="1000" dirty="0"/>
              <a:t>502 </a:t>
            </a:r>
            <a:r>
              <a:rPr lang="pt-BR" sz="1000" dirty="0" err="1"/>
              <a:t>Bad</a:t>
            </a:r>
            <a:r>
              <a:rPr lang="pt-BR" sz="1000" dirty="0"/>
              <a:t> Gateway;</a:t>
            </a:r>
          </a:p>
          <a:p>
            <a:pPr marL="285750" indent="-285750" algn="just">
              <a:spcAft>
                <a:spcPts val="1600"/>
              </a:spcAft>
            </a:pPr>
            <a:r>
              <a:rPr lang="pt-BR" sz="1000" dirty="0"/>
              <a:t>503 Serviço indisponível;</a:t>
            </a:r>
          </a:p>
          <a:p>
            <a:pPr marL="285750" indent="-285750" algn="just">
              <a:spcAft>
                <a:spcPts val="1600"/>
              </a:spcAft>
            </a:pPr>
            <a:r>
              <a:rPr lang="pt-BR" sz="1000" dirty="0"/>
              <a:t>504 Gateway </a:t>
            </a:r>
            <a:r>
              <a:rPr lang="pt-BR" sz="1000" dirty="0" err="1"/>
              <a:t>Time-Out</a:t>
            </a:r>
            <a:r>
              <a:rPr lang="pt-BR" sz="1000" dirty="0"/>
              <a:t>;</a:t>
            </a:r>
          </a:p>
          <a:p>
            <a:pPr marL="285750" indent="-285750" algn="just">
              <a:spcAft>
                <a:spcPts val="1600"/>
              </a:spcAft>
            </a:pPr>
            <a:r>
              <a:rPr lang="pt-BR" sz="1000" dirty="0"/>
              <a:t>505 HTTP </a:t>
            </a:r>
            <a:r>
              <a:rPr lang="pt-BR" sz="1000" dirty="0" err="1"/>
              <a:t>Version</a:t>
            </a:r>
            <a:r>
              <a:rPr lang="pt-BR" sz="1000" dirty="0"/>
              <a:t> </a:t>
            </a:r>
            <a:r>
              <a:rPr lang="pt-BR" sz="1000" dirty="0" err="1"/>
              <a:t>not</a:t>
            </a:r>
            <a:r>
              <a:rPr lang="pt-BR" sz="1000" dirty="0"/>
              <a:t> </a:t>
            </a:r>
            <a:r>
              <a:rPr lang="pt-BR" sz="1000" dirty="0" err="1"/>
              <a:t>supported</a:t>
            </a:r>
            <a:r>
              <a:rPr lang="pt-BR" sz="1000" dirty="0"/>
              <a:t>.</a:t>
            </a:r>
          </a:p>
        </p:txBody>
      </p:sp>
      <p:sp>
        <p:nvSpPr>
          <p:cNvPr id="328" name="Google Shape;328;p40"/>
          <p:cNvSpPr txBox="1">
            <a:spLocks noGrp="1"/>
          </p:cNvSpPr>
          <p:nvPr>
            <p:ph type="title"/>
          </p:nvPr>
        </p:nvSpPr>
        <p:spPr>
          <a:xfrm>
            <a:off x="1087507" y="484770"/>
            <a:ext cx="6578328"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5XX – Erro do servidor</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70317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017921" y="1375033"/>
            <a:ext cx="2876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Projeto</a:t>
            </a:r>
            <a:endParaRPr dirty="0"/>
          </a:p>
        </p:txBody>
      </p:sp>
      <p:sp>
        <p:nvSpPr>
          <p:cNvPr id="284" name="Google Shape;284;p38"/>
          <p:cNvSpPr txBox="1">
            <a:spLocks noGrp="1"/>
          </p:cNvSpPr>
          <p:nvPr>
            <p:ph type="title" idx="2"/>
          </p:nvPr>
        </p:nvSpPr>
        <p:spPr>
          <a:xfrm>
            <a:off x="5112425" y="4318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04</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200850"/>
            <a:ext cx="4401883"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83;p38">
            <a:extLst>
              <a:ext uri="{FF2B5EF4-FFF2-40B4-BE49-F238E27FC236}">
                <a16:creationId xmlns:a16="http://schemas.microsoft.com/office/drawing/2014/main" id="{1E694002-A19A-50B0-364D-A3685084884D}"/>
              </a:ext>
            </a:extLst>
          </p:cNvPr>
          <p:cNvSpPr txBox="1">
            <a:spLocks/>
          </p:cNvSpPr>
          <p:nvPr/>
        </p:nvSpPr>
        <p:spPr>
          <a:xfrm>
            <a:off x="5100268" y="3575769"/>
            <a:ext cx="28767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ExtraBold"/>
              <a:buNone/>
              <a:defRPr sz="3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9pPr>
          </a:lstStyle>
          <a:p>
            <a:r>
              <a:rPr lang="pt-BR" dirty="0" err="1"/>
              <a:t>Controller</a:t>
            </a:r>
            <a:endParaRPr lang="pt-BR" dirty="0"/>
          </a:p>
        </p:txBody>
      </p:sp>
      <p:sp>
        <p:nvSpPr>
          <p:cNvPr id="7" name="Google Shape;284;p38">
            <a:extLst>
              <a:ext uri="{FF2B5EF4-FFF2-40B4-BE49-F238E27FC236}">
                <a16:creationId xmlns:a16="http://schemas.microsoft.com/office/drawing/2014/main" id="{B4B262BC-C989-90F6-D102-66BF530C315A}"/>
              </a:ext>
            </a:extLst>
          </p:cNvPr>
          <p:cNvSpPr txBox="1">
            <a:spLocks/>
          </p:cNvSpPr>
          <p:nvPr/>
        </p:nvSpPr>
        <p:spPr>
          <a:xfrm>
            <a:off x="5017125" y="2537014"/>
            <a:ext cx="2445000" cy="841800"/>
          </a:xfrm>
          <a:prstGeom prst="rect">
            <a:avLst/>
          </a:prstGeom>
          <a:noFill/>
          <a:ln>
            <a:noFill/>
          </a:ln>
        </p:spPr>
        <p:txBody>
          <a:bodyPr spcFirstLastPara="1" wrap="square" lIns="18287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4800"/>
              <a:buFont typeface="Montserrat ExtraBold"/>
              <a:buNone/>
              <a:defRPr sz="4800" b="0" i="0" u="none" strike="noStrike" cap="none">
                <a:solidFill>
                  <a:schemeClr val="accent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9pPr>
          </a:lstStyle>
          <a:p>
            <a:r>
              <a:rPr lang="en"/>
              <a:t>05</a:t>
            </a:r>
            <a:endParaRPr lang="en" dirty="0"/>
          </a:p>
        </p:txBody>
      </p:sp>
      <p:grpSp>
        <p:nvGrpSpPr>
          <p:cNvPr id="9" name="Google Shape;294;p38">
            <a:extLst>
              <a:ext uri="{FF2B5EF4-FFF2-40B4-BE49-F238E27FC236}">
                <a16:creationId xmlns:a16="http://schemas.microsoft.com/office/drawing/2014/main" id="{511D8DD8-8062-6417-D64B-488EF938E46B}"/>
              </a:ext>
            </a:extLst>
          </p:cNvPr>
          <p:cNvGrpSpPr/>
          <p:nvPr/>
        </p:nvGrpSpPr>
        <p:grpSpPr>
          <a:xfrm>
            <a:off x="5004968" y="2280851"/>
            <a:ext cx="4401883" cy="1230900"/>
            <a:chOff x="5017125" y="796150"/>
            <a:chExt cx="4246000" cy="1230900"/>
          </a:xfrm>
        </p:grpSpPr>
        <p:sp>
          <p:nvSpPr>
            <p:cNvPr id="10" name="Google Shape;295;p38">
              <a:extLst>
                <a:ext uri="{FF2B5EF4-FFF2-40B4-BE49-F238E27FC236}">
                  <a16:creationId xmlns:a16="http://schemas.microsoft.com/office/drawing/2014/main" id="{93789CC7-550B-637E-6FD9-D7C69C64D1DB}"/>
                </a:ext>
              </a:extLst>
            </p:cNvPr>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38">
              <a:extLst>
                <a:ext uri="{FF2B5EF4-FFF2-40B4-BE49-F238E27FC236}">
                  <a16:creationId xmlns:a16="http://schemas.microsoft.com/office/drawing/2014/main" id="{87B40EF6-7D82-F4D7-7668-1D69BCECAC0F}"/>
                </a:ext>
              </a:extLst>
            </p:cNvPr>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427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8" name="Google Shape;1284;p62">
            <a:extLst>
              <a:ext uri="{FF2B5EF4-FFF2-40B4-BE49-F238E27FC236}">
                <a16:creationId xmlns:a16="http://schemas.microsoft.com/office/drawing/2014/main" id="{99A23527-1A2B-1EC6-A706-6C8996911C6F}"/>
              </a:ext>
            </a:extLst>
          </p:cNvPr>
          <p:cNvSpPr txBox="1">
            <a:spLocks noGrp="1"/>
          </p:cNvSpPr>
          <p:nvPr>
            <p:ph type="title"/>
          </p:nvPr>
        </p:nvSpPr>
        <p:spPr>
          <a:xfrm>
            <a:off x="5150300" y="694050"/>
            <a:ext cx="3156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rgbClr val="00B0F0"/>
                </a:solidFill>
              </a:rPr>
              <a:t>Obrigado!</a:t>
            </a:r>
            <a:endParaRPr sz="4400" dirty="0">
              <a:solidFill>
                <a:srgbClr val="00B0F0"/>
              </a:solidFill>
            </a:endParaRPr>
          </a:p>
        </p:txBody>
      </p:sp>
      <p:sp>
        <p:nvSpPr>
          <p:cNvPr id="9" name="Google Shape;1285;p62">
            <a:extLst>
              <a:ext uri="{FF2B5EF4-FFF2-40B4-BE49-F238E27FC236}">
                <a16:creationId xmlns:a16="http://schemas.microsoft.com/office/drawing/2014/main" id="{B436850A-DDDB-97DC-AF5C-6B9911E8A5C6}"/>
              </a:ext>
            </a:extLst>
          </p:cNvPr>
          <p:cNvSpPr txBox="1">
            <a:spLocks noGrp="1"/>
          </p:cNvSpPr>
          <p:nvPr>
            <p:ph type="subTitle" idx="1"/>
          </p:nvPr>
        </p:nvSpPr>
        <p:spPr>
          <a:xfrm>
            <a:off x="3678225" y="1813383"/>
            <a:ext cx="5273270" cy="1516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Gabriel de Nicola Gonçalves       RM 88803</a:t>
            </a:r>
          </a:p>
          <a:p>
            <a:pPr marL="0" lvl="0" indent="0" algn="l" rtl="0">
              <a:spcBef>
                <a:spcPts val="0"/>
              </a:spcBef>
              <a:spcAft>
                <a:spcPts val="0"/>
              </a:spcAft>
              <a:buNone/>
            </a:pPr>
            <a:r>
              <a:rPr lang="pt-BR" dirty="0"/>
              <a:t>Gustavo de Souza Nascimento  RM 88804</a:t>
            </a:r>
          </a:p>
          <a:p>
            <a:pPr marL="0" lvl="0" indent="0" algn="l" rtl="0">
              <a:spcBef>
                <a:spcPts val="0"/>
              </a:spcBef>
              <a:spcAft>
                <a:spcPts val="0"/>
              </a:spcAft>
              <a:buNone/>
            </a:pPr>
            <a:r>
              <a:rPr lang="pt-BR" dirty="0"/>
              <a:t>João Victor Deziderio                    RM 88805</a:t>
            </a:r>
          </a:p>
          <a:p>
            <a:pPr marL="0" lvl="0" indent="0" algn="l" rtl="0">
              <a:spcBef>
                <a:spcPts val="0"/>
              </a:spcBef>
              <a:spcAft>
                <a:spcPts val="0"/>
              </a:spcAft>
              <a:buNone/>
            </a:pPr>
            <a:r>
              <a:rPr lang="pt-BR" dirty="0"/>
              <a:t>Nathan Pagliari Augusto              RM 88806</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499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5356551" y="776811"/>
            <a:ext cx="2901185"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400" dirty="0">
                <a:solidFill>
                  <a:schemeClr val="bg1"/>
                </a:solidFill>
              </a:rPr>
              <a:t>Oque é?</a:t>
            </a:r>
          </a:p>
        </p:txBody>
      </p:sp>
      <p:sp>
        <p:nvSpPr>
          <p:cNvPr id="214" name="Google Shape;214;p36"/>
          <p:cNvSpPr txBox="1">
            <a:spLocks noGrp="1"/>
          </p:cNvSpPr>
          <p:nvPr>
            <p:ph type="subTitle" idx="1"/>
          </p:nvPr>
        </p:nvSpPr>
        <p:spPr>
          <a:xfrm>
            <a:off x="4480560" y="1607300"/>
            <a:ext cx="3945987" cy="3012644"/>
          </a:xfrm>
          <a:prstGeom prst="rect">
            <a:avLst/>
          </a:prstGeom>
        </p:spPr>
        <p:txBody>
          <a:bodyPr spcFirstLastPara="1" wrap="square" lIns="91425" tIns="91425" rIns="91425" bIns="91425" anchor="t" anchorCtr="0">
            <a:noAutofit/>
          </a:bodyPr>
          <a:lstStyle/>
          <a:p>
            <a:pPr algn="just" fontAlgn="base"/>
            <a:r>
              <a:rPr lang="pt-BR" sz="1800" i="0" dirty="0">
                <a:solidFill>
                  <a:schemeClr val="bg1"/>
                </a:solidFill>
                <a:effectLst/>
                <a:latin typeface="Montserrat" panose="00000500000000000000" pitchFamily="2" charset="0"/>
              </a:rPr>
              <a:t>	</a:t>
            </a:r>
            <a:r>
              <a:rPr lang="pt-BR" sz="1800" i="0" dirty="0" err="1">
                <a:solidFill>
                  <a:schemeClr val="bg1"/>
                </a:solidFill>
                <a:effectLst/>
                <a:latin typeface="Montserrat" panose="00000500000000000000" pitchFamily="2" charset="0"/>
              </a:rPr>
              <a:t>ASP.Net</a:t>
            </a:r>
            <a:r>
              <a:rPr lang="pt-BR" sz="1800" i="0" dirty="0">
                <a:solidFill>
                  <a:schemeClr val="bg1"/>
                </a:solidFill>
                <a:effectLst/>
                <a:latin typeface="Montserrat" panose="00000500000000000000" pitchFamily="2" charset="0"/>
              </a:rPr>
              <a:t> Web API é um framework que facilita a construção de serviços REST HTTP que alcançam uma grande variedade de clientes incluindo Mobile, Browsers e aplicações locais. É a plataforma ideal para construção de serviços REST baseados em .Net</a:t>
            </a:r>
          </a:p>
          <a:p>
            <a:pPr marL="0" lvl="0" indent="0" algn="ctr" rtl="0">
              <a:spcBef>
                <a:spcPts val="1600"/>
              </a:spcBef>
              <a:spcAft>
                <a:spcPts val="0"/>
              </a:spcAft>
              <a:buNone/>
            </a:pPr>
            <a:endParaRP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2318931" y="924391"/>
            <a:ext cx="450613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Oque é? HTTP</a:t>
            </a:r>
            <a:endParaRPr sz="4400" dirty="0"/>
          </a:p>
        </p:txBody>
      </p:sp>
      <p:sp>
        <p:nvSpPr>
          <p:cNvPr id="214" name="Google Shape;214;p36"/>
          <p:cNvSpPr txBox="1">
            <a:spLocks noGrp="1"/>
          </p:cNvSpPr>
          <p:nvPr>
            <p:ph type="subTitle" idx="1"/>
          </p:nvPr>
        </p:nvSpPr>
        <p:spPr>
          <a:xfrm>
            <a:off x="1709738" y="1518193"/>
            <a:ext cx="5724524" cy="3012644"/>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pt-BR" dirty="0"/>
              <a:t>Como você já pode ver, toda página que acessamos na internet inicia com o texto “HTTP”. O HTTP (Hypertext </a:t>
            </a:r>
            <a:r>
              <a:rPr lang="pt-BR" dirty="0" err="1"/>
              <a:t>Transfer</a:t>
            </a:r>
            <a:r>
              <a:rPr lang="pt-BR" dirty="0"/>
              <a:t> </a:t>
            </a:r>
            <a:r>
              <a:rPr lang="pt-BR" dirty="0" err="1"/>
              <a:t>Protocol</a:t>
            </a:r>
            <a:r>
              <a:rPr lang="pt-BR" dirty="0"/>
              <a:t>, RFC 2616) é o protocolo responsável por fazer a comunicação entre o cliente e o servidor. Dessa forma, a cada “solicitação” feita, o HTTP responde se você obteve sucesso, se não, se há algum erro na página, etc. Veremos mais disso daqui a pouco.</a:t>
            </a:r>
            <a:endParaRP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17410" name="Picture 2">
            <a:extLst>
              <a:ext uri="{FF2B5EF4-FFF2-40B4-BE49-F238E27FC236}">
                <a16:creationId xmlns:a16="http://schemas.microsoft.com/office/drawing/2014/main" id="{67BB6565-654E-F9B7-A25E-CB1D19AB1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735" y="3599944"/>
            <a:ext cx="57245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Arquitetura REST</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01</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1</a:t>
            </a: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843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7454114" cy="193798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Os conceitos do REST foram submetidos à tese de doutorado de Roy Fielding nos anos 2000, onde o princípio fundamental é usar o protocolo HTTP para comunicação de dados.</a:t>
            </a:r>
          </a:p>
          <a:p>
            <a:pPr marL="0" lvl="0" indent="0" algn="just" rtl="0">
              <a:spcBef>
                <a:spcPts val="0"/>
              </a:spcBef>
              <a:spcAft>
                <a:spcPts val="1600"/>
              </a:spcAft>
              <a:buNone/>
            </a:pPr>
            <a:r>
              <a:rPr lang="pt-BR" dirty="0"/>
              <a:t>No universo da programação, o REST — </a:t>
            </a:r>
            <a:r>
              <a:rPr lang="pt-BR" dirty="0" err="1"/>
              <a:t>Representational</a:t>
            </a:r>
            <a:r>
              <a:rPr lang="pt-BR" dirty="0"/>
              <a:t> </a:t>
            </a:r>
            <a:r>
              <a:rPr lang="pt-BR" dirty="0" err="1"/>
              <a:t>State</a:t>
            </a:r>
            <a:r>
              <a:rPr lang="pt-BR" dirty="0"/>
              <a:t> </a:t>
            </a:r>
            <a:r>
              <a:rPr lang="pt-BR" dirty="0" err="1"/>
              <a:t>Transfer</a:t>
            </a:r>
            <a:r>
              <a:rPr lang="pt-BR" dirty="0"/>
              <a:t> — tem o objetivo de definir características fundamentais para o desenvolvimento de aplicações Web, que só funciona da maneira como conhecemos graças a essas práticas.</a:t>
            </a:r>
          </a:p>
          <a:p>
            <a:pPr marL="0" lvl="0" indent="0" algn="just" rtl="0">
              <a:spcBef>
                <a:spcPts val="0"/>
              </a:spcBef>
              <a:spcAft>
                <a:spcPts val="1600"/>
              </a:spcAft>
              <a:buNone/>
            </a:pPr>
            <a:endParaRPr dirty="0"/>
          </a:p>
        </p:txBody>
      </p:sp>
      <p:sp>
        <p:nvSpPr>
          <p:cNvPr id="328" name="Google Shape;328;p40"/>
          <p:cNvSpPr txBox="1">
            <a:spLocks noGrp="1"/>
          </p:cNvSpPr>
          <p:nvPr>
            <p:ph type="title"/>
          </p:nvPr>
        </p:nvSpPr>
        <p:spPr>
          <a:xfrm>
            <a:off x="3856021" y="505902"/>
            <a:ext cx="1431958"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Origem</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1</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14338" name="Picture 2" descr="O que é API? REST e RESTful? Conheça as definições e diferenças!">
            <a:extLst>
              <a:ext uri="{FF2B5EF4-FFF2-40B4-BE49-F238E27FC236}">
                <a16:creationId xmlns:a16="http://schemas.microsoft.com/office/drawing/2014/main" id="{07DDAFA5-C792-FFF8-B1CF-CB9442BEC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383" y="2958264"/>
            <a:ext cx="2991233" cy="202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7454114" cy="340261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A arquitetura REST é simples e fornece acesso aos recursos para que o cliente REST acesse e renderize os recursos no lado do cliente. No estilo REST, URI ou </a:t>
            </a:r>
            <a:r>
              <a:rPr lang="pt-BR" dirty="0" err="1"/>
              <a:t>IDs</a:t>
            </a:r>
            <a:r>
              <a:rPr lang="pt-BR" dirty="0"/>
              <a:t> globais ajudam a identificar cada recurso.</a:t>
            </a:r>
          </a:p>
          <a:p>
            <a:pPr marL="0" lvl="0" indent="0" algn="just" rtl="0">
              <a:spcBef>
                <a:spcPts val="0"/>
              </a:spcBef>
              <a:spcAft>
                <a:spcPts val="1600"/>
              </a:spcAft>
              <a:buNone/>
            </a:pPr>
            <a:r>
              <a:rPr lang="pt-BR" dirty="0"/>
              <a:t>Os benefícios mais conhecidos dessa prática são a facilidade de execução, o alto aproveitamento da infraestrutura web e um formato de aprendizado descomplicado.</a:t>
            </a:r>
          </a:p>
          <a:p>
            <a:pPr marL="0" lvl="0" indent="0" algn="just" rtl="0">
              <a:spcBef>
                <a:spcPts val="0"/>
              </a:spcBef>
              <a:spcAft>
                <a:spcPts val="1600"/>
              </a:spcAft>
              <a:buNone/>
            </a:pPr>
            <a:r>
              <a:rPr lang="pt-BR" dirty="0"/>
              <a:t>Esta arquitetura usa várias representações de recursos para representar seu tipo, como XML, JSON, Texto, Imagens e assim por diante.</a:t>
            </a:r>
          </a:p>
          <a:p>
            <a:pPr marL="0" lvl="0" indent="0" algn="just" rtl="0">
              <a:spcBef>
                <a:spcPts val="0"/>
              </a:spcBef>
              <a:spcAft>
                <a:spcPts val="1600"/>
              </a:spcAft>
              <a:buNone/>
            </a:pPr>
            <a:r>
              <a:rPr lang="pt-BR" dirty="0"/>
              <a:t>Vale ressaltar que o REST não se limita a solicitações e respostas de registros. Também é possível inserir um novo registro ou deletar um já existente.</a:t>
            </a:r>
          </a:p>
          <a:p>
            <a:pPr marL="0" lvl="0" indent="0" algn="just" rtl="0">
              <a:spcBef>
                <a:spcPts val="0"/>
              </a:spcBef>
              <a:spcAft>
                <a:spcPts val="1600"/>
              </a:spcAft>
              <a:buNone/>
            </a:pPr>
            <a:endParaRPr dirty="0"/>
          </a:p>
        </p:txBody>
      </p:sp>
      <p:sp>
        <p:nvSpPr>
          <p:cNvPr id="328" name="Google Shape;328;p40"/>
          <p:cNvSpPr txBox="1">
            <a:spLocks noGrp="1"/>
          </p:cNvSpPr>
          <p:nvPr>
            <p:ph type="title"/>
          </p:nvPr>
        </p:nvSpPr>
        <p:spPr>
          <a:xfrm>
            <a:off x="3557430" y="505902"/>
            <a:ext cx="19495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Vantagens</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4</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0502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1</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6" name="Google Shape;722;p50">
            <a:extLst>
              <a:ext uri="{FF2B5EF4-FFF2-40B4-BE49-F238E27FC236}">
                <a16:creationId xmlns:a16="http://schemas.microsoft.com/office/drawing/2014/main" id="{349B1D85-4F54-DAB7-8A1E-F71C5880BD65}"/>
              </a:ext>
            </a:extLst>
          </p:cNvPr>
          <p:cNvSpPr txBox="1">
            <a:spLocks/>
          </p:cNvSpPr>
          <p:nvPr/>
        </p:nvSpPr>
        <p:spPr>
          <a:xfrm>
            <a:off x="1753170" y="956527"/>
            <a:ext cx="1860165" cy="8407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4800" dirty="0">
                <a:solidFill>
                  <a:schemeClr val="bg1"/>
                </a:solidFill>
              </a:rPr>
              <a:t>REST</a:t>
            </a:r>
          </a:p>
        </p:txBody>
      </p:sp>
      <p:sp>
        <p:nvSpPr>
          <p:cNvPr id="7" name="Google Shape;723;p50">
            <a:extLst>
              <a:ext uri="{FF2B5EF4-FFF2-40B4-BE49-F238E27FC236}">
                <a16:creationId xmlns:a16="http://schemas.microsoft.com/office/drawing/2014/main" id="{5A000790-4A5D-BBCE-3FAA-DF70B4D03EE1}"/>
              </a:ext>
            </a:extLst>
          </p:cNvPr>
          <p:cNvSpPr txBox="1">
            <a:spLocks/>
          </p:cNvSpPr>
          <p:nvPr/>
        </p:nvSpPr>
        <p:spPr>
          <a:xfrm>
            <a:off x="1288599" y="1910026"/>
            <a:ext cx="2324736" cy="990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ontserrat"/>
              <a:buChar char="●"/>
              <a:defRPr sz="1400" b="0" i="0" u="none" strike="noStrike" cap="none">
                <a:solidFill>
                  <a:schemeClr val="accent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9pPr>
          </a:lstStyle>
          <a:p>
            <a:pPr marL="0" indent="0" algn="ctr">
              <a:buFont typeface="Montserrat"/>
              <a:buNone/>
            </a:pPr>
            <a:r>
              <a:rPr lang="pt-BR" dirty="0"/>
              <a:t>Representa um apanhado de princípios de arquitetura</a:t>
            </a:r>
          </a:p>
        </p:txBody>
      </p:sp>
      <p:sp>
        <p:nvSpPr>
          <p:cNvPr id="8" name="Google Shape;724;p50">
            <a:extLst>
              <a:ext uri="{FF2B5EF4-FFF2-40B4-BE49-F238E27FC236}">
                <a16:creationId xmlns:a16="http://schemas.microsoft.com/office/drawing/2014/main" id="{303F432B-03B6-EF27-85EF-E7B8291B615E}"/>
              </a:ext>
            </a:extLst>
          </p:cNvPr>
          <p:cNvSpPr txBox="1">
            <a:spLocks/>
          </p:cNvSpPr>
          <p:nvPr/>
        </p:nvSpPr>
        <p:spPr>
          <a:xfrm>
            <a:off x="5169709" y="971352"/>
            <a:ext cx="2548092" cy="82589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4800" dirty="0">
                <a:solidFill>
                  <a:schemeClr val="bg1"/>
                </a:solidFill>
              </a:rPr>
              <a:t>RESTful</a:t>
            </a:r>
          </a:p>
        </p:txBody>
      </p:sp>
      <p:sp>
        <p:nvSpPr>
          <p:cNvPr id="9" name="Google Shape;725;p50">
            <a:extLst>
              <a:ext uri="{FF2B5EF4-FFF2-40B4-BE49-F238E27FC236}">
                <a16:creationId xmlns:a16="http://schemas.microsoft.com/office/drawing/2014/main" id="{E6B87D72-A342-1A52-3476-2F3C3995A9EB}"/>
              </a:ext>
            </a:extLst>
          </p:cNvPr>
          <p:cNvSpPr txBox="1">
            <a:spLocks/>
          </p:cNvSpPr>
          <p:nvPr/>
        </p:nvSpPr>
        <p:spPr>
          <a:xfrm>
            <a:off x="5229655" y="1910026"/>
            <a:ext cx="2428200" cy="9900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dirty="0">
                <a:solidFill>
                  <a:schemeClr val="bg1"/>
                </a:solidFill>
              </a:rPr>
              <a:t>Representa a condição de um sistema específico em aplicar os conceitos de REST</a:t>
            </a:r>
          </a:p>
        </p:txBody>
      </p:sp>
      <p:sp>
        <p:nvSpPr>
          <p:cNvPr id="10" name="Google Shape;723;p50">
            <a:extLst>
              <a:ext uri="{FF2B5EF4-FFF2-40B4-BE49-F238E27FC236}">
                <a16:creationId xmlns:a16="http://schemas.microsoft.com/office/drawing/2014/main" id="{DA5246CC-1D22-171C-AFE6-47544E6D3482}"/>
              </a:ext>
            </a:extLst>
          </p:cNvPr>
          <p:cNvSpPr txBox="1">
            <a:spLocks/>
          </p:cNvSpPr>
          <p:nvPr/>
        </p:nvSpPr>
        <p:spPr>
          <a:xfrm>
            <a:off x="1275682" y="3246191"/>
            <a:ext cx="6291626" cy="840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ontserrat"/>
              <a:buChar char="●"/>
              <a:defRPr sz="1400" b="0" i="0" u="none" strike="noStrike" cap="none">
                <a:solidFill>
                  <a:schemeClr val="accent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9pPr>
          </a:lstStyle>
          <a:p>
            <a:pPr marL="0" indent="0" algn="ctr">
              <a:buFont typeface="Montserrat"/>
              <a:buNone/>
            </a:pPr>
            <a:r>
              <a:rPr lang="pt-BR" dirty="0"/>
              <a:t>Embora possam gerar certa confusão, os dois termos revelam o mesmo propósito. Sendo assim, podemos dizer que sistemas que utilizam determinações REST são chamados de RESTful.</a:t>
            </a:r>
          </a:p>
        </p:txBody>
      </p:sp>
      <p:sp>
        <p:nvSpPr>
          <p:cNvPr id="11" name="Sinal de Multiplicação 10">
            <a:extLst>
              <a:ext uri="{FF2B5EF4-FFF2-40B4-BE49-F238E27FC236}">
                <a16:creationId xmlns:a16="http://schemas.microsoft.com/office/drawing/2014/main" id="{1CEE6E27-851D-DE4D-F241-12387DCD8E4B}"/>
              </a:ext>
            </a:extLst>
          </p:cNvPr>
          <p:cNvSpPr/>
          <p:nvPr/>
        </p:nvSpPr>
        <p:spPr>
          <a:xfrm>
            <a:off x="3912731" y="874925"/>
            <a:ext cx="1017528" cy="990027"/>
          </a:xfrm>
          <a:prstGeom prst="mathMultiply">
            <a:avLst>
              <a:gd name="adj1" fmla="val 6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2" name="Google Shape;722;p50">
            <a:extLst>
              <a:ext uri="{FF2B5EF4-FFF2-40B4-BE49-F238E27FC236}">
                <a16:creationId xmlns:a16="http://schemas.microsoft.com/office/drawing/2014/main" id="{2A5525BB-5AC7-3BCB-38A5-1D05C7686748}"/>
              </a:ext>
            </a:extLst>
          </p:cNvPr>
          <p:cNvSpPr txBox="1">
            <a:spLocks/>
          </p:cNvSpPr>
          <p:nvPr/>
        </p:nvSpPr>
        <p:spPr>
          <a:xfrm>
            <a:off x="3351677" y="956527"/>
            <a:ext cx="1860165" cy="8407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pt-BR" sz="4800" dirty="0">
              <a:solidFill>
                <a:schemeClr val="bg1"/>
              </a:solidFill>
            </a:endParaRPr>
          </a:p>
        </p:txBody>
      </p:sp>
    </p:spTree>
    <p:extLst>
      <p:ext uri="{BB962C8B-B14F-4D97-AF65-F5344CB8AC3E}">
        <p14:creationId xmlns:p14="http://schemas.microsoft.com/office/powerpoint/2010/main" val="250268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112425" y="2263697"/>
            <a:ext cx="325496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Metodos HTTP</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02</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6838900"/>
      </p:ext>
    </p:extLst>
  </p:cSld>
  <p:clrMapOvr>
    <a:masterClrMapping/>
  </p:clrMapOvr>
</p:sld>
</file>

<file path=ppt/theme/theme1.xml><?xml version="1.0" encoding="utf-8"?>
<a:theme xmlns:a="http://schemas.openxmlformats.org/drawingml/2006/main" name="Tech Company Branding Guidelines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1375</Words>
  <Application>Microsoft Office PowerPoint</Application>
  <PresentationFormat>Apresentação na tela (16:9)</PresentationFormat>
  <Paragraphs>149</Paragraphs>
  <Slides>23</Slides>
  <Notes>23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23</vt:i4>
      </vt:variant>
    </vt:vector>
  </HeadingPairs>
  <TitlesOfParts>
    <vt:vector size="28" baseType="lpstr">
      <vt:lpstr>Montserrat</vt:lpstr>
      <vt:lpstr>Montserrat ExtraBold</vt:lpstr>
      <vt:lpstr>Montserrat Alternates</vt:lpstr>
      <vt:lpstr>Arial</vt:lpstr>
      <vt:lpstr>Tech Company Branding Guidelines by Slidesgo</vt:lpstr>
      <vt:lpstr>Enterprise Application Development</vt:lpstr>
      <vt:lpstr>01</vt:lpstr>
      <vt:lpstr>Oque é?</vt:lpstr>
      <vt:lpstr>Oque é? HTTP</vt:lpstr>
      <vt:lpstr>Arquitetura REST</vt:lpstr>
      <vt:lpstr>Origem</vt:lpstr>
      <vt:lpstr>Vantagens</vt:lpstr>
      <vt:lpstr>Apresentação do PowerPoint</vt:lpstr>
      <vt:lpstr>Metodos HTTP</vt:lpstr>
      <vt:lpstr>Metodos HTTP</vt:lpstr>
      <vt:lpstr>GET</vt:lpstr>
      <vt:lpstr>POST</vt:lpstr>
      <vt:lpstr>PUT</vt:lpstr>
      <vt:lpstr>DELETE</vt:lpstr>
      <vt:lpstr>RESPOSTAS HTTP</vt:lpstr>
      <vt:lpstr>CLASSES HTTP</vt:lpstr>
      <vt:lpstr>Classe de status 1XX - informativa</vt:lpstr>
      <vt:lpstr>Classe de status 2XX - Sucesso</vt:lpstr>
      <vt:lpstr>Classe de status 3XX - Redirecionamento</vt:lpstr>
      <vt:lpstr>Classe de status 4XX – Erro do cliente</vt:lpstr>
      <vt:lpstr>Classe de status 5XX – Erro do servidor</vt:lpstr>
      <vt:lpstr>Projeto</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Application Development</dc:title>
  <dc:creator>Nathan Augusto</dc:creator>
  <cp:lastModifiedBy>Nathan Augusto</cp:lastModifiedBy>
  <cp:revision>7</cp:revision>
  <dcterms:modified xsi:type="dcterms:W3CDTF">2022-10-28T13:53:36Z</dcterms:modified>
</cp:coreProperties>
</file>