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0890293" y="5931941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160143" y="4458448"/>
            <a:ext cx="58110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endParaRPr lang="en-US" altLang="ko-KR" sz="2400" b="1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팀원  </a:t>
            </a:r>
            <a:r>
              <a:rPr lang="en-US" altLang="ko-KR" b="1" dirty="0">
                <a:solidFill>
                  <a:prstClr val="white"/>
                </a:solidFill>
              </a:rPr>
              <a:t>:</a:t>
            </a:r>
            <a:r>
              <a:rPr lang="ko-KR" altLang="en-US" b="1" dirty="0">
                <a:solidFill>
                  <a:prstClr val="white"/>
                </a:solidFill>
              </a:rPr>
              <a:t> 김동현</a:t>
            </a:r>
            <a:r>
              <a:rPr lang="en-US" altLang="ko-KR" b="1" dirty="0">
                <a:solidFill>
                  <a:prstClr val="white"/>
                </a:solidFill>
              </a:rPr>
              <a:t>(32160507),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ko-KR" altLang="en-US" b="1" dirty="0" err="1">
                <a:solidFill>
                  <a:prstClr val="white"/>
                </a:solidFill>
              </a:rPr>
              <a:t>김찬휘</a:t>
            </a:r>
            <a:r>
              <a:rPr lang="en-US" altLang="ko-KR" b="1" dirty="0">
                <a:solidFill>
                  <a:prstClr val="white"/>
                </a:solidFill>
              </a:rPr>
              <a:t>(32161149),</a:t>
            </a:r>
          </a:p>
          <a:p>
            <a:pPr algn="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김형욱</a:t>
            </a:r>
            <a:r>
              <a:rPr lang="en-US" altLang="ko-KR" b="1" dirty="0">
                <a:solidFill>
                  <a:prstClr val="white"/>
                </a:solidFill>
              </a:rPr>
              <a:t>(32161269),</a:t>
            </a:r>
            <a:r>
              <a:rPr lang="ko-KR" altLang="en-US" b="1" dirty="0">
                <a:solidFill>
                  <a:prstClr val="white"/>
                </a:solidFill>
              </a:rPr>
              <a:t> 송준섭</a:t>
            </a:r>
            <a:r>
              <a:rPr lang="en-US" altLang="ko-KR" b="1" dirty="0">
                <a:solidFill>
                  <a:prstClr val="white"/>
                </a:solidFill>
              </a:rPr>
              <a:t>(32162330),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ko-KR" altLang="en-US" b="1" dirty="0" err="1">
                <a:solidFill>
                  <a:prstClr val="white"/>
                </a:solidFill>
              </a:rPr>
              <a:t>이중호</a:t>
            </a:r>
            <a:r>
              <a:rPr lang="en-US" altLang="ko-KR" b="1" dirty="0">
                <a:solidFill>
                  <a:prstClr val="white"/>
                </a:solidFill>
              </a:rPr>
              <a:t>(32163571)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ko-KR" altLang="en-US" sz="1000" dirty="0">
              <a:solidFill>
                <a:prstClr val="white"/>
              </a:solidFill>
            </a:endParaRPr>
          </a:p>
          <a:p>
            <a:pPr algn="r">
              <a:defRPr/>
            </a:pPr>
            <a:endParaRPr lang="ko-KR" altLang="en-US" sz="1000" dirty="0">
              <a:solidFill>
                <a:prstClr val="white"/>
              </a:solidFill>
            </a:endParaRPr>
          </a:p>
          <a:p>
            <a:pPr algn="r">
              <a:defRPr/>
            </a:pPr>
            <a:endParaRPr lang="ko-KR" altLang="en-US" sz="1050" dirty="0">
              <a:solidFill>
                <a:prstClr val="white"/>
              </a:solidFill>
            </a:endParaRPr>
          </a:p>
          <a:p>
            <a:pPr algn="r">
              <a:defRPr/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149" y="2295029"/>
            <a:ext cx="3479702" cy="1133971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b="1" kern="0" dirty="0">
                <a:solidFill>
                  <a:schemeClr val="tx1"/>
                </a:solidFill>
                <a:latin typeface="야놀자 야체 B"/>
                <a:ea typeface="야놀자 야체 B"/>
              </a:rPr>
              <a:t>미정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980289-FC3E-43AD-BDDB-1FEF649A832B}"/>
              </a:ext>
            </a:extLst>
          </p:cNvPr>
          <p:cNvSpPr/>
          <p:nvPr/>
        </p:nvSpPr>
        <p:spPr>
          <a:xfrm>
            <a:off x="0" y="0"/>
            <a:ext cx="581107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prstClr val="white"/>
                </a:solidFill>
              </a:rPr>
              <a:t>단국대 </a:t>
            </a:r>
            <a:r>
              <a:rPr lang="ko-KR" altLang="en-US" sz="2400" b="1" dirty="0" err="1">
                <a:solidFill>
                  <a:prstClr val="white"/>
                </a:solidFill>
              </a:rPr>
              <a:t>소〮중</a:t>
            </a:r>
            <a:r>
              <a:rPr lang="ko-KR" altLang="en-US" sz="2400" b="1" dirty="0">
                <a:solidFill>
                  <a:prstClr val="white"/>
                </a:solidFill>
              </a:rPr>
              <a:t> 데이터 분석 </a:t>
            </a:r>
            <a:r>
              <a:rPr lang="en-US" altLang="ko-KR" sz="2400" b="1" dirty="0">
                <a:solidFill>
                  <a:prstClr val="white"/>
                </a:solidFill>
              </a:rPr>
              <a:t>AI </a:t>
            </a:r>
            <a:r>
              <a:rPr lang="ko-KR" altLang="en-US" sz="2400" b="1" dirty="0">
                <a:solidFill>
                  <a:prstClr val="white"/>
                </a:solidFill>
              </a:rPr>
              <a:t>경진대회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ko-KR" altLang="en-US" sz="1100" dirty="0">
              <a:solidFill>
                <a:prstClr val="white"/>
              </a:solidFill>
            </a:endParaRPr>
          </a:p>
          <a:p>
            <a:pPr algn="r">
              <a:defRPr/>
            </a:pPr>
            <a:endParaRPr lang="ko-KR" altLang="en-US" sz="1100" dirty="0">
              <a:solidFill>
                <a:prstClr val="white"/>
              </a:solidFill>
            </a:endParaRPr>
          </a:p>
          <a:p>
            <a:pPr algn="r">
              <a:defRPr/>
            </a:pPr>
            <a:endParaRPr lang="ko-KR" altLang="en-US" sz="1100" dirty="0">
              <a:solidFill>
                <a:prstClr val="white"/>
              </a:solidFill>
            </a:endParaRPr>
          </a:p>
          <a:p>
            <a:pPr algn="r">
              <a:defRPr/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115453"/>
            <a:ext cx="11442700" cy="5564746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211666"/>
            <a:ext cx="11442700" cy="756138"/>
            <a:chOff x="374650" y="211666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211666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>
                  <a:solidFill>
                    <a:prstClr val="white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ko-KR" altLang="en-US" sz="2400" b="1">
                  <a:solidFill>
                    <a:srgbClr val="FEFDA3"/>
                  </a:solidFill>
                </a:rPr>
                <a:t>목 차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80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6CEDC5-7364-4577-B864-63F2E44F6AF6}"/>
              </a:ext>
            </a:extLst>
          </p:cNvPr>
          <p:cNvGrpSpPr/>
          <p:nvPr/>
        </p:nvGrpSpPr>
        <p:grpSpPr>
          <a:xfrm>
            <a:off x="1457288" y="2470322"/>
            <a:ext cx="4355191" cy="1066085"/>
            <a:chOff x="1457288" y="2470322"/>
            <a:chExt cx="4355191" cy="106608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470322"/>
              <a:ext cx="4355191" cy="10660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223294" y="2711863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69283" y="2792905"/>
              <a:ext cx="3276970" cy="45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Feature </a:t>
              </a:r>
              <a:r>
                <a:rPr lang="ko-KR" altLang="en-US" sz="16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찾기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36892" y="2884929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prstClr val="white"/>
                  </a:solidFill>
                </a:rPr>
                <a:t>01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886616" y="5395545"/>
            <a:ext cx="7352871" cy="36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F8931F-C775-44A8-99D4-50A68B252B8A}"/>
              </a:ext>
            </a:extLst>
          </p:cNvPr>
          <p:cNvGrpSpPr/>
          <p:nvPr/>
        </p:nvGrpSpPr>
        <p:grpSpPr>
          <a:xfrm>
            <a:off x="6528928" y="2470322"/>
            <a:ext cx="4355191" cy="1066085"/>
            <a:chOff x="6528928" y="2470322"/>
            <a:chExt cx="4355191" cy="106608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528928" y="2470322"/>
              <a:ext cx="4355191" cy="10660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rot="16200000" flipH="1">
              <a:off x="6294934" y="2711863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63314" y="2510686"/>
              <a:ext cx="3276968" cy="29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9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8532" y="2884929"/>
              <a:ext cx="4266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prstClr val="white"/>
                  </a:solidFill>
                </a:rPr>
                <a:t>02</a:t>
              </a:r>
            </a:p>
          </p:txBody>
        </p:sp>
        <p:sp>
          <p:nvSpPr>
            <p:cNvPr id="42" name="직사각형 25"/>
            <p:cNvSpPr/>
            <p:nvPr/>
          </p:nvSpPr>
          <p:spPr>
            <a:xfrm>
              <a:off x="7192463" y="2811252"/>
              <a:ext cx="3276968" cy="453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Feature </a:t>
              </a:r>
              <a:r>
                <a:rPr lang="ko-KR" altLang="en-US" sz="16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적용시키기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EA0B6F-EF3D-4F18-8CBF-26A3D8DD70B6}"/>
              </a:ext>
            </a:extLst>
          </p:cNvPr>
          <p:cNvGrpSpPr/>
          <p:nvPr/>
        </p:nvGrpSpPr>
        <p:grpSpPr>
          <a:xfrm>
            <a:off x="1457288" y="3943468"/>
            <a:ext cx="4355191" cy="1066085"/>
            <a:chOff x="1457288" y="3943468"/>
            <a:chExt cx="4355191" cy="106608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457288" y="3943468"/>
              <a:ext cx="4355191" cy="10660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1223294" y="418500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36892" y="435807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prstClr val="white"/>
                  </a:solidFill>
                </a:rPr>
                <a:t>03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70684" y="4212047"/>
              <a:ext cx="3276967" cy="45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Model </a:t>
              </a:r>
              <a:r>
                <a:rPr lang="ko-KR" altLang="en-US" sz="16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적용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97831D-28A7-4C5A-BE68-E7C7C47A7734}"/>
              </a:ext>
            </a:extLst>
          </p:cNvPr>
          <p:cNvGrpSpPr/>
          <p:nvPr/>
        </p:nvGrpSpPr>
        <p:grpSpPr>
          <a:xfrm>
            <a:off x="6528928" y="3943468"/>
            <a:ext cx="4355191" cy="1066085"/>
            <a:chOff x="6528928" y="3943468"/>
            <a:chExt cx="4355191" cy="106608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28928" y="3943468"/>
              <a:ext cx="4355191" cy="10660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6294934" y="418500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608532" y="4358075"/>
              <a:ext cx="4266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prstClr val="white"/>
                  </a:solidFill>
                </a:rPr>
                <a:t>04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25"/>
            <p:cNvSpPr/>
            <p:nvPr/>
          </p:nvSpPr>
          <p:spPr>
            <a:xfrm>
              <a:off x="7193861" y="4213613"/>
              <a:ext cx="3276968" cy="45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Stacking </a:t>
              </a: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적용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FEFDA3"/>
                  </a:solidFill>
                </a:rPr>
                <a:t>1. Feature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찾기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041" y="1041834"/>
            <a:ext cx="3048504" cy="942265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2126" y="1041834"/>
            <a:ext cx="5482833" cy="442272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907" y="917908"/>
            <a:ext cx="5210849" cy="4974166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62418" y="1341758"/>
            <a:ext cx="5328675" cy="473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FEFDA3"/>
                  </a:solidFill>
                </a:rPr>
                <a:t>2. Feature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적용시키기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6601" y="841970"/>
            <a:ext cx="4159463" cy="42991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3096" y="5172749"/>
            <a:ext cx="9519139" cy="1225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FEFDA3"/>
                  </a:solidFill>
                </a:rPr>
                <a:t>3. Model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적용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4E207E-7E6E-4915-B4E3-BFEEB99E3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5" y="866435"/>
            <a:ext cx="2757558" cy="1344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25275B-E37B-4965-89C8-68ABEA8A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3446788"/>
            <a:ext cx="2757558" cy="1761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BB909C-3AF6-47F0-A471-F0928AB8C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20" y="806851"/>
            <a:ext cx="3006330" cy="1739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B56C8C-3939-49C6-A85C-A547D44FF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21" y="3392245"/>
            <a:ext cx="3006329" cy="24143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FF51DB-EF4C-423D-8865-8114CE596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18" y="834486"/>
            <a:ext cx="3006330" cy="25095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2EEFAE-879A-48C0-82C0-F7D85DB2B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39" y="3446788"/>
            <a:ext cx="3006330" cy="256045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317E25-4212-4639-B68C-BB66782E176F}"/>
              </a:ext>
            </a:extLst>
          </p:cNvPr>
          <p:cNvSpPr/>
          <p:nvPr/>
        </p:nvSpPr>
        <p:spPr>
          <a:xfrm>
            <a:off x="813252" y="6055764"/>
            <a:ext cx="1816100" cy="546100"/>
          </a:xfrm>
          <a:prstGeom prst="rect">
            <a:avLst/>
          </a:prstGeom>
          <a:solidFill>
            <a:srgbClr val="DA81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LR_CV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8394C5-4C7D-4FDF-8829-4CF28AD65C71}"/>
              </a:ext>
            </a:extLst>
          </p:cNvPr>
          <p:cNvSpPr/>
          <p:nvPr/>
        </p:nvSpPr>
        <p:spPr>
          <a:xfrm>
            <a:off x="4687750" y="6010288"/>
            <a:ext cx="18161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RF_CV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7502DB-1907-4763-8A3E-D2E2553F76A5}"/>
              </a:ext>
            </a:extLst>
          </p:cNvPr>
          <p:cNvSpPr/>
          <p:nvPr/>
        </p:nvSpPr>
        <p:spPr>
          <a:xfrm>
            <a:off x="8972518" y="6032604"/>
            <a:ext cx="1816100" cy="54610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LGBM_CV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634680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FEFDA3"/>
                  </a:solidFill>
                </a:rPr>
                <a:t>3. Model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적용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2158FE-D973-494A-BFC6-13618CBDC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318" b="94594"/>
          <a:stretch/>
        </p:blipFill>
        <p:spPr>
          <a:xfrm>
            <a:off x="426330" y="4355190"/>
            <a:ext cx="2126953" cy="235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6CC009-EB5C-4666-BF3C-937A387F4424}"/>
              </a:ext>
            </a:extLst>
          </p:cNvPr>
          <p:cNvSpPr txBox="1"/>
          <p:nvPr/>
        </p:nvSpPr>
        <p:spPr>
          <a:xfrm>
            <a:off x="411948" y="5943737"/>
            <a:ext cx="3775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결과</a:t>
            </a:r>
            <a:r>
              <a:rPr lang="en-US" altLang="ko-KR" sz="1100" dirty="0"/>
              <a:t>-</a:t>
            </a:r>
          </a:p>
          <a:p>
            <a:r>
              <a:rPr lang="en-US" altLang="ko-KR" sz="1100" dirty="0" err="1"/>
              <a:t>learning_rate</a:t>
            </a:r>
            <a:r>
              <a:rPr lang="en-US" altLang="ko-KR" sz="1100" dirty="0"/>
              <a:t> : 0.01307, </a:t>
            </a:r>
            <a:r>
              <a:rPr lang="en-US" altLang="ko-KR" sz="1100" dirty="0" err="1"/>
              <a:t>num_leaves</a:t>
            </a:r>
            <a:r>
              <a:rPr lang="en-US" altLang="ko-KR" sz="1100" dirty="0"/>
              <a:t> : 127</a:t>
            </a:r>
          </a:p>
          <a:p>
            <a:r>
              <a:rPr lang="en-US" altLang="ko-KR" sz="1100" dirty="0" err="1"/>
              <a:t>colsample_bytree</a:t>
            </a:r>
            <a:r>
              <a:rPr lang="en-US" altLang="ko-KR" sz="1100" dirty="0"/>
              <a:t> : 0.6, subsample : 0.7</a:t>
            </a:r>
          </a:p>
          <a:p>
            <a:r>
              <a:rPr lang="en-US" altLang="ko-KR" sz="1100" dirty="0" err="1"/>
              <a:t>min_child_samples</a:t>
            </a:r>
            <a:r>
              <a:rPr lang="en-US" altLang="ko-KR" sz="1100" dirty="0"/>
              <a:t> : 100, </a:t>
            </a:r>
            <a:r>
              <a:rPr lang="en-US" altLang="ko-KR" sz="1100" dirty="0" err="1"/>
              <a:t>max_depth</a:t>
            </a:r>
            <a:r>
              <a:rPr lang="en-US" altLang="ko-KR" sz="1100" dirty="0"/>
              <a:t> : 50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6ED4E-E6BA-4887-ACE1-3C3782AF49C4}"/>
              </a:ext>
            </a:extLst>
          </p:cNvPr>
          <p:cNvSpPr txBox="1"/>
          <p:nvPr/>
        </p:nvSpPr>
        <p:spPr>
          <a:xfrm>
            <a:off x="353618" y="2569516"/>
            <a:ext cx="3252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결과</a:t>
            </a:r>
            <a:r>
              <a:rPr lang="en-US" altLang="ko-KR" sz="1100" dirty="0"/>
              <a:t>-</a:t>
            </a:r>
          </a:p>
          <a:p>
            <a:r>
              <a:rPr lang="en-US" altLang="ko-KR" sz="1100" dirty="0" err="1"/>
              <a:t>learning_rate</a:t>
            </a:r>
            <a:r>
              <a:rPr lang="en-US" altLang="ko-KR" sz="1100" dirty="0"/>
              <a:t> : 0.0142, </a:t>
            </a:r>
            <a:r>
              <a:rPr lang="en-US" altLang="ko-KR" sz="1100" dirty="0" err="1"/>
              <a:t>num_leaves</a:t>
            </a:r>
            <a:r>
              <a:rPr lang="en-US" altLang="ko-KR" sz="1100" dirty="0"/>
              <a:t> : 255</a:t>
            </a:r>
          </a:p>
          <a:p>
            <a:r>
              <a:rPr lang="en-US" altLang="ko-KR" sz="1100" dirty="0" err="1"/>
              <a:t>colsample_bytree</a:t>
            </a:r>
            <a:r>
              <a:rPr lang="en-US" altLang="ko-KR" sz="1100" dirty="0"/>
              <a:t> : 0.6, subsample : 0.7</a:t>
            </a:r>
          </a:p>
          <a:p>
            <a:r>
              <a:rPr lang="en-US" altLang="ko-KR" sz="1100" dirty="0" err="1"/>
              <a:t>min_child_samples</a:t>
            </a:r>
            <a:r>
              <a:rPr lang="en-US" altLang="ko-KR" sz="1100" dirty="0"/>
              <a:t> : 173, </a:t>
            </a:r>
            <a:r>
              <a:rPr lang="en-US" altLang="ko-KR" sz="1100" dirty="0" err="1"/>
              <a:t>max_depth</a:t>
            </a:r>
            <a:r>
              <a:rPr lang="en-US" altLang="ko-KR" sz="1100" dirty="0"/>
              <a:t> : 30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2B7E92-33F3-4113-852C-6DF1AAA2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8" y="4562381"/>
            <a:ext cx="2708872" cy="140768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353047-7411-45B7-88B5-F8AEE7C12CD8}"/>
              </a:ext>
            </a:extLst>
          </p:cNvPr>
          <p:cNvGrpSpPr/>
          <p:nvPr/>
        </p:nvGrpSpPr>
        <p:grpSpPr>
          <a:xfrm>
            <a:off x="3669410" y="939609"/>
            <a:ext cx="2643913" cy="1655090"/>
            <a:chOff x="7303326" y="1556722"/>
            <a:chExt cx="3660445" cy="190678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6949F01-C678-430A-9393-151AB2A5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3326" y="1556722"/>
              <a:ext cx="2840343" cy="24131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83E56FE-66AB-4F39-BEF2-4AD49073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3326" y="1817039"/>
              <a:ext cx="3660445" cy="1646466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A23431-8E26-438B-8444-2C76F87ABA79}"/>
              </a:ext>
            </a:extLst>
          </p:cNvPr>
          <p:cNvSpPr/>
          <p:nvPr/>
        </p:nvSpPr>
        <p:spPr>
          <a:xfrm>
            <a:off x="3606211" y="2610754"/>
            <a:ext cx="34814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결과</a:t>
            </a:r>
            <a:r>
              <a:rPr lang="en-US" altLang="ko-KR" sz="1100" dirty="0"/>
              <a:t>-</a:t>
            </a:r>
          </a:p>
          <a:p>
            <a:r>
              <a:rPr lang="en-US" altLang="ko-KR" sz="1100" dirty="0" err="1"/>
              <a:t>learning_rate</a:t>
            </a:r>
            <a:r>
              <a:rPr lang="en-US" altLang="ko-KR" sz="1100" dirty="0"/>
              <a:t> : 0.0145, </a:t>
            </a:r>
            <a:r>
              <a:rPr lang="en-US" altLang="ko-KR" sz="1100" dirty="0" err="1"/>
              <a:t>num_leaves</a:t>
            </a:r>
            <a:r>
              <a:rPr lang="en-US" altLang="ko-KR" sz="1100" dirty="0"/>
              <a:t> : 160</a:t>
            </a:r>
          </a:p>
          <a:p>
            <a:r>
              <a:rPr lang="en-US" altLang="ko-KR" sz="1100" dirty="0" err="1"/>
              <a:t>colsample_bytree</a:t>
            </a:r>
            <a:r>
              <a:rPr lang="en-US" altLang="ko-KR" sz="1100" dirty="0"/>
              <a:t> : 0.9, subsample : 0.7</a:t>
            </a:r>
          </a:p>
          <a:p>
            <a:r>
              <a:rPr lang="en-US" altLang="ko-KR" sz="1100" dirty="0" err="1"/>
              <a:t>min_child_samples</a:t>
            </a:r>
            <a:r>
              <a:rPr lang="en-US" altLang="ko-KR" sz="1100" dirty="0"/>
              <a:t> : 50, </a:t>
            </a:r>
            <a:r>
              <a:rPr lang="en-US" altLang="ko-KR" sz="1100" dirty="0" err="1"/>
              <a:t>max_depth</a:t>
            </a:r>
            <a:r>
              <a:rPr lang="en-US" altLang="ko-KR" sz="1100" dirty="0"/>
              <a:t> : 60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8E09B0-190B-4AE3-AE82-B129CB977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211" y="4590932"/>
            <a:ext cx="2770313" cy="13577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2624E5-85B1-40C1-BA7D-3F654F2BD2D0}"/>
              </a:ext>
            </a:extLst>
          </p:cNvPr>
          <p:cNvSpPr txBox="1"/>
          <p:nvPr/>
        </p:nvSpPr>
        <p:spPr>
          <a:xfrm>
            <a:off x="3606211" y="5984698"/>
            <a:ext cx="365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결과</a:t>
            </a:r>
            <a:r>
              <a:rPr lang="en-US" altLang="ko-KR" sz="1100" dirty="0"/>
              <a:t>-</a:t>
            </a:r>
          </a:p>
          <a:p>
            <a:r>
              <a:rPr lang="en-US" altLang="ko-KR" sz="1100" dirty="0" err="1"/>
              <a:t>learning_rate</a:t>
            </a:r>
            <a:r>
              <a:rPr lang="en-US" altLang="ko-KR" sz="1100" dirty="0"/>
              <a:t> : 0.01843, </a:t>
            </a:r>
            <a:r>
              <a:rPr lang="en-US" altLang="ko-KR" sz="1100" dirty="0" err="1"/>
              <a:t>num_leaves</a:t>
            </a:r>
            <a:r>
              <a:rPr lang="en-US" altLang="ko-KR" sz="1100" dirty="0"/>
              <a:t> : 135</a:t>
            </a:r>
          </a:p>
          <a:p>
            <a:r>
              <a:rPr lang="en-US" altLang="ko-KR" sz="1100" dirty="0" err="1"/>
              <a:t>colsample_bytree</a:t>
            </a:r>
            <a:r>
              <a:rPr lang="en-US" altLang="ko-KR" sz="1100" dirty="0"/>
              <a:t> : 0., subsample : 0.6</a:t>
            </a:r>
          </a:p>
          <a:p>
            <a:r>
              <a:rPr lang="en-US" altLang="ko-KR" sz="1100" dirty="0" err="1"/>
              <a:t>min_child_samples</a:t>
            </a:r>
            <a:r>
              <a:rPr lang="en-US" altLang="ko-KR" sz="1100" dirty="0"/>
              <a:t> : 50, </a:t>
            </a:r>
            <a:r>
              <a:rPr lang="en-US" altLang="ko-KR" sz="1100" dirty="0" err="1"/>
              <a:t>max_depth</a:t>
            </a:r>
            <a:r>
              <a:rPr lang="en-US" altLang="ko-KR" sz="1100" dirty="0"/>
              <a:t> : 60</a:t>
            </a:r>
            <a:endParaRPr lang="ko-KR" altLang="en-US" sz="11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D1F8DE6-99EE-4DBC-8A3A-AAB24A433CD3}"/>
              </a:ext>
            </a:extLst>
          </p:cNvPr>
          <p:cNvGrpSpPr/>
          <p:nvPr/>
        </p:nvGrpSpPr>
        <p:grpSpPr>
          <a:xfrm>
            <a:off x="8440546" y="2853977"/>
            <a:ext cx="2995597" cy="1643743"/>
            <a:chOff x="6810817" y="3917908"/>
            <a:chExt cx="2995597" cy="164374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1DFCF42-804F-4960-86C9-8B341A0F8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33107" y="4139988"/>
              <a:ext cx="2973307" cy="142166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BE21A51-85FD-4F7B-90BF-12382C3C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0817" y="3917908"/>
              <a:ext cx="1303009" cy="240436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79C591-0F6A-4CCD-AE82-1FCD6EBE7553}"/>
              </a:ext>
            </a:extLst>
          </p:cNvPr>
          <p:cNvSpPr/>
          <p:nvPr/>
        </p:nvSpPr>
        <p:spPr>
          <a:xfrm>
            <a:off x="9247366" y="4966911"/>
            <a:ext cx="1404245" cy="4506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LGBM</a:t>
            </a: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_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Hyperopt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6D4A72-09FF-474C-A390-DC108869C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7881" y="4355190"/>
            <a:ext cx="2126954" cy="235742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EA394AD4-9126-42E4-B022-A20A532EB21F}"/>
              </a:ext>
            </a:extLst>
          </p:cNvPr>
          <p:cNvGrpSpPr/>
          <p:nvPr/>
        </p:nvGrpSpPr>
        <p:grpSpPr>
          <a:xfrm>
            <a:off x="426330" y="940152"/>
            <a:ext cx="2708872" cy="1629364"/>
            <a:chOff x="3512495" y="1465094"/>
            <a:chExt cx="4686300" cy="2396164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DC8717E-C7CE-47C3-AA8B-051A963C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2495" y="1465094"/>
              <a:ext cx="3322887" cy="2791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A9BF249-6ED4-48E6-8EEA-8D1065D64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12495" y="1708608"/>
              <a:ext cx="4686300" cy="2152650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7C92116-6C55-43D7-B393-A61F776A3E85}"/>
              </a:ext>
            </a:extLst>
          </p:cNvPr>
          <p:cNvSpPr/>
          <p:nvPr/>
        </p:nvSpPr>
        <p:spPr>
          <a:xfrm>
            <a:off x="6939287" y="3360641"/>
            <a:ext cx="637563" cy="630416"/>
          </a:xfrm>
          <a:prstGeom prst="rightArrow">
            <a:avLst>
              <a:gd name="adj1" fmla="val 29810"/>
              <a:gd name="adj2" fmla="val 5101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FEFDA3"/>
                  </a:solidFill>
                </a:rPr>
                <a:t>4. Stacking</a:t>
              </a:r>
              <a:endParaRPr lang="ko-KR" altLang="en-US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39672E5-235C-4193-9F8C-B3E2263D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706852"/>
            <a:ext cx="5570334" cy="35278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F499AD-88F7-462E-8336-75C765902D8E}"/>
              </a:ext>
            </a:extLst>
          </p:cNvPr>
          <p:cNvGrpSpPr/>
          <p:nvPr/>
        </p:nvGrpSpPr>
        <p:grpSpPr>
          <a:xfrm>
            <a:off x="6526635" y="3364411"/>
            <a:ext cx="3076531" cy="2694887"/>
            <a:chOff x="6526635" y="3364411"/>
            <a:chExt cx="3076531" cy="26948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9BBFC6-428A-47FE-9C50-771990235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6635" y="3552021"/>
              <a:ext cx="3076531" cy="250727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11861A-A85C-4154-90AD-BAE26B25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6635" y="3364411"/>
              <a:ext cx="506223" cy="21276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C8F81F-938F-4AA1-95EB-81BC1A08D337}"/>
              </a:ext>
            </a:extLst>
          </p:cNvPr>
          <p:cNvGrpSpPr/>
          <p:nvPr/>
        </p:nvGrpSpPr>
        <p:grpSpPr>
          <a:xfrm>
            <a:off x="5625324" y="1623270"/>
            <a:ext cx="5702923" cy="1469373"/>
            <a:chOff x="5625324" y="1623270"/>
            <a:chExt cx="5702923" cy="14693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759FE5-E375-4CAD-96A8-517623C4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324" y="1887522"/>
              <a:ext cx="5702923" cy="12051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5740BB-3D35-401B-BEAA-DDA5E3EC0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5324" y="1623270"/>
              <a:ext cx="1969060" cy="3241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0DE37A-5AD4-4261-8C71-20F43F1026A8}"/>
              </a:ext>
            </a:extLst>
          </p:cNvPr>
          <p:cNvSpPr txBox="1"/>
          <p:nvPr/>
        </p:nvSpPr>
        <p:spPr>
          <a:xfrm>
            <a:off x="4493702" y="3219877"/>
            <a:ext cx="4247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098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224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JS _</cp:lastModifiedBy>
  <cp:revision>28</cp:revision>
  <dcterms:created xsi:type="dcterms:W3CDTF">2020-01-13T05:39:04Z</dcterms:created>
  <dcterms:modified xsi:type="dcterms:W3CDTF">2020-10-19T12:41:00Z</dcterms:modified>
  <cp:version>1000.0000.01</cp:version>
</cp:coreProperties>
</file>