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9" r:id="rId3"/>
    <p:sldId id="262" r:id="rId4"/>
    <p:sldId id="265" r:id="rId5"/>
    <p:sldId id="269" r:id="rId6"/>
    <p:sldId id="268" r:id="rId7"/>
    <p:sldId id="263" r:id="rId8"/>
    <p:sldId id="266" r:id="rId9"/>
    <p:sldId id="271" r:id="rId10"/>
    <p:sldId id="272" r:id="rId11"/>
    <p:sldId id="273" r:id="rId12"/>
    <p:sldId id="274" r:id="rId13"/>
    <p:sldId id="293" r:id="rId14"/>
    <p:sldId id="264" r:id="rId15"/>
    <p:sldId id="261" r:id="rId16"/>
    <p:sldId id="267" r:id="rId17"/>
    <p:sldId id="281" r:id="rId18"/>
    <p:sldId id="275" r:id="rId19"/>
    <p:sldId id="276" r:id="rId20"/>
    <p:sldId id="277" r:id="rId21"/>
    <p:sldId id="278" r:id="rId22"/>
    <p:sldId id="282" r:id="rId23"/>
    <p:sldId id="279" r:id="rId24"/>
    <p:sldId id="280" r:id="rId25"/>
    <p:sldId id="283" r:id="rId26"/>
    <p:sldId id="284" r:id="rId27"/>
    <p:sldId id="286" r:id="rId28"/>
    <p:sldId id="287" r:id="rId29"/>
    <p:sldId id="290" r:id="rId30"/>
    <p:sldId id="288" r:id="rId31"/>
    <p:sldId id="291" r:id="rId32"/>
    <p:sldId id="294" r:id="rId33"/>
    <p:sldId id="292" r:id="rId34"/>
    <p:sldId id="296" r:id="rId35"/>
    <p:sldId id="295" r:id="rId36"/>
    <p:sldId id="289" r:id="rId37"/>
    <p:sldId id="297" r:id="rId38"/>
    <p:sldId id="298" r:id="rId39"/>
    <p:sldId id="299" r:id="rId40"/>
    <p:sldId id="258" r:id="rId4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CDFE93"/>
    <a:srgbClr val="C9FF70"/>
    <a:srgbClr val="1FA6FF"/>
    <a:srgbClr val="003D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36" y="-8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C876C-ADDA-9643-BE29-8A036D3F00DE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A48E8-6315-1341-B47A-0D15CEE9CE8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0732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C71C0-5E37-1144-962C-61E0033E8D84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D5DD-7C86-504C-8D05-F6D549D216B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77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solidFill>
                  <a:srgbClr val="CDFE93"/>
                </a:solidFill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38500"/>
            <a:ext cx="7772400" cy="1460500"/>
          </a:xfrm>
        </p:spPr>
        <p:txBody>
          <a:bodyPr/>
          <a:lstStyle>
            <a:lvl1pPr marL="0" indent="0" algn="l">
              <a:buNone/>
              <a:defRPr>
                <a:solidFill>
                  <a:srgbClr val="CDFE9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nsolas"/>
                <a:cs typeface="Consolas"/>
              </a:defRPr>
            </a:lvl1pPr>
          </a:lstStyle>
          <a:p>
            <a:fld id="{FBD96598-E5BF-B543-A164-E2E54C3E87BF}" type="datetime1">
              <a:rPr lang="pt-BR" smtClean="0"/>
              <a:pPr/>
              <a:t>18/02/2017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Consolas"/>
                <a:cs typeface="Consolas"/>
              </a:defRPr>
            </a:lvl1pPr>
          </a:lstStyle>
          <a:p>
            <a:fld id="{03FE0152-A324-1F49-941C-40F87088104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464" y="0"/>
            <a:ext cx="1523535" cy="5199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30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DFE93"/>
                </a:solidFill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52036"/>
            <a:ext cx="8229600" cy="67027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DFE93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2774714"/>
            <a:ext cx="8229600" cy="207010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CDFE93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464" y="0"/>
            <a:ext cx="1523535" cy="519908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nsolas"/>
                <a:cs typeface="Consolas"/>
              </a:defRPr>
            </a:lvl1pPr>
          </a:lstStyle>
          <a:p>
            <a:fld id="{FBD96598-E5BF-B543-A164-E2E54C3E87BF}" type="datetime1">
              <a:rPr lang="pt-BR" smtClean="0"/>
              <a:pPr/>
              <a:t>18/02/2017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>
            <a:lvl1pPr>
              <a:defRPr>
                <a:latin typeface="Consolas"/>
                <a:cs typeface="Consolas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Consolas"/>
                <a:cs typeface="Consolas"/>
              </a:defRPr>
            </a:lvl1pPr>
          </a:lstStyle>
          <a:p>
            <a:fld id="{03FE0152-A324-1F49-941C-40F87088104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42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DFE93"/>
                </a:solidFill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CDFE93"/>
                </a:solidFill>
              </a:defRPr>
            </a:lvl1pPr>
            <a:lvl2pPr marL="457200" indent="0">
              <a:buFontTx/>
              <a:buNone/>
              <a:defRPr>
                <a:solidFill>
                  <a:srgbClr val="CDFE93"/>
                </a:solidFill>
              </a:defRPr>
            </a:lvl2pPr>
            <a:lvl3pPr marL="914400" indent="0">
              <a:buFontTx/>
              <a:buNone/>
              <a:defRPr>
                <a:solidFill>
                  <a:srgbClr val="CDFE93"/>
                </a:solidFill>
              </a:defRPr>
            </a:lvl3pPr>
            <a:lvl4pPr marL="1371600" indent="0">
              <a:buFontTx/>
              <a:buNone/>
              <a:defRPr>
                <a:solidFill>
                  <a:srgbClr val="CDFE93"/>
                </a:solidFill>
              </a:defRPr>
            </a:lvl4pPr>
            <a:lvl5pPr marL="1828800" indent="0">
              <a:buFontTx/>
              <a:buNone/>
              <a:defRPr>
                <a:solidFill>
                  <a:srgbClr val="CDFE93"/>
                </a:solidFill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464" y="0"/>
            <a:ext cx="1523535" cy="51990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nsolas"/>
                <a:cs typeface="Consolas"/>
              </a:defRPr>
            </a:lvl1pPr>
          </a:lstStyle>
          <a:p>
            <a:fld id="{FBD96598-E5BF-B543-A164-E2E54C3E87BF}" type="datetime1">
              <a:rPr lang="pt-BR" smtClean="0"/>
              <a:pPr/>
              <a:t>18/02/2017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>
            <a:lvl1pPr>
              <a:defRPr>
                <a:latin typeface="Consolas"/>
                <a:cs typeface="Consolas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Consolas"/>
                <a:cs typeface="Consolas"/>
              </a:defRPr>
            </a:lvl1pPr>
          </a:lstStyle>
          <a:p>
            <a:fld id="{03FE0152-A324-1F49-941C-40F87088104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777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>
                <a:solidFill>
                  <a:srgbClr val="CDFE93"/>
                </a:solidFill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464" y="0"/>
            <a:ext cx="1523535" cy="51990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nsolas"/>
                <a:cs typeface="Consolas"/>
              </a:defRPr>
            </a:lvl1pPr>
          </a:lstStyle>
          <a:p>
            <a:fld id="{FBD96598-E5BF-B543-A164-E2E54C3E87BF}" type="datetime1">
              <a:rPr lang="pt-BR" smtClean="0"/>
              <a:pPr/>
              <a:t>18/02/2017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>
            <a:lvl1pPr>
              <a:defRPr>
                <a:latin typeface="Consolas"/>
                <a:cs typeface="Consolas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Consolas"/>
                <a:cs typeface="Consolas"/>
              </a:defRPr>
            </a:lvl1pPr>
          </a:lstStyle>
          <a:p>
            <a:fld id="{03FE0152-A324-1F49-941C-40F87088104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490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349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5877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2036"/>
            <a:ext cx="8229600" cy="315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7725" y="534399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FA6FF"/>
                </a:solidFill>
                <a:latin typeface="Courier New"/>
              </a:defRPr>
            </a:lvl1pPr>
          </a:lstStyle>
          <a:p>
            <a:fld id="{03FE0152-A324-1F49-941C-40F87088104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022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5" r:id="rId5"/>
  </p:sldLayoutIdLst>
  <p:timing>
    <p:tnLst>
      <p:par>
        <p:cTn id="1" dur="indefinite" restart="never" nodeType="tmRoot"/>
      </p:par>
    </p:tnLst>
  </p:timing>
  <p:hf hdr="0" ftr="0"/>
  <p:txStyles>
    <p:titleStyle>
      <a:lvl1pPr marL="0" indent="0" algn="l" defTabSz="457200" rtl="0" eaLnBrk="1" latinLnBrk="0" hangingPunct="1">
        <a:spcBef>
          <a:spcPct val="0"/>
        </a:spcBef>
        <a:buFontTx/>
        <a:buNone/>
        <a:defRPr sz="4400" b="1" i="0" kern="1200">
          <a:solidFill>
            <a:srgbClr val="CDFE93"/>
          </a:solidFill>
          <a:latin typeface="Consola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CDFE93"/>
          </a:solidFill>
          <a:latin typeface="Consola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CDFE93"/>
          </a:solidFill>
          <a:latin typeface="Consola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CDFE93"/>
          </a:solidFill>
          <a:latin typeface="Consola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CDFE93"/>
          </a:solidFill>
          <a:latin typeface="Consola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CDFE93"/>
          </a:solidFill>
          <a:latin typeface="Consola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evagas.com/?Fun-combining-anti-debugging-and" TargetMode="External"/><Relationship Id="rId7" Type="http://schemas.openxmlformats.org/officeDocument/2006/relationships/hyperlink" Target="http://staff.ustc.edu.cn/~bjhua/courses/security/2014/readings/anti-disas.pdf" TargetMode="External"/><Relationship Id="rId2" Type="http://schemas.openxmlformats.org/officeDocument/2006/relationships/hyperlink" Target="https://pentest.blog/art-of-anti-detection-1-introduction-to-av-detection-techniqu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ferrie.host22.com/papers/antidebug.pdf" TargetMode="External"/><Relationship Id="rId5" Type="http://schemas.openxmlformats.org/officeDocument/2006/relationships/hyperlink" Target="http://packetstorm.foofus.com/papers/virus/BypassAVDynamics.pdf" TargetMode="External"/><Relationship Id="rId4" Type="http://schemas.openxmlformats.org/officeDocument/2006/relationships/hyperlink" Target="https://www.symantec.com/connect/articles/windows-anti-debug-refere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1" y="1098922"/>
            <a:ext cx="5676278" cy="1937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9137" y="3808384"/>
            <a:ext cx="752572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C9FF70"/>
                </a:solidFill>
                <a:latin typeface="Consolas"/>
              </a:rPr>
              <a:t>O MAIOR EVENTO DE HACKING, SEGURANÇA E TECNOLOGIA </a:t>
            </a:r>
            <a:r>
              <a:rPr lang="pt-BR" sz="2800" strike="sngStrike" dirty="0" smtClean="0">
                <a:solidFill>
                  <a:srgbClr val="C9FF70"/>
                </a:solidFill>
                <a:latin typeface="Consolas"/>
              </a:rPr>
              <a:t>DO BRASIL</a:t>
            </a:r>
            <a:r>
              <a:rPr lang="pt-BR" sz="2800" b="1" dirty="0" smtClean="0">
                <a:solidFill>
                  <a:srgbClr val="C9FF70"/>
                </a:solidFill>
                <a:latin typeface="Consolas"/>
              </a:rPr>
              <a:t> DO CONTINENTE</a:t>
            </a:r>
            <a:endParaRPr lang="en-US" sz="2800" b="1" dirty="0">
              <a:solidFill>
                <a:srgbClr val="C9FF70"/>
              </a:solidFill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7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e </a:t>
            </a:r>
            <a:r>
              <a:rPr lang="en-US" dirty="0" err="1" smtClean="0"/>
              <a:t>testa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Debuga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Monitora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de API’s.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Mecanismo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rodar</a:t>
            </a:r>
            <a:r>
              <a:rPr lang="en-US" sz="2400" dirty="0" smtClean="0"/>
              <a:t> “</a:t>
            </a:r>
            <a:r>
              <a:rPr lang="en-US" sz="2400" dirty="0" err="1" smtClean="0"/>
              <a:t>separadamente</a:t>
            </a:r>
            <a:r>
              <a:rPr lang="en-US" sz="2400" dirty="0" smtClean="0"/>
              <a:t>” um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Ambiente</a:t>
            </a:r>
            <a:r>
              <a:rPr lang="en-US" sz="2400" dirty="0" smtClean="0"/>
              <a:t> de </a:t>
            </a:r>
            <a:r>
              <a:rPr lang="en-US" sz="2400" dirty="0" err="1" smtClean="0"/>
              <a:t>emulação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Espaço</a:t>
            </a:r>
            <a:r>
              <a:rPr lang="en-US" sz="2400" dirty="0" smtClean="0"/>
              <a:t> de 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 </a:t>
            </a:r>
            <a:r>
              <a:rPr lang="en-US" sz="2400" dirty="0" err="1" smtClean="0"/>
              <a:t>separado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Emulação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de </a:t>
            </a:r>
            <a:r>
              <a:rPr lang="en-US" sz="2400" dirty="0" smtClean="0"/>
              <a:t>API.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Heurística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“</a:t>
            </a:r>
            <a:r>
              <a:rPr lang="en-US" sz="2400" dirty="0" err="1" smtClean="0"/>
              <a:t>Inteligência</a:t>
            </a:r>
            <a:r>
              <a:rPr lang="en-US" sz="2400" dirty="0" smtClean="0"/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Combinação</a:t>
            </a:r>
            <a:r>
              <a:rPr lang="en-US" sz="2400" dirty="0" smtClean="0"/>
              <a:t> das </a:t>
            </a:r>
            <a:r>
              <a:rPr lang="en-US" sz="2400" dirty="0" err="1" smtClean="0"/>
              <a:t>análises</a:t>
            </a:r>
            <a:r>
              <a:rPr lang="en-US" sz="2400" dirty="0" smtClean="0"/>
              <a:t> </a:t>
            </a:r>
            <a:r>
              <a:rPr lang="en-US" sz="2400" dirty="0" err="1" smtClean="0"/>
              <a:t>anteriores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Baseado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estatísticas</a:t>
            </a:r>
            <a:r>
              <a:rPr lang="en-US" sz="2400" dirty="0" smtClean="0"/>
              <a:t> e </a:t>
            </a:r>
            <a:r>
              <a:rPr lang="en-US" sz="2400" dirty="0" err="1" smtClean="0"/>
              <a:t>regras</a:t>
            </a:r>
            <a:r>
              <a:rPr lang="en-US" sz="2400" dirty="0" smtClean="0"/>
              <a:t> de </a:t>
            </a:r>
            <a:r>
              <a:rPr lang="en-US" sz="2400" dirty="0" err="1" smtClean="0"/>
              <a:t>análise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Categoriza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e </a:t>
            </a:r>
            <a:r>
              <a:rPr lang="en-US" sz="2400" dirty="0" err="1" smtClean="0"/>
              <a:t>fragmentos</a:t>
            </a:r>
            <a:r>
              <a:rPr lang="en-US" sz="2400" dirty="0" smtClean="0"/>
              <a:t> </a:t>
            </a:r>
            <a:r>
              <a:rPr lang="en-US" sz="2400" dirty="0" err="1" smtClean="0"/>
              <a:t>baseado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crítérios</a:t>
            </a:r>
            <a:r>
              <a:rPr lang="en-US" sz="2400" dirty="0" smtClean="0"/>
              <a:t> </a:t>
            </a:r>
            <a:r>
              <a:rPr lang="en-US" sz="2400" dirty="0" err="1" smtClean="0"/>
              <a:t>pré-definidos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Heurística</a:t>
            </a:r>
            <a:r>
              <a:rPr lang="en-US" dirty="0" smtClean="0"/>
              <a:t> (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Detecção</a:t>
            </a:r>
            <a:r>
              <a:rPr lang="en-US" sz="2400" dirty="0" smtClean="0"/>
              <a:t> de stub de </a:t>
            </a:r>
            <a:r>
              <a:rPr lang="en-US" sz="2400" dirty="0" err="1" smtClean="0"/>
              <a:t>decodificação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Potencial</a:t>
            </a:r>
            <a:r>
              <a:rPr lang="en-US" sz="2400" dirty="0" smtClean="0"/>
              <a:t> </a:t>
            </a:r>
            <a:r>
              <a:rPr lang="en-US" sz="2400" dirty="0" err="1" smtClean="0"/>
              <a:t>endreço</a:t>
            </a:r>
            <a:r>
              <a:rPr lang="en-US" sz="2400" dirty="0" smtClean="0"/>
              <a:t> de IP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Modifica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configuração</a:t>
            </a:r>
            <a:r>
              <a:rPr lang="en-US" sz="2400" dirty="0" smtClean="0"/>
              <a:t> de proxy;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Injeta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processos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Tenta</a:t>
            </a:r>
            <a:r>
              <a:rPr lang="en-US" sz="2400" dirty="0" smtClean="0"/>
              <a:t> </a:t>
            </a:r>
            <a:r>
              <a:rPr lang="en-US" sz="2400" dirty="0" err="1" smtClean="0"/>
              <a:t>pegar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informaçoes</a:t>
            </a:r>
            <a:r>
              <a:rPr lang="en-US" sz="2400" dirty="0" smtClean="0"/>
              <a:t> de </a:t>
            </a:r>
            <a:r>
              <a:rPr lang="en-US" sz="2400" dirty="0" err="1" smtClean="0"/>
              <a:t>outros</a:t>
            </a:r>
            <a:r>
              <a:rPr lang="en-US" sz="2400" dirty="0" smtClean="0"/>
              <a:t> </a:t>
            </a:r>
            <a:r>
              <a:rPr lang="en-US" sz="2400" dirty="0" err="1" smtClean="0"/>
              <a:t>processos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do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Análise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entropia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Monitora</a:t>
            </a:r>
            <a:r>
              <a:rPr lang="en-US" sz="2400" dirty="0" smtClean="0"/>
              <a:t> o </a:t>
            </a:r>
            <a:r>
              <a:rPr lang="en-US" sz="2400" dirty="0" err="1" smtClean="0"/>
              <a:t>registro</a:t>
            </a:r>
            <a:r>
              <a:rPr lang="en-US" sz="2400" dirty="0" smtClean="0"/>
              <a:t> do Windows;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Detecta</a:t>
            </a:r>
            <a:r>
              <a:rPr lang="en-US" sz="2400" dirty="0" smtClean="0"/>
              <a:t> </a:t>
            </a:r>
            <a:r>
              <a:rPr lang="en-US" sz="2400" dirty="0" err="1" smtClean="0"/>
              <a:t>elevação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privilégio</a:t>
            </a:r>
            <a:r>
              <a:rPr lang="en-US" sz="2400" dirty="0" smtClean="0"/>
              <a:t> (</a:t>
            </a:r>
            <a:r>
              <a:rPr lang="en-US" sz="2400" dirty="0" err="1" smtClean="0"/>
              <a:t>tentativas</a:t>
            </a:r>
            <a:r>
              <a:rPr lang="en-US" sz="2400" dirty="0" smtClean="0"/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Uso</a:t>
            </a:r>
            <a:r>
              <a:rPr lang="en-US" sz="2400" dirty="0" smtClean="0"/>
              <a:t> </a:t>
            </a:r>
            <a:r>
              <a:rPr lang="en-US" sz="2400" dirty="0" err="1" smtClean="0"/>
              <a:t>incomum</a:t>
            </a:r>
            <a:r>
              <a:rPr lang="en-US" sz="2400" dirty="0" smtClean="0"/>
              <a:t> de 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Abre</a:t>
            </a:r>
            <a:r>
              <a:rPr lang="en-US" sz="2400" dirty="0" smtClean="0"/>
              <a:t> </a:t>
            </a:r>
            <a:r>
              <a:rPr lang="en-US" sz="2400" dirty="0" err="1" smtClean="0"/>
              <a:t>muitos</a:t>
            </a:r>
            <a:r>
              <a:rPr lang="en-US" sz="2400" dirty="0" smtClean="0"/>
              <a:t> </a:t>
            </a:r>
            <a:r>
              <a:rPr lang="en-US" sz="2400" dirty="0" err="1" smtClean="0"/>
              <a:t>processos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possivelmente</a:t>
            </a:r>
            <a:r>
              <a:rPr lang="en-US" sz="2400" dirty="0" smtClean="0"/>
              <a:t> </a:t>
            </a:r>
            <a:r>
              <a:rPr lang="en-US" sz="2400" dirty="0" err="1" smtClean="0"/>
              <a:t>checa</a:t>
            </a:r>
            <a:r>
              <a:rPr lang="en-US" sz="2400" dirty="0" smtClean="0"/>
              <a:t> a </a:t>
            </a:r>
            <a:r>
              <a:rPr lang="en-US" sz="2400" dirty="0" err="1" smtClean="0"/>
              <a:t>presença</a:t>
            </a:r>
            <a:r>
              <a:rPr lang="en-US" sz="2400" dirty="0" smtClean="0"/>
              <a:t> de Antivirus;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etc...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Bypass </a:t>
            </a:r>
            <a:r>
              <a:rPr lang="en-US" dirty="0" err="1" smtClean="0"/>
              <a:t>conhecidos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10AC66F9-C5BB-8D4E-AD3E-D20B12CBE01C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3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2037"/>
            <a:ext cx="8229600" cy="1766524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Criptografa</a:t>
            </a:r>
            <a:r>
              <a:rPr lang="en-US" sz="2400" dirty="0" smtClean="0"/>
              <a:t> o </a:t>
            </a:r>
            <a:r>
              <a:rPr lang="en-US" sz="2400" dirty="0" err="1" smtClean="0"/>
              <a:t>executável</a:t>
            </a:r>
            <a:r>
              <a:rPr lang="en-US" sz="2400" dirty="0" smtClean="0"/>
              <a:t>;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Adiciona</a:t>
            </a:r>
            <a:r>
              <a:rPr lang="en-US" sz="2400" dirty="0" smtClean="0"/>
              <a:t> um stub de </a:t>
            </a:r>
            <a:r>
              <a:rPr lang="en-US" sz="2400" dirty="0" err="1" smtClean="0"/>
              <a:t>decodificação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Executa</a:t>
            </a:r>
            <a:r>
              <a:rPr lang="en-US" sz="2400" dirty="0" smtClean="0"/>
              <a:t> o </a:t>
            </a:r>
            <a:r>
              <a:rPr lang="en-US" sz="2400" dirty="0" err="1" smtClean="0"/>
              <a:t>binário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Geralmente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usa</a:t>
            </a:r>
            <a:r>
              <a:rPr lang="en-US" sz="2400" dirty="0" smtClean="0"/>
              <a:t>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RunPE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C:\Users\Administrador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18561"/>
            <a:ext cx="3126105" cy="1389380"/>
          </a:xfrm>
          <a:prstGeom prst="rect">
            <a:avLst/>
          </a:prstGeom>
          <a:noFill/>
        </p:spPr>
      </p:pic>
      <p:pic>
        <p:nvPicPr>
          <p:cNvPr id="1027" name="Picture 3" descr="C:\Users\Administrador\Desktop\Untitle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8880" y="3718561"/>
            <a:ext cx="3767455" cy="1383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Compacta</a:t>
            </a:r>
            <a:r>
              <a:rPr lang="en-US" sz="2400" dirty="0" smtClean="0"/>
              <a:t> o </a:t>
            </a:r>
            <a:r>
              <a:rPr lang="en-US" sz="2400" dirty="0" err="1" smtClean="0"/>
              <a:t>executável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Atua</a:t>
            </a:r>
            <a:r>
              <a:rPr lang="en-US" sz="2400" dirty="0" smtClean="0"/>
              <a:t> </a:t>
            </a:r>
            <a:r>
              <a:rPr lang="en-US" sz="2400" dirty="0" err="1" smtClean="0"/>
              <a:t>muito</a:t>
            </a:r>
            <a:r>
              <a:rPr lang="en-US" sz="2400" dirty="0" smtClean="0"/>
              <a:t> </a:t>
            </a:r>
            <a:r>
              <a:rPr lang="en-US" sz="2400" dirty="0" err="1" smtClean="0"/>
              <a:t>parecido</a:t>
            </a:r>
            <a:r>
              <a:rPr lang="en-US" sz="2400" dirty="0" smtClean="0"/>
              <a:t> com o </a:t>
            </a:r>
            <a:r>
              <a:rPr lang="en-US" sz="2400" dirty="0" err="1" smtClean="0"/>
              <a:t>crypter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Adiciona</a:t>
            </a:r>
            <a:r>
              <a:rPr lang="en-US" sz="2400" dirty="0" smtClean="0"/>
              <a:t> stub de </a:t>
            </a:r>
            <a:r>
              <a:rPr lang="en-US" sz="2400" dirty="0" err="1" smtClean="0"/>
              <a:t>descompactação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Executa</a:t>
            </a:r>
            <a:r>
              <a:rPr lang="en-US" sz="2400" dirty="0" smtClean="0"/>
              <a:t> o </a:t>
            </a:r>
            <a:r>
              <a:rPr lang="en-US" sz="2400" dirty="0" err="1" smtClean="0"/>
              <a:t>binário</a:t>
            </a:r>
            <a:r>
              <a:rPr lang="en-US" sz="2400" dirty="0" smtClean="0"/>
              <a:t> </a:t>
            </a:r>
            <a:r>
              <a:rPr lang="en-US" sz="2400" dirty="0" err="1" smtClean="0"/>
              <a:t>direto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Ofuscação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Mistura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códigos</a:t>
            </a:r>
            <a:r>
              <a:rPr lang="en-US" sz="2400" dirty="0" smtClean="0"/>
              <a:t> </a:t>
            </a:r>
            <a:r>
              <a:rPr lang="en-US" sz="2400" dirty="0" err="1" smtClean="0"/>
              <a:t>inúteis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funções</a:t>
            </a:r>
            <a:r>
              <a:rPr lang="en-US" sz="2400" dirty="0" smtClean="0"/>
              <a:t> </a:t>
            </a:r>
            <a:r>
              <a:rPr lang="en-US" sz="2400" dirty="0" err="1" smtClean="0"/>
              <a:t>reais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Análise</a:t>
            </a:r>
            <a:r>
              <a:rPr lang="en-US" sz="2400" dirty="0" smtClean="0"/>
              <a:t> </a:t>
            </a:r>
            <a:r>
              <a:rPr lang="en-US" sz="2400" dirty="0" err="1" smtClean="0"/>
              <a:t>estática</a:t>
            </a:r>
            <a:r>
              <a:rPr lang="en-US" sz="2400" dirty="0" smtClean="0"/>
              <a:t> </a:t>
            </a:r>
            <a:r>
              <a:rPr lang="en-US" sz="2400" dirty="0" err="1" smtClean="0"/>
              <a:t>fica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difícil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Altera</a:t>
            </a:r>
            <a:r>
              <a:rPr lang="en-US" sz="2400" dirty="0" smtClean="0"/>
              <a:t> a </a:t>
            </a:r>
            <a:r>
              <a:rPr lang="en-US" sz="2400" dirty="0" err="1" smtClean="0"/>
              <a:t>assinatura</a:t>
            </a:r>
            <a:r>
              <a:rPr lang="en-US" sz="2400" dirty="0" smtClean="0"/>
              <a:t> do </a:t>
            </a:r>
            <a:r>
              <a:rPr lang="en-US" sz="2400" dirty="0" err="1" smtClean="0"/>
              <a:t>binário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alterar</a:t>
            </a:r>
            <a:r>
              <a:rPr lang="en-US" sz="2400" dirty="0" smtClean="0"/>
              <a:t> o </a:t>
            </a:r>
            <a:r>
              <a:rPr lang="en-US" sz="2400" dirty="0" err="1" smtClean="0"/>
              <a:t>fluxo</a:t>
            </a:r>
            <a:r>
              <a:rPr lang="en-US" sz="2400" dirty="0" smtClean="0"/>
              <a:t> de 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reestabelecer</a:t>
            </a:r>
            <a:r>
              <a:rPr lang="en-US" sz="2400" dirty="0" smtClean="0"/>
              <a:t> </a:t>
            </a:r>
            <a:r>
              <a:rPr lang="en-US" sz="2400" dirty="0" err="1" smtClean="0"/>
              <a:t>novamente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Técnicas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dificultam</a:t>
            </a:r>
            <a:r>
              <a:rPr lang="en-US" sz="2400" dirty="0" smtClean="0"/>
              <a:t> o </a:t>
            </a:r>
            <a:r>
              <a:rPr lang="en-US" sz="2400" dirty="0" err="1" smtClean="0"/>
              <a:t>entendimento</a:t>
            </a:r>
            <a:r>
              <a:rPr lang="en-US" sz="2400" dirty="0" smtClean="0"/>
              <a:t> do assembly;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Adiciona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lixo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Metamorfismo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Desvios</a:t>
            </a:r>
            <a:r>
              <a:rPr lang="en-US" sz="2400" dirty="0" smtClean="0"/>
              <a:t> de </a:t>
            </a:r>
            <a:r>
              <a:rPr lang="en-US" sz="2400" dirty="0" err="1" smtClean="0"/>
              <a:t>fluxos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interferem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final do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2036"/>
            <a:ext cx="8473440" cy="315309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Técnica</a:t>
            </a:r>
            <a:r>
              <a:rPr lang="en-US" sz="2400" dirty="0" smtClean="0"/>
              <a:t> </a:t>
            </a:r>
            <a:r>
              <a:rPr lang="en-US" sz="2400" dirty="0" err="1" smtClean="0"/>
              <a:t>usada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impedir</a:t>
            </a:r>
            <a:r>
              <a:rPr lang="en-US" sz="2400" dirty="0" smtClean="0"/>
              <a:t> o debug do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Tentar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identificar</a:t>
            </a:r>
            <a:r>
              <a:rPr lang="en-US" sz="2400" dirty="0" smtClean="0"/>
              <a:t> a </a:t>
            </a:r>
            <a:r>
              <a:rPr lang="en-US" sz="2400" dirty="0" err="1" smtClean="0"/>
              <a:t>presença</a:t>
            </a:r>
            <a:r>
              <a:rPr lang="en-US" sz="2400" dirty="0" smtClean="0"/>
              <a:t> do debugger;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Desabilitar</a:t>
            </a:r>
            <a:r>
              <a:rPr lang="en-US" sz="2400" dirty="0" smtClean="0"/>
              <a:t> o debugger;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Escapar</a:t>
            </a:r>
            <a:r>
              <a:rPr lang="en-US" sz="2400" dirty="0" smtClean="0"/>
              <a:t> do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 do debugger;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Explorar</a:t>
            </a:r>
            <a:r>
              <a:rPr lang="en-US" sz="2400" dirty="0" smtClean="0"/>
              <a:t> </a:t>
            </a:r>
            <a:r>
              <a:rPr lang="en-US" sz="2400" dirty="0" err="1" smtClean="0"/>
              <a:t>vulnerabilidade</a:t>
            </a:r>
            <a:r>
              <a:rPr lang="en-US" sz="2400" dirty="0" smtClean="0"/>
              <a:t> no debugger???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arte de ser </a:t>
            </a:r>
            <a:r>
              <a:rPr lang="en-US" dirty="0" err="1" smtClean="0"/>
              <a:t>indetectável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Ighor</a:t>
            </a:r>
            <a:r>
              <a:rPr lang="en-US" dirty="0" smtClean="0"/>
              <a:t> Augusto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10AC66F9-C5BB-8D4E-AD3E-D20B12CBE01C}" type="datetime1">
              <a:rPr lang="pt-BR" smtClean="0"/>
              <a:pPr/>
              <a:t>18/02/2017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2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err="1" smtClean="0"/>
              <a:t>Técnicas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tentam</a:t>
            </a:r>
            <a:r>
              <a:rPr lang="en-US" sz="2400" dirty="0" smtClean="0"/>
              <a:t> </a:t>
            </a:r>
            <a:r>
              <a:rPr lang="en-US" sz="2400" dirty="0" err="1" smtClean="0"/>
              <a:t>descobrir</a:t>
            </a:r>
            <a:r>
              <a:rPr lang="en-US" sz="2400" dirty="0" smtClean="0"/>
              <a:t> se o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rodando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ambiente</a:t>
            </a:r>
            <a:r>
              <a:rPr lang="en-US" sz="2400" dirty="0" smtClean="0"/>
              <a:t> </a:t>
            </a:r>
            <a:r>
              <a:rPr lang="en-US" sz="2400" dirty="0" err="1" smtClean="0"/>
              <a:t>virtualizado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err="1" smtClean="0"/>
              <a:t>Geralmente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usado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camuflar</a:t>
            </a:r>
            <a:r>
              <a:rPr lang="en-US" sz="2400" dirty="0" smtClean="0"/>
              <a:t> </a:t>
            </a:r>
            <a:r>
              <a:rPr lang="en-US" sz="2400" dirty="0" err="1" smtClean="0"/>
              <a:t>aos</a:t>
            </a:r>
            <a:r>
              <a:rPr lang="en-US" sz="2400" dirty="0" smtClean="0"/>
              <a:t> </a:t>
            </a:r>
            <a:r>
              <a:rPr lang="en-US" sz="2400" dirty="0" err="1" smtClean="0"/>
              <a:t>olhos</a:t>
            </a:r>
            <a:r>
              <a:rPr lang="en-US" sz="2400" dirty="0" smtClean="0"/>
              <a:t> de researchers;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Veil Evasion;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Hyperion;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peCloak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Insanity;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TheFatRat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tricks (Empire).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obter</a:t>
            </a:r>
            <a:r>
              <a:rPr lang="en-US" dirty="0" smtClean="0"/>
              <a:t> o FUD?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10AC66F9-C5BB-8D4E-AD3E-D20B12CBE01C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3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" y="1952036"/>
            <a:ext cx="5227320" cy="315309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Tentar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identificar</a:t>
            </a:r>
            <a:r>
              <a:rPr lang="en-US" sz="2000" dirty="0" smtClean="0"/>
              <a:t> a </a:t>
            </a:r>
            <a:r>
              <a:rPr lang="en-US" sz="2000" dirty="0" err="1" smtClean="0"/>
              <a:t>presença</a:t>
            </a:r>
            <a:r>
              <a:rPr lang="en-US" sz="2000" dirty="0" smtClean="0"/>
              <a:t> do Anti-Virus;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Se </a:t>
            </a:r>
            <a:r>
              <a:rPr lang="en-US" sz="2000" dirty="0" err="1" smtClean="0"/>
              <a:t>sim</a:t>
            </a:r>
            <a:r>
              <a:rPr lang="en-US" sz="2000" dirty="0" smtClean="0"/>
              <a:t>,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executamos</a:t>
            </a:r>
            <a:r>
              <a:rPr lang="en-US" sz="2000" dirty="0" smtClean="0"/>
              <a:t> a parte </a:t>
            </a:r>
            <a:r>
              <a:rPr lang="en-US" sz="2000" dirty="0" err="1" smtClean="0"/>
              <a:t>maliciosa</a:t>
            </a:r>
            <a:r>
              <a:rPr lang="en-US" sz="2000" dirty="0" smtClean="0"/>
              <a:t> do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Se </a:t>
            </a:r>
            <a:r>
              <a:rPr lang="en-US" sz="2000" dirty="0" err="1" smtClean="0"/>
              <a:t>não</a:t>
            </a:r>
            <a:r>
              <a:rPr lang="en-US" sz="2000" dirty="0" smtClean="0"/>
              <a:t>, </a:t>
            </a:r>
            <a:r>
              <a:rPr lang="en-US" sz="2000" dirty="0" err="1" smtClean="0"/>
              <a:t>decodificamos</a:t>
            </a:r>
            <a:r>
              <a:rPr lang="en-US" sz="2000" dirty="0" smtClean="0"/>
              <a:t> e </a:t>
            </a:r>
            <a:r>
              <a:rPr lang="en-US" sz="2000" dirty="0" err="1" smtClean="0"/>
              <a:t>executamos</a:t>
            </a:r>
            <a:r>
              <a:rPr lang="en-US" sz="2000" dirty="0" smtClean="0"/>
              <a:t> o </a:t>
            </a:r>
            <a:r>
              <a:rPr lang="en-US" sz="2000" dirty="0" err="1" smtClean="0"/>
              <a:t>shellcode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1" name="Picture 3" descr="C:\Users\Administrador\Desktop\Untitled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4520" y="1930834"/>
            <a:ext cx="3145789" cy="3174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00" y="1952036"/>
            <a:ext cx="5265420" cy="315309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Vantagem</a:t>
            </a:r>
            <a:r>
              <a:rPr lang="en-US" sz="2400" dirty="0" smtClean="0"/>
              <a:t>: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usar</a:t>
            </a:r>
            <a:r>
              <a:rPr lang="en-US" sz="2400" dirty="0" smtClean="0"/>
              <a:t> </a:t>
            </a:r>
            <a:r>
              <a:rPr lang="en-US" sz="2400" dirty="0" err="1" smtClean="0"/>
              <a:t>RunPE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Meterpreter</a:t>
            </a:r>
            <a:r>
              <a:rPr lang="en-US" sz="2400" dirty="0" smtClean="0"/>
              <a:t> reverse TCP RC4;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Parte </a:t>
            </a:r>
            <a:r>
              <a:rPr lang="en-US" sz="2400" dirty="0" err="1" smtClean="0"/>
              <a:t>maliciosa</a:t>
            </a:r>
            <a:r>
              <a:rPr lang="en-US" sz="2400" dirty="0" smtClean="0"/>
              <a:t> do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5" name="Picture 3" descr="C:\Users\Administrador\Desktop\meterpre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1660" y="972038"/>
            <a:ext cx="3482340" cy="42822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Encryptando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952036"/>
            <a:ext cx="5327223" cy="315309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Simples XOR encrypt é o </a:t>
            </a:r>
            <a:r>
              <a:rPr lang="en-US" sz="2000" dirty="0" err="1" smtClean="0"/>
              <a:t>suficiente</a:t>
            </a:r>
            <a:r>
              <a:rPr lang="en-US" sz="20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Camufla</a:t>
            </a:r>
            <a:r>
              <a:rPr lang="en-US" sz="2000" dirty="0" smtClean="0"/>
              <a:t> </a:t>
            </a:r>
            <a:r>
              <a:rPr lang="en-US" sz="2000" dirty="0" err="1" smtClean="0"/>
              <a:t>análise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assinatura</a:t>
            </a:r>
            <a:r>
              <a:rPr lang="en-US" sz="2000" dirty="0" smtClean="0"/>
              <a:t>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9" name="Picture 3" descr="C:\Users\Administrador\Desktop\xo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68980"/>
            <a:ext cx="4629698" cy="1323469"/>
          </a:xfrm>
          <a:prstGeom prst="rect">
            <a:avLst/>
          </a:prstGeom>
          <a:noFill/>
        </p:spPr>
      </p:pic>
      <p:pic>
        <p:nvPicPr>
          <p:cNvPr id="4100" name="Picture 4" descr="C:\Users\Administrador\Desktop\encod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1543" y="906779"/>
            <a:ext cx="3533602" cy="4350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Rotina</a:t>
            </a:r>
            <a:r>
              <a:rPr lang="en-US" dirty="0" smtClean="0"/>
              <a:t> de decrypt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8" name="Picture 4" descr="C:\Users\Administrador\Desktop\de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373" y="1591311"/>
            <a:ext cx="3681413" cy="3665537"/>
          </a:xfrm>
          <a:prstGeom prst="rect">
            <a:avLst/>
          </a:prstGeom>
          <a:noFill/>
        </p:spPr>
      </p:pic>
      <p:pic>
        <p:nvPicPr>
          <p:cNvPr id="6149" name="Picture 5" descr="C:\Users\Administrador\Desktop\deco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4540" y="1873885"/>
            <a:ext cx="3681413" cy="3382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Executando</a:t>
            </a:r>
            <a:r>
              <a:rPr lang="en-US" dirty="0" smtClean="0"/>
              <a:t> </a:t>
            </a:r>
            <a:r>
              <a:rPr lang="en-US" dirty="0" err="1" smtClean="0"/>
              <a:t>Shellcodes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170" name="Picture 2" descr="C:\Users\Administrador\Desktop\vitu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580" y="3200922"/>
            <a:ext cx="3977640" cy="1703074"/>
          </a:xfrm>
          <a:prstGeom prst="rect">
            <a:avLst/>
          </a:prstGeom>
          <a:noFill/>
        </p:spPr>
      </p:pic>
      <p:pic>
        <p:nvPicPr>
          <p:cNvPr id="7171" name="Picture 3" descr="C:\Users\Administrador\Desktop\he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4841" y="3056142"/>
            <a:ext cx="4358640" cy="1991632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4320" y="1952037"/>
            <a:ext cx="8412480" cy="88260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Extraído</a:t>
            </a:r>
            <a:r>
              <a:rPr lang="en-US" sz="2000" dirty="0" smtClean="0"/>
              <a:t> do Veil-Evasion;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comuns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execução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shellcode</a:t>
            </a:r>
            <a:r>
              <a:rPr lang="en-US" sz="20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silenciosa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194" name="Picture 2" descr="C:\Users\Administrador\Desktop\execob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768257"/>
            <a:ext cx="7145020" cy="3199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 bypass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10AC66F9-C5BB-8D4E-AD3E-D20B12CBE01C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3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10AC66F9-C5BB-8D4E-AD3E-D20B12CBE01C}" type="datetime1">
              <a:rPr lang="pt-BR" smtClean="0"/>
              <a:pPr/>
              <a:t>18/02/2017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3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Anti-disassembly tricks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 descr="C:\Users\Administrador\Desktop\garb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225" y="2362518"/>
            <a:ext cx="2879666" cy="2171382"/>
          </a:xfrm>
          <a:prstGeom prst="rect">
            <a:avLst/>
          </a:prstGeom>
          <a:noFill/>
        </p:spPr>
      </p:pic>
      <p:pic>
        <p:nvPicPr>
          <p:cNvPr id="1027" name="Picture 3" descr="C:\Users\Administrador\Desktop\metamorp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471" y="2362518"/>
            <a:ext cx="4619329" cy="2171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Anti-debug tricks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 descr="C:\Users\Administrador\Desktop\debu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0178" y="2522538"/>
            <a:ext cx="2927594" cy="1752282"/>
          </a:xfrm>
          <a:prstGeom prst="rect">
            <a:avLst/>
          </a:prstGeom>
          <a:noFill/>
        </p:spPr>
      </p:pic>
      <p:pic>
        <p:nvPicPr>
          <p:cNvPr id="2051" name="Picture 3" descr="C:\Users\Administrador\Desktop\debug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1829435"/>
            <a:ext cx="2377440" cy="3423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952500"/>
          </a:xfrm>
        </p:spPr>
        <p:txBody>
          <a:bodyPr/>
          <a:lstStyle/>
          <a:p>
            <a:r>
              <a:rPr lang="en-US" dirty="0" smtClean="0"/>
              <a:t>Anti-debug tricks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 descr="C:\Users\Administrador\Desktop\debug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9325" y="1995005"/>
            <a:ext cx="2438400" cy="2827337"/>
          </a:xfrm>
          <a:prstGeom prst="rect">
            <a:avLst/>
          </a:prstGeom>
          <a:noFill/>
        </p:spPr>
      </p:pic>
      <p:pic>
        <p:nvPicPr>
          <p:cNvPr id="3075" name="Picture 3" descr="C:\Users\Administrador\Desktop\debug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220" y="1575517"/>
            <a:ext cx="1981200" cy="3687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Floodando</a:t>
            </a:r>
            <a:r>
              <a:rPr lang="en-US" dirty="0" smtClean="0"/>
              <a:t> a sandbox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 descr="C:\Users\Administrador\Desktop\sandbox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2622" y="2278380"/>
            <a:ext cx="3878897" cy="2625806"/>
          </a:xfrm>
          <a:prstGeom prst="rect">
            <a:avLst/>
          </a:prstGeom>
          <a:noFill/>
        </p:spPr>
      </p:pic>
      <p:pic>
        <p:nvPicPr>
          <p:cNvPr id="4099" name="Picture 3" descr="C:\Users\Administrador\Desktop\sandbo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0905" y="2278380"/>
            <a:ext cx="3185795" cy="2566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229600" cy="952500"/>
          </a:xfrm>
        </p:spPr>
        <p:txBody>
          <a:bodyPr/>
          <a:lstStyle/>
          <a:p>
            <a:r>
              <a:rPr lang="en-US" dirty="0" err="1" smtClean="0"/>
              <a:t>Floodando</a:t>
            </a:r>
            <a:r>
              <a:rPr lang="en-US" dirty="0" smtClean="0"/>
              <a:t> a sandbox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146" name="Picture 2" descr="C:\Users\Administrador\Desktop\ulti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3617"/>
            <a:ext cx="7788275" cy="3643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mais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3" name="Picture 3" descr="C:\Users\Administrador\Desktop\heu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047" y="1705057"/>
            <a:ext cx="4230648" cy="1716323"/>
          </a:xfrm>
          <a:prstGeom prst="rect">
            <a:avLst/>
          </a:prstGeom>
          <a:noFill/>
        </p:spPr>
      </p:pic>
      <p:pic>
        <p:nvPicPr>
          <p:cNvPr id="5126" name="Picture 6" descr="C:\Users\Administrador\Desktop\heur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662" y="3664267"/>
            <a:ext cx="4159406" cy="1220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hack!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Anti-Virus tem </a:t>
            </a:r>
            <a:r>
              <a:rPr lang="en-US" sz="2400" dirty="0" err="1" smtClean="0"/>
              <a:t>muitas</a:t>
            </a:r>
            <a:r>
              <a:rPr lang="en-US" sz="2400" dirty="0" smtClean="0"/>
              <a:t> </a:t>
            </a:r>
            <a:r>
              <a:rPr lang="en-US" sz="2400" dirty="0" err="1" smtClean="0"/>
              <a:t>limitações</a:t>
            </a:r>
            <a:r>
              <a:rPr lang="en-US" sz="240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Se </a:t>
            </a:r>
            <a:r>
              <a:rPr lang="en-US" sz="2400" dirty="0" err="1" smtClean="0"/>
              <a:t>algumas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funcionalidades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implementadas</a:t>
            </a:r>
            <a:r>
              <a:rPr lang="en-US" sz="2400" dirty="0" smtClean="0"/>
              <a:t>,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quer</a:t>
            </a:r>
            <a:r>
              <a:rPr lang="en-US" sz="2400" dirty="0" smtClean="0"/>
              <a:t> </a:t>
            </a:r>
            <a:r>
              <a:rPr lang="en-US" sz="2400" dirty="0" err="1" smtClean="0"/>
              <a:t>dizer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elas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funcionam</a:t>
            </a:r>
            <a:r>
              <a:rPr lang="en-US" sz="2400" dirty="0" smtClean="0"/>
              <a:t> </a:t>
            </a:r>
            <a:r>
              <a:rPr lang="en-US" sz="2400" dirty="0" err="1" smtClean="0"/>
              <a:t>bem</a:t>
            </a:r>
            <a:r>
              <a:rPr lang="en-US" sz="240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complexa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seja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heurística</a:t>
            </a:r>
            <a:r>
              <a:rPr lang="en-US" sz="2400" dirty="0" smtClean="0"/>
              <a:t>, </a:t>
            </a:r>
            <a:r>
              <a:rPr lang="en-US" sz="2400" dirty="0" err="1" smtClean="0"/>
              <a:t>ela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consegue</a:t>
            </a:r>
            <a:r>
              <a:rPr lang="en-US" sz="2400" dirty="0" smtClean="0"/>
              <a:t> </a:t>
            </a:r>
            <a:r>
              <a:rPr lang="en-US" sz="2400" dirty="0" err="1" smtClean="0"/>
              <a:t>prever</a:t>
            </a:r>
            <a:r>
              <a:rPr lang="en-US" sz="2400" dirty="0" smtClean="0"/>
              <a:t> </a:t>
            </a:r>
            <a:r>
              <a:rPr lang="en-US" sz="2400" dirty="0" err="1" smtClean="0"/>
              <a:t>tudo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agora?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devemos</a:t>
            </a:r>
            <a:r>
              <a:rPr lang="en-US" sz="2400" dirty="0" smtClean="0"/>
              <a:t> </a:t>
            </a:r>
            <a:r>
              <a:rPr lang="en-US" sz="2400" dirty="0" err="1" smtClean="0"/>
              <a:t>confiar</a:t>
            </a:r>
            <a:r>
              <a:rPr lang="en-US" sz="2400" dirty="0" smtClean="0"/>
              <a:t> </a:t>
            </a:r>
            <a:r>
              <a:rPr lang="en-US" sz="2400" dirty="0" err="1" smtClean="0"/>
              <a:t>totalmente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ferramentas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Políticas</a:t>
            </a:r>
            <a:r>
              <a:rPr lang="en-US" sz="2400" dirty="0" smtClean="0"/>
              <a:t> de </a:t>
            </a:r>
            <a:r>
              <a:rPr lang="en-US" sz="2400" dirty="0" err="1" smtClean="0"/>
              <a:t>segurança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bem</a:t>
            </a:r>
            <a:r>
              <a:rPr lang="en-US" sz="2400" dirty="0" smtClean="0"/>
              <a:t> </a:t>
            </a:r>
            <a:r>
              <a:rPr lang="en-US" sz="2400" dirty="0" err="1" smtClean="0"/>
              <a:t>vindas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Treinamento</a:t>
            </a:r>
            <a:r>
              <a:rPr lang="en-US" sz="2400" dirty="0" smtClean="0"/>
              <a:t> e </a:t>
            </a:r>
            <a:r>
              <a:rPr lang="en-US" sz="2400" dirty="0" err="1" smtClean="0"/>
              <a:t>conscientização</a:t>
            </a:r>
            <a:r>
              <a:rPr lang="en-US" sz="2400" dirty="0" smtClean="0"/>
              <a:t> do </a:t>
            </a:r>
            <a:r>
              <a:rPr lang="en-US" sz="2400" dirty="0" err="1" smtClean="0"/>
              <a:t>usuário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Monitoramento</a:t>
            </a:r>
            <a:r>
              <a:rPr lang="en-US" sz="2400" dirty="0" smtClean="0"/>
              <a:t> e </a:t>
            </a:r>
            <a:r>
              <a:rPr lang="en-US" sz="2400" dirty="0" err="1" smtClean="0"/>
              <a:t>auditorias</a:t>
            </a:r>
            <a:r>
              <a:rPr lang="en-US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Segurança</a:t>
            </a:r>
            <a:r>
              <a:rPr lang="en-US" sz="2400" dirty="0" smtClean="0"/>
              <a:t>:</a:t>
            </a:r>
            <a:r>
              <a:rPr lang="en-US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hardware + software + </a:t>
            </a:r>
            <a:r>
              <a:rPr lang="en-US" sz="2000" dirty="0" err="1" smtClean="0"/>
              <a:t>pessoas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Um </a:t>
            </a:r>
            <a:r>
              <a:rPr lang="en-US" sz="2000" dirty="0" err="1" smtClean="0"/>
              <a:t>processo</a:t>
            </a:r>
            <a:r>
              <a:rPr lang="en-US" sz="2000" dirty="0" smtClean="0"/>
              <a:t> de </a:t>
            </a:r>
            <a:r>
              <a:rPr lang="en-US" sz="2000" dirty="0" err="1" smtClean="0"/>
              <a:t>melhoramento</a:t>
            </a:r>
            <a:r>
              <a:rPr lang="en-US" sz="2000" dirty="0" smtClean="0"/>
              <a:t> </a:t>
            </a:r>
            <a:r>
              <a:rPr lang="en-US" sz="2000" dirty="0" err="1" smtClean="0"/>
              <a:t>contínuo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952036"/>
            <a:ext cx="8717280" cy="315309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https://pentest.blog/art-of-anti-detection-1-introduction-to-av-detection-techniques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http://blog.sevagas.com/?</a:t>
            </a:r>
            <a:r>
              <a:rPr lang="en-US" sz="1600" dirty="0" smtClean="0">
                <a:hlinkClick r:id="rId3"/>
              </a:rPr>
              <a:t>Fun-combining-anti-debugging-and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 smtClean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www.symantec.com/connect/articles/windows-anti-debug-reference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packetstorm.foofus.com/papers/virus/BypassAVDynamics.pdf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pferrie.host22.com/papers/antidebug.pdf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hlinkClick r:id="rId7"/>
              </a:rPr>
              <a:t>http://staff.ustc.edu.cn/~</a:t>
            </a:r>
            <a:r>
              <a:rPr lang="en-US" sz="1600" dirty="0" smtClean="0">
                <a:hlinkClick r:id="rId7"/>
              </a:rPr>
              <a:t>bjhua/courses/security/2014/readings/anti-disas.pdf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2036"/>
            <a:ext cx="8321041" cy="312288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Ighor</a:t>
            </a:r>
            <a:r>
              <a:rPr lang="en-US" sz="2800" dirty="0" smtClean="0"/>
              <a:t> Augusto </a:t>
            </a:r>
            <a:r>
              <a:rPr lang="en-US" sz="2800" dirty="0" err="1" smtClean="0"/>
              <a:t>Barreto</a:t>
            </a:r>
            <a:r>
              <a:rPr lang="en-US" sz="2800" dirty="0" smtClean="0"/>
              <a:t> </a:t>
            </a:r>
            <a:r>
              <a:rPr lang="en-US" sz="2800" dirty="0" err="1" smtClean="0"/>
              <a:t>Cândido</a:t>
            </a:r>
            <a:endParaRPr lang="en-US" sz="2800" dirty="0" smtClean="0"/>
          </a:p>
          <a:p>
            <a:r>
              <a:rPr lang="en-US" sz="2800" dirty="0" err="1" smtClean="0"/>
              <a:t>Fundador</a:t>
            </a:r>
            <a:r>
              <a:rPr lang="en-US" sz="2800" dirty="0" smtClean="0"/>
              <a:t> e CEO </a:t>
            </a:r>
            <a:r>
              <a:rPr lang="en-US" sz="2800" dirty="0" err="1" smtClean="0"/>
              <a:t>da</a:t>
            </a:r>
            <a:r>
              <a:rPr lang="en-US" sz="2800" dirty="0" smtClean="0"/>
              <a:t> Intruder Security</a:t>
            </a:r>
          </a:p>
          <a:p>
            <a:r>
              <a:rPr lang="en-US" sz="2800" dirty="0" smtClean="0"/>
              <a:t>Offensive Security Certified Professional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 descr="C:\Users\Administrador\Desktop\Arquivos\Offsec-Red-Site-Logo-2015-3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6996" y="3985312"/>
            <a:ext cx="2968608" cy="890582"/>
          </a:xfrm>
          <a:prstGeom prst="rect">
            <a:avLst/>
          </a:prstGeom>
          <a:noFill/>
        </p:spPr>
      </p:pic>
      <p:pic>
        <p:nvPicPr>
          <p:cNvPr id="1029" name="Picture 5" descr="C:\Users\Administrador\Desktop\logo-horizontal-orig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270" y="3758174"/>
            <a:ext cx="3507740" cy="121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7590" y="1572909"/>
            <a:ext cx="561700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 smtClean="0">
                <a:solidFill>
                  <a:srgbClr val="CDFE93"/>
                </a:solidFill>
                <a:latin typeface="Consolas"/>
              </a:rPr>
              <a:t>Obrigado!</a:t>
            </a:r>
            <a:endParaRPr lang="en-US" sz="6600" dirty="0">
              <a:solidFill>
                <a:srgbClr val="CDFE93"/>
              </a:solidFill>
              <a:latin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984" y="3843138"/>
            <a:ext cx="3428032" cy="11698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90172" y="4852664"/>
            <a:ext cx="35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DFE93"/>
                </a:solidFill>
                <a:latin typeface="Consolas"/>
                <a:cs typeface="Consolas"/>
              </a:rPr>
              <a:t>#</a:t>
            </a:r>
            <a:r>
              <a:rPr lang="en-US" b="1" dirty="0" err="1" smtClean="0">
                <a:solidFill>
                  <a:srgbClr val="CDFE93"/>
                </a:solidFill>
                <a:latin typeface="Consolas"/>
                <a:cs typeface="Consolas"/>
              </a:rPr>
              <a:t>dont</a:t>
            </a:r>
            <a:r>
              <a:rPr lang="en-US" dirty="0" err="1" smtClean="0">
                <a:solidFill>
                  <a:srgbClr val="CDFE93"/>
                </a:solidFill>
                <a:latin typeface="Consolas"/>
                <a:cs typeface="Consolas"/>
              </a:rPr>
              <a:t>stop</a:t>
            </a:r>
            <a:r>
              <a:rPr lang="en-US" b="1" dirty="0" err="1" smtClean="0">
                <a:solidFill>
                  <a:srgbClr val="CDFE93"/>
                </a:solidFill>
                <a:latin typeface="Consolas"/>
                <a:cs typeface="Consolas"/>
              </a:rPr>
              <a:t>hacking</a:t>
            </a:r>
            <a:endParaRPr lang="en-US" b="1" dirty="0">
              <a:solidFill>
                <a:srgbClr val="CDFE9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02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2036"/>
            <a:ext cx="8336281" cy="315309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Como </a:t>
            </a:r>
            <a:r>
              <a:rPr lang="en-US" sz="2800" dirty="0" err="1" smtClean="0"/>
              <a:t>burlar</a:t>
            </a:r>
            <a:r>
              <a:rPr lang="en-US" sz="2800" dirty="0" smtClean="0"/>
              <a:t> Anti-Virus (</a:t>
            </a:r>
            <a:r>
              <a:rPr lang="en-US" sz="2800" dirty="0" err="1" smtClean="0"/>
              <a:t>facilmente</a:t>
            </a:r>
            <a:r>
              <a:rPr lang="en-US" sz="2800" dirty="0" smtClean="0"/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Técnicas</a:t>
            </a:r>
            <a:r>
              <a:rPr lang="en-US" sz="2800" dirty="0" smtClean="0"/>
              <a:t> simples;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Ambiente</a:t>
            </a:r>
            <a:r>
              <a:rPr lang="en-US" sz="2800" dirty="0" smtClean="0"/>
              <a:t> Windows;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Visual Studio.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Considerações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19300"/>
            <a:ext cx="8229601" cy="3085835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Deve</a:t>
            </a:r>
            <a:r>
              <a:rPr lang="en-US" sz="2400" dirty="0" smtClean="0"/>
              <a:t>-se </a:t>
            </a:r>
            <a:r>
              <a:rPr lang="en-US" sz="2400" dirty="0" err="1" smtClean="0"/>
              <a:t>conhecer</a:t>
            </a:r>
            <a:r>
              <a:rPr lang="en-US" sz="24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Arquitetura</a:t>
            </a:r>
            <a:r>
              <a:rPr lang="en-US" sz="2000" dirty="0" smtClean="0"/>
              <a:t> x86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API do Windows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C/C++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falaremos</a:t>
            </a:r>
            <a:r>
              <a:rPr lang="en-US" sz="2400" dirty="0" smtClean="0"/>
              <a:t> de </a:t>
            </a:r>
            <a:r>
              <a:rPr lang="en-US" sz="2400" dirty="0" err="1" smtClean="0"/>
              <a:t>ofuscação</a:t>
            </a:r>
            <a:r>
              <a:rPr lang="en-US" sz="2400" dirty="0" smtClean="0"/>
              <a:t> do “</a:t>
            </a:r>
            <a:r>
              <a:rPr lang="en-US" sz="2400" dirty="0" err="1" smtClean="0"/>
              <a:t>transporte</a:t>
            </a:r>
            <a:r>
              <a:rPr lang="en-US" sz="2400" dirty="0" smtClean="0"/>
              <a:t>”;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</a:t>
            </a:r>
            <a:r>
              <a:rPr lang="en-US" sz="2400" dirty="0" err="1" smtClean="0"/>
              <a:t>ideia</a:t>
            </a:r>
            <a:r>
              <a:rPr lang="en-US" sz="2400" dirty="0" smtClean="0"/>
              <a:t> 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a </a:t>
            </a:r>
            <a:r>
              <a:rPr lang="en-US" sz="2400" dirty="0" err="1" smtClean="0"/>
              <a:t>outros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Anti-virus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71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10AC66F9-C5BB-8D4E-AD3E-D20B12CBE01C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3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assinatura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Tradicional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comparação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Acionada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tocar</a:t>
            </a:r>
            <a:r>
              <a:rPr lang="en-US" dirty="0" smtClean="0"/>
              <a:t> o File System.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Estática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2036"/>
            <a:ext cx="8343900" cy="315309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Disassembly;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800" y="5343995"/>
            <a:ext cx="2133600" cy="304271"/>
          </a:xfrm>
          <a:prstGeom prst="rect">
            <a:avLst/>
          </a:prstGeom>
        </p:spPr>
        <p:txBody>
          <a:bodyPr/>
          <a:lstStyle/>
          <a:p>
            <a:fld id="{C7DE181A-6A7A-5E47-AFDE-7BD8DB0788BB}" type="datetime1">
              <a:rPr lang="pt-BR" smtClean="0"/>
              <a:pPr/>
              <a:t>18/02/2017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7725" y="5343995"/>
            <a:ext cx="2133600" cy="304271"/>
          </a:xfrm>
        </p:spPr>
        <p:txBody>
          <a:bodyPr/>
          <a:lstStyle/>
          <a:p>
            <a:fld id="{03FE0152-A324-1F49-941C-40F8708810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9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adsec 2016">
      <a:dk1>
        <a:srgbClr val="CDFE93"/>
      </a:dk1>
      <a:lt1>
        <a:sysClr val="window" lastClr="FFFFFF"/>
      </a:lt1>
      <a:dk2>
        <a:srgbClr val="CDFE9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810</Words>
  <Application>Microsoft Macintosh PowerPoint</Application>
  <PresentationFormat>Apresentação na tela (16:10)</PresentationFormat>
  <Paragraphs>220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A arte de ser indetectável</vt:lpstr>
      <vt:lpstr>Introdução</vt:lpstr>
      <vt:lpstr>Whoami</vt:lpstr>
      <vt:lpstr>Objetivo</vt:lpstr>
      <vt:lpstr>Considerações</vt:lpstr>
      <vt:lpstr>Anti-virus</vt:lpstr>
      <vt:lpstr>Detecção por assinatura</vt:lpstr>
      <vt:lpstr>Análise Estática</vt:lpstr>
      <vt:lpstr>Análise Dinâmica</vt:lpstr>
      <vt:lpstr>Sandbox</vt:lpstr>
      <vt:lpstr>Heurística</vt:lpstr>
      <vt:lpstr>Heurística (algumas regras)</vt:lpstr>
      <vt:lpstr>Bypass conhecidos</vt:lpstr>
      <vt:lpstr>Crypters</vt:lpstr>
      <vt:lpstr>Packers</vt:lpstr>
      <vt:lpstr>Ofuscação</vt:lpstr>
      <vt:lpstr>Anti-disassembly</vt:lpstr>
      <vt:lpstr>Anti-debug</vt:lpstr>
      <vt:lpstr>Anti-VM</vt:lpstr>
      <vt:lpstr>Ferramentas comuns</vt:lpstr>
      <vt:lpstr>Como obter o FUD?</vt:lpstr>
      <vt:lpstr>Estratégia</vt:lpstr>
      <vt:lpstr>Shellcode</vt:lpstr>
      <vt:lpstr>Encryptando</vt:lpstr>
      <vt:lpstr>Rotina de decrypt</vt:lpstr>
      <vt:lpstr>Executando Shellcodes</vt:lpstr>
      <vt:lpstr>Execução silenciosa</vt:lpstr>
      <vt:lpstr>Heuristic bypass</vt:lpstr>
      <vt:lpstr>Anti-disassembly tricks</vt:lpstr>
      <vt:lpstr>Anti-debug tricks</vt:lpstr>
      <vt:lpstr>Anti-debug tricks</vt:lpstr>
      <vt:lpstr>Floodando a sandbox</vt:lpstr>
      <vt:lpstr>Floodando a sandbox</vt:lpstr>
      <vt:lpstr>E mais…</vt:lpstr>
      <vt:lpstr>DEMO</vt:lpstr>
      <vt:lpstr>Conclusão</vt:lpstr>
      <vt:lpstr>A agora?</vt:lpstr>
      <vt:lpstr>Referências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Giovani</dc:creator>
  <cp:lastModifiedBy>Usuário do Windows</cp:lastModifiedBy>
  <cp:revision>167</cp:revision>
  <dcterms:created xsi:type="dcterms:W3CDTF">2014-05-23T18:11:52Z</dcterms:created>
  <dcterms:modified xsi:type="dcterms:W3CDTF">2017-02-18T05:52:59Z</dcterms:modified>
</cp:coreProperties>
</file>