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5" r:id="rId1"/>
  </p:sldMasterIdLst>
  <p:notesMasterIdLst>
    <p:notesMasterId r:id="rId33"/>
  </p:notesMasterIdLst>
  <p:sldIdLst>
    <p:sldId id="257" r:id="rId2"/>
    <p:sldId id="288" r:id="rId3"/>
    <p:sldId id="286" r:id="rId4"/>
    <p:sldId id="290" r:id="rId5"/>
    <p:sldId id="291" r:id="rId6"/>
    <p:sldId id="293" r:id="rId7"/>
    <p:sldId id="294" r:id="rId8"/>
    <p:sldId id="295" r:id="rId9"/>
    <p:sldId id="296" r:id="rId10"/>
    <p:sldId id="300" r:id="rId11"/>
    <p:sldId id="298" r:id="rId12"/>
    <p:sldId id="301" r:id="rId13"/>
    <p:sldId id="303" r:id="rId14"/>
    <p:sldId id="304" r:id="rId15"/>
    <p:sldId id="305" r:id="rId16"/>
    <p:sldId id="306" r:id="rId17"/>
    <p:sldId id="308" r:id="rId18"/>
    <p:sldId id="307" r:id="rId19"/>
    <p:sldId id="309" r:id="rId20"/>
    <p:sldId id="310" r:id="rId21"/>
    <p:sldId id="314" r:id="rId22"/>
    <p:sldId id="315" r:id="rId23"/>
    <p:sldId id="311" r:id="rId24"/>
    <p:sldId id="312" r:id="rId25"/>
    <p:sldId id="316" r:id="rId26"/>
    <p:sldId id="317" r:id="rId27"/>
    <p:sldId id="299" r:id="rId28"/>
    <p:sldId id="318" r:id="rId29"/>
    <p:sldId id="319" r:id="rId30"/>
    <p:sldId id="320" r:id="rId31"/>
    <p:sldId id="284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6"/>
    <p:restoredTop sz="94585"/>
  </p:normalViewPr>
  <p:slideViewPr>
    <p:cSldViewPr snapToGrid="0" snapToObjects="1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‹nº›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605898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456982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339749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581290"/>
            <a:ext cx="8229600" cy="857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4400" b="1" i="0" u="none" strike="noStrike" cap="none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756832"/>
            <a:ext cx="8229600" cy="603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FFFFFF"/>
              </a:buClr>
              <a:buNone/>
              <a:defRPr sz="3200" b="0" i="0" u="none" strike="noStrike" cap="none">
                <a:solidFill>
                  <a:srgbClr val="FFFFFF"/>
                </a:solidFill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FFFFFF"/>
              </a:buClr>
              <a:buNone/>
              <a:defRPr sz="2800" b="0" i="0" u="none" strike="noStrike" cap="none">
                <a:solidFill>
                  <a:srgbClr val="FFFFFF"/>
                </a:solidFill>
              </a:defRPr>
            </a:lvl2pPr>
            <a:lvl3pPr marL="914400" marR="0" lvl="2" indent="0" algn="l" rtl="0">
              <a:spcBef>
                <a:spcPts val="480"/>
              </a:spcBef>
              <a:buClr>
                <a:srgbClr val="FFFFFF"/>
              </a:buClr>
              <a:buNone/>
              <a:defRPr sz="2400" b="0" i="0" u="none" strike="noStrike" cap="none">
                <a:solidFill>
                  <a:srgbClr val="FFFFFF"/>
                </a:solidFill>
              </a:defRPr>
            </a:lvl3pPr>
            <a:lvl4pPr marL="1371600" marR="0" lvl="3" indent="0" algn="l" rtl="0">
              <a:spcBef>
                <a:spcPts val="400"/>
              </a:spcBef>
              <a:buClr>
                <a:srgbClr val="FFFFFF"/>
              </a:buClr>
              <a:buNone/>
              <a:defRPr sz="2000" b="0" i="0" u="none" strike="noStrike" cap="none">
                <a:solidFill>
                  <a:srgbClr val="FFFFFF"/>
                </a:solidFill>
              </a:defRPr>
            </a:lvl4pPr>
            <a:lvl5pPr marL="1828800" marR="0" lvl="4" indent="0" algn="l" rtl="0">
              <a:spcBef>
                <a:spcPts val="400"/>
              </a:spcBef>
              <a:buClr>
                <a:srgbClr val="FFFFFF"/>
              </a:buClr>
              <a:buNone/>
              <a:defRPr sz="2000" b="0" i="0" u="none" strike="noStrike" cap="none">
                <a:solidFill>
                  <a:srgbClr val="FFFFFF"/>
                </a:solidFill>
              </a:defRPr>
            </a:lvl5pPr>
            <a:lvl6pPr marL="2514600" marR="0" lvl="5" indent="-101600" algn="l" rtl="0">
              <a:spcBef>
                <a:spcPts val="400"/>
              </a:spcBef>
              <a:buClr>
                <a:srgbClr val="FFFFFF"/>
              </a:buClr>
              <a:buSzPct val="100000"/>
              <a:buChar char="•"/>
              <a:defRPr sz="2000" b="0" i="0" u="none" strike="noStrike" cap="none">
                <a:solidFill>
                  <a:srgbClr val="FFFFFF"/>
                </a:solidFill>
              </a:defRPr>
            </a:lvl6pPr>
            <a:lvl7pPr marL="2971800" marR="0" lvl="6" indent="-101600" algn="l" rtl="0">
              <a:spcBef>
                <a:spcPts val="400"/>
              </a:spcBef>
              <a:buClr>
                <a:srgbClr val="FFFFFF"/>
              </a:buClr>
              <a:buSzPct val="100000"/>
              <a:buChar char="•"/>
              <a:defRPr sz="2000" b="0" i="0" u="none" strike="noStrike" cap="none">
                <a:solidFill>
                  <a:srgbClr val="FFFFFF"/>
                </a:solidFill>
              </a:defRPr>
            </a:lvl7pPr>
            <a:lvl8pPr marL="3429000" marR="0" lvl="7" indent="-101600" algn="l" rtl="0">
              <a:spcBef>
                <a:spcPts val="400"/>
              </a:spcBef>
              <a:buClr>
                <a:srgbClr val="FFFFFF"/>
              </a:buClr>
              <a:buSzPct val="100000"/>
              <a:buChar char="•"/>
              <a:defRPr sz="2000" b="0" i="0" u="none" strike="noStrike" cap="none">
                <a:solidFill>
                  <a:srgbClr val="FFFFFF"/>
                </a:solidFill>
              </a:defRPr>
            </a:lvl8pPr>
            <a:lvl9pPr marL="3886200" marR="0" lvl="8" indent="-101600" algn="l" rtl="0">
              <a:spcBef>
                <a:spcPts val="400"/>
              </a:spcBef>
              <a:buClr>
                <a:srgbClr val="FFFFFF"/>
              </a:buClr>
              <a:buSzPct val="100000"/>
              <a:buChar char="•"/>
              <a:defRPr sz="2000" b="0" i="0" u="none" strike="noStrike" cap="none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30" name="Shape 30"/>
          <p:cNvSpPr/>
          <p:nvPr/>
        </p:nvSpPr>
        <p:spPr>
          <a:xfrm>
            <a:off x="0" y="4809600"/>
            <a:ext cx="9144000" cy="33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31" name="Shape 31"/>
          <p:cNvSpPr txBox="1"/>
          <p:nvPr/>
        </p:nvSpPr>
        <p:spPr>
          <a:xfrm>
            <a:off x="833250" y="4791833"/>
            <a:ext cx="1448400" cy="2143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C6AE7F"/>
                </a:solidFill>
                <a:latin typeface="Raleway"/>
                <a:ea typeface="Raleway"/>
                <a:cs typeface="Raleway"/>
                <a:sym typeface="Raleway"/>
              </a:rPr>
              <a:t>/</a:t>
            </a:r>
            <a:r>
              <a:rPr lang="en-US" sz="1400" b="1" dirty="0" err="1">
                <a:solidFill>
                  <a:srgbClr val="C6AE7F"/>
                </a:solidFill>
                <a:latin typeface="Raleway"/>
                <a:ea typeface="Raleway"/>
                <a:cs typeface="Raleway"/>
                <a:sym typeface="Raleway"/>
              </a:rPr>
              <a:t>MindTheSec</a:t>
            </a:r>
            <a:endParaRPr lang="en-US" sz="1400" b="1" dirty="0">
              <a:solidFill>
                <a:srgbClr val="C6AE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4" name="Shape 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1081" y="4889789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82" y="4889789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22"/>
          <p:cNvPicPr preferRelativeResize="0"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59711" y="95235"/>
            <a:ext cx="1824571" cy="418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33" descr="MTS17-mediakit-umeventoflipside.png"/>
          <p:cNvPicPr preferRelativeResize="0"/>
          <p:nvPr userDrawn="1"/>
        </p:nvPicPr>
        <p:blipFill rotWithShape="1">
          <a:blip r:embed="rId5">
            <a:alphaModFix/>
          </a:blip>
          <a:srcRect t="209" b="199"/>
          <a:stretch/>
        </p:blipFill>
        <p:spPr>
          <a:xfrm>
            <a:off x="7537249" y="4848413"/>
            <a:ext cx="1328400" cy="288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30"/>
          <p:cNvSpPr/>
          <p:nvPr userDrawn="1"/>
        </p:nvSpPr>
        <p:spPr>
          <a:xfrm>
            <a:off x="0" y="4809600"/>
            <a:ext cx="9144000" cy="33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0" cy="10215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4000" b="1" i="0" u="none" strike="noStrike" cap="none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9" name="Shape 22"/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59711" y="95235"/>
            <a:ext cx="1824571" cy="418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33" descr="MTS17-mediakit-umeventoflipside.png"/>
          <p:cNvPicPr preferRelativeResize="0"/>
          <p:nvPr userDrawn="1"/>
        </p:nvPicPr>
        <p:blipFill rotWithShape="1">
          <a:blip r:embed="rId3">
            <a:alphaModFix/>
          </a:blip>
          <a:srcRect t="209" b="199"/>
          <a:stretch/>
        </p:blipFill>
        <p:spPr>
          <a:xfrm>
            <a:off x="7537249" y="4848413"/>
            <a:ext cx="1328400" cy="28849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31"/>
          <p:cNvSpPr txBox="1"/>
          <p:nvPr userDrawn="1"/>
        </p:nvSpPr>
        <p:spPr>
          <a:xfrm>
            <a:off x="833250" y="4791833"/>
            <a:ext cx="1448400" cy="2143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C6AE7F"/>
                </a:solidFill>
                <a:latin typeface="Raleway"/>
                <a:ea typeface="Raleway"/>
                <a:cs typeface="Raleway"/>
                <a:sym typeface="Raleway"/>
              </a:rPr>
              <a:t>/</a:t>
            </a:r>
            <a:r>
              <a:rPr lang="en-US" sz="1400" b="1" dirty="0" err="1">
                <a:solidFill>
                  <a:srgbClr val="C6AE7F"/>
                </a:solidFill>
                <a:latin typeface="Raleway"/>
                <a:ea typeface="Raleway"/>
                <a:cs typeface="Raleway"/>
                <a:sym typeface="Raleway"/>
              </a:rPr>
              <a:t>MindTheSec</a:t>
            </a:r>
            <a:endParaRPr lang="en-US" sz="1400" b="1" dirty="0">
              <a:solidFill>
                <a:srgbClr val="C6AE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" name="Shape 34"/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081" y="4889789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35"/>
          <p:cNvPicPr preferRelativeResize="0"/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382" y="4889789"/>
            <a:ext cx="180000" cy="1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30"/>
          <p:cNvSpPr/>
          <p:nvPr userDrawn="1"/>
        </p:nvSpPr>
        <p:spPr>
          <a:xfrm>
            <a:off x="0" y="4809600"/>
            <a:ext cx="9144000" cy="33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581290"/>
            <a:ext cx="8229600" cy="857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2B2B2B"/>
              </a:buClr>
              <a:buNone/>
              <a:defRPr sz="4400" b="1" i="0" u="none" strike="noStrike" cap="none">
                <a:solidFill>
                  <a:srgbClr val="2B2B2B"/>
                </a:solidFill>
              </a:defRPr>
            </a:lvl1pPr>
            <a:lvl2pPr lvl="1" indent="0">
              <a:spcBef>
                <a:spcPts val="0"/>
              </a:spcBef>
              <a:buClr>
                <a:srgbClr val="2B2B2B"/>
              </a:buClr>
              <a:buNone/>
              <a:defRPr sz="1800">
                <a:solidFill>
                  <a:srgbClr val="2B2B2B"/>
                </a:solidFill>
              </a:defRPr>
            </a:lvl2pPr>
            <a:lvl3pPr lvl="2" indent="0">
              <a:spcBef>
                <a:spcPts val="0"/>
              </a:spcBef>
              <a:buClr>
                <a:srgbClr val="2B2B2B"/>
              </a:buClr>
              <a:buNone/>
              <a:defRPr sz="1800">
                <a:solidFill>
                  <a:srgbClr val="2B2B2B"/>
                </a:solidFill>
              </a:defRPr>
            </a:lvl3pPr>
            <a:lvl4pPr lvl="3" indent="0">
              <a:spcBef>
                <a:spcPts val="0"/>
              </a:spcBef>
              <a:buClr>
                <a:srgbClr val="2B2B2B"/>
              </a:buClr>
              <a:buNone/>
              <a:defRPr sz="1800">
                <a:solidFill>
                  <a:srgbClr val="2B2B2B"/>
                </a:solidFill>
              </a:defRPr>
            </a:lvl4pPr>
            <a:lvl5pPr lvl="4" indent="0">
              <a:spcBef>
                <a:spcPts val="0"/>
              </a:spcBef>
              <a:buClr>
                <a:srgbClr val="2B2B2B"/>
              </a:buClr>
              <a:buNone/>
              <a:defRPr sz="1800">
                <a:solidFill>
                  <a:srgbClr val="2B2B2B"/>
                </a:solidFill>
              </a:defRPr>
            </a:lvl5pPr>
            <a:lvl6pPr lvl="5" indent="0">
              <a:spcBef>
                <a:spcPts val="0"/>
              </a:spcBef>
              <a:buClr>
                <a:srgbClr val="2B2B2B"/>
              </a:buClr>
              <a:buNone/>
              <a:defRPr sz="1800">
                <a:solidFill>
                  <a:srgbClr val="2B2B2B"/>
                </a:solidFill>
              </a:defRPr>
            </a:lvl6pPr>
            <a:lvl7pPr lvl="6" indent="0">
              <a:spcBef>
                <a:spcPts val="0"/>
              </a:spcBef>
              <a:buClr>
                <a:srgbClr val="2B2B2B"/>
              </a:buClr>
              <a:buNone/>
              <a:defRPr sz="1800">
                <a:solidFill>
                  <a:srgbClr val="2B2B2B"/>
                </a:solidFill>
              </a:defRPr>
            </a:lvl7pPr>
            <a:lvl8pPr lvl="7" indent="0">
              <a:spcBef>
                <a:spcPts val="0"/>
              </a:spcBef>
              <a:buClr>
                <a:srgbClr val="2B2B2B"/>
              </a:buClr>
              <a:buNone/>
              <a:defRPr sz="1800">
                <a:solidFill>
                  <a:srgbClr val="2B2B2B"/>
                </a:solidFill>
              </a:defRPr>
            </a:lvl8pPr>
            <a:lvl9pPr lvl="8" indent="0">
              <a:spcBef>
                <a:spcPts val="0"/>
              </a:spcBef>
              <a:buClr>
                <a:srgbClr val="2B2B2B"/>
              </a:buClr>
              <a:buNone/>
              <a:defRPr sz="1800">
                <a:solidFill>
                  <a:srgbClr val="2B2B2B"/>
                </a:solidFill>
              </a:defRPr>
            </a:lvl9pPr>
          </a:lstStyle>
          <a:p>
            <a:endParaRPr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756832"/>
            <a:ext cx="8229600" cy="603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292F33"/>
              </a:buClr>
              <a:buNone/>
              <a:defRPr sz="3200" b="0" i="0" u="none" strike="noStrike" cap="none">
                <a:solidFill>
                  <a:srgbClr val="292F33"/>
                </a:solidFill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292F33"/>
              </a:buClr>
              <a:buNone/>
              <a:defRPr sz="2800" b="0" i="0" u="none" strike="noStrike" cap="none">
                <a:solidFill>
                  <a:srgbClr val="292F33"/>
                </a:solidFill>
              </a:defRPr>
            </a:lvl2pPr>
            <a:lvl3pPr marL="914400" marR="0" lvl="2" indent="0" algn="l" rtl="0">
              <a:spcBef>
                <a:spcPts val="480"/>
              </a:spcBef>
              <a:buClr>
                <a:srgbClr val="292F33"/>
              </a:buClr>
              <a:buNone/>
              <a:defRPr sz="2400" b="0" i="0" u="none" strike="noStrike" cap="none">
                <a:solidFill>
                  <a:srgbClr val="292F33"/>
                </a:solidFill>
              </a:defRPr>
            </a:lvl3pPr>
            <a:lvl4pPr marL="1371600" marR="0" lvl="3" indent="0" algn="l" rtl="0">
              <a:spcBef>
                <a:spcPts val="400"/>
              </a:spcBef>
              <a:buClr>
                <a:srgbClr val="292F33"/>
              </a:buClr>
              <a:buNone/>
              <a:defRPr sz="2000" b="0" i="0" u="none" strike="noStrike" cap="none">
                <a:solidFill>
                  <a:srgbClr val="292F33"/>
                </a:solidFill>
              </a:defRPr>
            </a:lvl4pPr>
            <a:lvl5pPr marL="1828800" marR="0" lvl="4" indent="0" algn="l" rtl="0">
              <a:spcBef>
                <a:spcPts val="400"/>
              </a:spcBef>
              <a:buClr>
                <a:srgbClr val="292F33"/>
              </a:buClr>
              <a:buNone/>
              <a:defRPr sz="2000" b="0" i="0" u="none" strike="noStrike" cap="none">
                <a:solidFill>
                  <a:srgbClr val="292F33"/>
                </a:solidFill>
              </a:defRPr>
            </a:lvl5pPr>
            <a:lvl6pPr marL="2514600" marR="0" lvl="5" indent="-101600" algn="l" rtl="0">
              <a:spcBef>
                <a:spcPts val="400"/>
              </a:spcBef>
              <a:buClr>
                <a:srgbClr val="292F33"/>
              </a:buClr>
              <a:buSzPct val="100000"/>
              <a:buChar char="•"/>
              <a:defRPr sz="2000" b="0" i="0" u="none" strike="noStrike" cap="none">
                <a:solidFill>
                  <a:srgbClr val="292F33"/>
                </a:solidFill>
              </a:defRPr>
            </a:lvl6pPr>
            <a:lvl7pPr marL="2971800" marR="0" lvl="6" indent="-101600" algn="l" rtl="0">
              <a:spcBef>
                <a:spcPts val="400"/>
              </a:spcBef>
              <a:buClr>
                <a:srgbClr val="292F33"/>
              </a:buClr>
              <a:buSzPct val="100000"/>
              <a:buChar char="•"/>
              <a:defRPr sz="2000" b="0" i="0" u="none" strike="noStrike" cap="none">
                <a:solidFill>
                  <a:srgbClr val="292F33"/>
                </a:solidFill>
              </a:defRPr>
            </a:lvl7pPr>
            <a:lvl8pPr marL="3429000" marR="0" lvl="7" indent="-101600" algn="l" rtl="0">
              <a:spcBef>
                <a:spcPts val="400"/>
              </a:spcBef>
              <a:buClr>
                <a:srgbClr val="292F33"/>
              </a:buClr>
              <a:buSzPct val="100000"/>
              <a:buChar char="•"/>
              <a:defRPr sz="2000" b="0" i="0" u="none" strike="noStrike" cap="none">
                <a:solidFill>
                  <a:srgbClr val="292F33"/>
                </a:solidFill>
              </a:defRPr>
            </a:lvl8pPr>
            <a:lvl9pPr marL="3886200" marR="0" lvl="8" indent="-101600" algn="l" rtl="0">
              <a:spcBef>
                <a:spcPts val="400"/>
              </a:spcBef>
              <a:buClr>
                <a:srgbClr val="292F33"/>
              </a:buClr>
              <a:buSzPct val="100000"/>
              <a:buChar char="•"/>
              <a:defRPr sz="2000" b="0" i="0" u="none" strike="noStrike" cap="none">
                <a:solidFill>
                  <a:srgbClr val="292F33"/>
                </a:solidFill>
              </a:defRPr>
            </a:lvl9pPr>
          </a:lstStyle>
          <a:p>
            <a:endParaRPr dirty="0"/>
          </a:p>
        </p:txBody>
      </p:sp>
      <p:pic>
        <p:nvPicPr>
          <p:cNvPr id="14" name="Shape 33" descr="MTS17-mediakit-umeventoflipside.png"/>
          <p:cNvPicPr preferRelativeResize="0"/>
          <p:nvPr userDrawn="1"/>
        </p:nvPicPr>
        <p:blipFill rotWithShape="1">
          <a:blip r:embed="rId2">
            <a:alphaModFix/>
          </a:blip>
          <a:srcRect t="209" b="199"/>
          <a:stretch/>
        </p:blipFill>
        <p:spPr>
          <a:xfrm>
            <a:off x="7537249" y="4848413"/>
            <a:ext cx="1328400" cy="288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22"/>
          <p:cNvPicPr preferRelativeResize="0"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59711" y="95235"/>
            <a:ext cx="1824571" cy="41829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31"/>
          <p:cNvSpPr txBox="1"/>
          <p:nvPr userDrawn="1"/>
        </p:nvSpPr>
        <p:spPr>
          <a:xfrm>
            <a:off x="833250" y="4791833"/>
            <a:ext cx="1448400" cy="2143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C6AE7F"/>
                </a:solidFill>
                <a:latin typeface="Raleway"/>
                <a:ea typeface="Raleway"/>
                <a:cs typeface="Raleway"/>
                <a:sym typeface="Raleway"/>
              </a:rPr>
              <a:t>/</a:t>
            </a:r>
            <a:r>
              <a:rPr lang="en-US" sz="1400" b="1" dirty="0" err="1">
                <a:solidFill>
                  <a:srgbClr val="C6AE7F"/>
                </a:solidFill>
                <a:latin typeface="Raleway"/>
                <a:ea typeface="Raleway"/>
                <a:cs typeface="Raleway"/>
                <a:sym typeface="Raleway"/>
              </a:rPr>
              <a:t>MindTheSec</a:t>
            </a:r>
            <a:endParaRPr lang="en-US" sz="1400" b="1" dirty="0">
              <a:solidFill>
                <a:srgbClr val="C6AE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" name="Shape 34"/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081" y="4889789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35"/>
          <p:cNvPicPr preferRelativeResize="0"/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382" y="4889789"/>
            <a:ext cx="180000" cy="1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581290"/>
            <a:ext cx="8229600" cy="857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C6AE7F"/>
              </a:buClr>
              <a:buFont typeface="Raleway"/>
              <a:buNone/>
              <a:defRPr sz="4400" b="1" i="0" u="none" strike="noStrike" cap="none">
                <a:solidFill>
                  <a:srgbClr val="C6AE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>
              <a:spcBef>
                <a:spcPts val="0"/>
              </a:spcBef>
              <a:buClr>
                <a:srgbClr val="C6AE7F"/>
              </a:buClr>
              <a:buFont typeface="Raleway"/>
              <a:buNone/>
              <a:defRPr sz="1800" b="1">
                <a:solidFill>
                  <a:srgbClr val="C6AE7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indent="0">
              <a:spcBef>
                <a:spcPts val="0"/>
              </a:spcBef>
              <a:buClr>
                <a:srgbClr val="C6AE7F"/>
              </a:buClr>
              <a:buFont typeface="Raleway"/>
              <a:buNone/>
              <a:defRPr sz="1800" b="1">
                <a:solidFill>
                  <a:srgbClr val="C6AE7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indent="0">
              <a:spcBef>
                <a:spcPts val="0"/>
              </a:spcBef>
              <a:buClr>
                <a:srgbClr val="C6AE7F"/>
              </a:buClr>
              <a:buFont typeface="Raleway"/>
              <a:buNone/>
              <a:defRPr sz="1800" b="1">
                <a:solidFill>
                  <a:srgbClr val="C6AE7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indent="0">
              <a:spcBef>
                <a:spcPts val="0"/>
              </a:spcBef>
              <a:buClr>
                <a:srgbClr val="C6AE7F"/>
              </a:buClr>
              <a:buFont typeface="Raleway"/>
              <a:buNone/>
              <a:defRPr sz="1800" b="1">
                <a:solidFill>
                  <a:srgbClr val="C6AE7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indent="0">
              <a:spcBef>
                <a:spcPts val="0"/>
              </a:spcBef>
              <a:buClr>
                <a:srgbClr val="C6AE7F"/>
              </a:buClr>
              <a:buFont typeface="Raleway"/>
              <a:buNone/>
              <a:defRPr sz="1800" b="1">
                <a:solidFill>
                  <a:srgbClr val="C6AE7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indent="0">
              <a:spcBef>
                <a:spcPts val="0"/>
              </a:spcBef>
              <a:buClr>
                <a:srgbClr val="C6AE7F"/>
              </a:buClr>
              <a:buFont typeface="Raleway"/>
              <a:buNone/>
              <a:defRPr sz="1800" b="1">
                <a:solidFill>
                  <a:srgbClr val="C6AE7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indent="0">
              <a:spcBef>
                <a:spcPts val="0"/>
              </a:spcBef>
              <a:buClr>
                <a:srgbClr val="C6AE7F"/>
              </a:buClr>
              <a:buFont typeface="Raleway"/>
              <a:buNone/>
              <a:defRPr sz="1800" b="1">
                <a:solidFill>
                  <a:srgbClr val="C6AE7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indent="0">
              <a:spcBef>
                <a:spcPts val="0"/>
              </a:spcBef>
              <a:buClr>
                <a:srgbClr val="C6AE7F"/>
              </a:buClr>
              <a:buFont typeface="Raleway"/>
              <a:buNone/>
              <a:defRPr sz="1800" b="1">
                <a:solidFill>
                  <a:srgbClr val="C6AE7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756832"/>
            <a:ext cx="8229600" cy="283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Raleway"/>
              <a:buChar char="•"/>
              <a:defRPr sz="32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Raleway"/>
              <a:buChar char="–"/>
              <a:defRPr sz="2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Raleway"/>
              <a:buChar char="•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Raleway"/>
              <a:buChar char="–"/>
              <a:defRPr sz="2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Raleway"/>
              <a:buChar char="»"/>
              <a:defRPr sz="2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Raleway"/>
              <a:buChar char="•"/>
              <a:defRPr sz="2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Raleway"/>
              <a:buChar char="•"/>
              <a:defRPr sz="2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Raleway"/>
              <a:buChar char="•"/>
              <a:defRPr sz="2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Raleway"/>
              <a:buChar char="•"/>
              <a:defRPr sz="2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1425512"/>
            <a:ext cx="7922400" cy="683100"/>
          </a:xfrm>
          <a:prstGeom prst="rect">
            <a:avLst/>
          </a:prstGeom>
          <a:solidFill>
            <a:srgbClr val="C6AE7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3" name="Shape 93"/>
          <p:cNvSpPr/>
          <p:nvPr/>
        </p:nvSpPr>
        <p:spPr>
          <a:xfrm>
            <a:off x="4361800" y="2108612"/>
            <a:ext cx="4782000" cy="683100"/>
          </a:xfrm>
          <a:prstGeom prst="rect">
            <a:avLst/>
          </a:prstGeom>
          <a:solidFill>
            <a:srgbClr val="003A47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012E35"/>
              </a:solidFill>
            </a:endParaRPr>
          </a:p>
        </p:txBody>
      </p:sp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2888" y="1532625"/>
            <a:ext cx="3218775" cy="44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4424850" y="2137612"/>
            <a:ext cx="1510800" cy="4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Rio de Janeiro</a:t>
            </a:r>
          </a:p>
          <a:p>
            <a:r>
              <a:rPr lang="en-US">
                <a:solidFill>
                  <a:srgbClr val="C6AE7F"/>
                </a:solidFill>
                <a:latin typeface="Raleway"/>
                <a:ea typeface="Raleway"/>
                <a:cs typeface="Raleway"/>
                <a:sym typeface="Raleway"/>
              </a:rPr>
              <a:t>18 de maio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8027237" y="1480675"/>
            <a:ext cx="1077300" cy="4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800" b="1">
                <a:solidFill>
                  <a:srgbClr val="C6AE7F"/>
                </a:solidFill>
                <a:latin typeface="Raleway"/>
                <a:ea typeface="Raleway"/>
                <a:cs typeface="Raleway"/>
                <a:sym typeface="Raleway"/>
              </a:rPr>
              <a:t>Edição 2017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title" idx="4294967295"/>
          </p:nvPr>
        </p:nvSpPr>
        <p:spPr>
          <a:xfrm>
            <a:off x="667059" y="3474812"/>
            <a:ext cx="7800047" cy="113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rgbClr val="EA7711"/>
              </a:buClr>
              <a:buSzPct val="25000"/>
            </a:pPr>
            <a:r>
              <a:rPr lang="en-US" sz="3600" dirty="0" smtClean="0">
                <a:solidFill>
                  <a:srgbClr val="FFFFFF"/>
                </a:solidFill>
              </a:rPr>
              <a:t>Blind Remote Exploitation</a:t>
            </a:r>
            <a:r>
              <a:rPr lang="en-US" sz="4800" dirty="0">
                <a:solidFill>
                  <a:srgbClr val="FFFFFF"/>
                </a:solidFill>
              </a:rPr>
              <a:t/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2800" b="0" dirty="0" err="1" smtClean="0">
                <a:solidFill>
                  <a:srgbClr val="FFFFFF"/>
                </a:solidFill>
              </a:rPr>
              <a:t>Ighor</a:t>
            </a:r>
            <a:r>
              <a:rPr lang="en-US" sz="2800" b="0" dirty="0" smtClean="0">
                <a:solidFill>
                  <a:srgbClr val="FFFFFF"/>
                </a:solidFill>
              </a:rPr>
              <a:t> Augusto</a:t>
            </a:r>
            <a:endParaRPr lang="en-US" sz="2800" b="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Overflow overview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56832"/>
            <a:ext cx="3831658" cy="60325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 Linux uses </a:t>
            </a:r>
            <a:r>
              <a:rPr lang="en-US" sz="1400" dirty="0" err="1" smtClean="0">
                <a:solidFill>
                  <a:schemeClr val="accent6"/>
                </a:solidFill>
              </a:rPr>
              <a:t>cdecl</a:t>
            </a:r>
            <a:r>
              <a:rPr lang="en-US" sz="1400" dirty="0" smtClean="0"/>
              <a:t> as function call convention</a:t>
            </a:r>
            <a:endParaRPr lang="pt-BR" sz="1400" dirty="0"/>
          </a:p>
        </p:txBody>
      </p:sp>
      <p:pic>
        <p:nvPicPr>
          <p:cNvPr id="2050" name="Picture 2" descr="C:\Users\Administrador\Desktop\im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639" y="2360082"/>
            <a:ext cx="3422215" cy="1840658"/>
          </a:xfrm>
          <a:prstGeom prst="rect">
            <a:avLst/>
          </a:prstGeom>
          <a:noFill/>
        </p:spPr>
      </p:pic>
      <p:pic>
        <p:nvPicPr>
          <p:cNvPr id="2051" name="Picture 3" descr="C:\Users\Administrador\Desktop\strcpy_bof_diagram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55741" y="1500480"/>
            <a:ext cx="4888259" cy="32244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5428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Anti-exploitation techniques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56833"/>
            <a:ext cx="8229600" cy="649484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NX – non-executable stack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AAAS – ASCII Armored Address Space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ASLR – Address Space Layout Randomization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Stack Canary (or stack cookie)</a:t>
            </a:r>
          </a:p>
          <a:p>
            <a:pPr marL="457200" indent="-457200"/>
            <a:endParaRPr lang="en-US" sz="20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95313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Bypass Anti-Exploitation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29574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Bypassing stack canary</a:t>
            </a:r>
            <a:endParaRPr lang="pt-BR" dirty="0"/>
          </a:p>
        </p:txBody>
      </p:sp>
      <p:pic>
        <p:nvPicPr>
          <p:cNvPr id="3074" name="Picture 2" descr="C:\Users\Administrador\Desktop\Stack_Overflow_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2004" y="1438539"/>
            <a:ext cx="2911996" cy="3443752"/>
          </a:xfrm>
          <a:prstGeom prst="rect">
            <a:avLst/>
          </a:prstGeom>
          <a:noFill/>
        </p:spPr>
      </p:pic>
      <p:sp>
        <p:nvSpPr>
          <p:cNvPr id="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4698" y="1756833"/>
            <a:ext cx="6184231" cy="649484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Process that </a:t>
            </a: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fork() </a:t>
            </a:r>
            <a:r>
              <a:rPr lang="en-US" sz="2000" dirty="0" smtClean="0"/>
              <a:t>each connection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err="1" smtClean="0"/>
              <a:t>Bruteforce</a:t>
            </a:r>
            <a:r>
              <a:rPr lang="en-US" sz="2000" dirty="0" smtClean="0"/>
              <a:t> byte-by-byte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1020 possible combinations to discover the canary on 32-bits system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fork() </a:t>
            </a:r>
            <a:r>
              <a:rPr lang="en-US" sz="2000" dirty="0" smtClean="0"/>
              <a:t>followed by </a:t>
            </a:r>
            <a:r>
              <a:rPr lang="en-US" sz="20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execve</a:t>
            </a: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2000" dirty="0" smtClean="0"/>
              <a:t>will not work!</a:t>
            </a:r>
          </a:p>
          <a:p>
            <a:pPr marL="457200" indent="-457200"/>
            <a:endParaRPr lang="en-US" sz="2000" dirty="0" smtClean="0"/>
          </a:p>
          <a:p>
            <a:pPr marL="457200" indent="-457200"/>
            <a:endParaRPr lang="en-US" sz="20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5428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Oriented Programming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77546"/>
            <a:ext cx="8229600" cy="649484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Chain gadgets to execute malicious code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A gadget is a suite of instructions which end by the branch instruction </a:t>
            </a:r>
            <a:r>
              <a:rPr 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ret</a:t>
            </a:r>
            <a:r>
              <a:rPr lang="en-US" sz="2400" dirty="0" smtClean="0"/>
              <a:t> (Intel) or the equivalent on ARM.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595043" y="3114460"/>
            <a:ext cx="2138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Raleway"/>
              </a:rPr>
              <a:t>- Intel examples: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Raleway"/>
              </a:rPr>
              <a:t> pop </a:t>
            </a:r>
            <a:r>
              <a:rPr lang="en-US" sz="18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Raleway"/>
              </a:rPr>
              <a:t>eax</a:t>
            </a:r>
            <a:r>
              <a:rPr lang="en-US" sz="1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Raleway"/>
              </a:rPr>
              <a:t> ; ret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Raleway"/>
              </a:rPr>
              <a:t> </a:t>
            </a:r>
            <a:r>
              <a:rPr lang="en-US" sz="18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Raleway"/>
              </a:rPr>
              <a:t>xor</a:t>
            </a:r>
            <a:r>
              <a:rPr lang="en-US" sz="1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Raleway"/>
              </a:rPr>
              <a:t> </a:t>
            </a:r>
            <a:r>
              <a:rPr lang="en-US" sz="18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Raleway"/>
              </a:rPr>
              <a:t>ebx</a:t>
            </a:r>
            <a:r>
              <a:rPr lang="en-US" sz="1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Raleway"/>
              </a:rPr>
              <a:t>, </a:t>
            </a:r>
            <a:r>
              <a:rPr lang="en-US" sz="18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Raleway"/>
              </a:rPr>
              <a:t>ebx</a:t>
            </a:r>
            <a:r>
              <a:rPr lang="en-US" sz="1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Raleway"/>
              </a:rPr>
              <a:t> ; ret</a:t>
            </a:r>
            <a:endParaRPr lang="pt-BR" sz="1800" dirty="0">
              <a:solidFill>
                <a:schemeClr val="bg2">
                  <a:lumMod val="60000"/>
                  <a:lumOff val="40000"/>
                </a:schemeClr>
              </a:solidFill>
              <a:latin typeface="Raleway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819506" y="3114460"/>
            <a:ext cx="2461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1800" dirty="0" smtClean="0">
                <a:solidFill>
                  <a:schemeClr val="bg1"/>
                </a:solidFill>
                <a:latin typeface="Raleway"/>
              </a:rPr>
              <a:t> ARM examples: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Raleway"/>
              </a:rPr>
              <a:t> pop {r4, pc}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Raleway"/>
              </a:rPr>
              <a:t> </a:t>
            </a:r>
            <a:r>
              <a:rPr lang="en-US" sz="18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Raleway"/>
              </a:rPr>
              <a:t>str</a:t>
            </a:r>
            <a:r>
              <a:rPr lang="en-US" sz="1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Raleway"/>
              </a:rPr>
              <a:t> r1, [r0] ; </a:t>
            </a:r>
            <a:r>
              <a:rPr lang="en-US" sz="18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Raleway"/>
              </a:rPr>
              <a:t>bx</a:t>
            </a:r>
            <a:r>
              <a:rPr lang="en-US" sz="1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Raleway"/>
              </a:rPr>
              <a:t> </a:t>
            </a:r>
            <a:r>
              <a:rPr lang="en-US" sz="18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Raleway"/>
              </a:rPr>
              <a:t>lr</a:t>
            </a:r>
            <a:endParaRPr lang="pt-BR" sz="1800" dirty="0">
              <a:solidFill>
                <a:schemeClr val="bg2">
                  <a:lumMod val="60000"/>
                  <a:lumOff val="40000"/>
                </a:schemeClr>
              </a:solidFill>
              <a:latin typeface="Raleway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56891" y="4200740"/>
            <a:ext cx="8325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  Objective: Use gadgets instead of classical </a:t>
            </a:r>
            <a:r>
              <a:rPr lang="en-US" sz="2400" dirty="0" err="1" smtClean="0">
                <a:solidFill>
                  <a:schemeClr val="bg1"/>
                </a:solidFill>
              </a:rPr>
              <a:t>shellcode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13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using ROP</a:t>
            </a:r>
            <a:endParaRPr lang="pt-BR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4699" y="1533167"/>
            <a:ext cx="5317958" cy="649484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6"/>
                </a:solidFill>
              </a:rPr>
              <a:t>Gadget1</a:t>
            </a:r>
            <a:r>
              <a:rPr lang="en-US" sz="2000" dirty="0" smtClean="0"/>
              <a:t> is executed and returns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6"/>
                </a:solidFill>
              </a:rPr>
              <a:t>Gadget2</a:t>
            </a:r>
            <a:r>
              <a:rPr lang="en-US" sz="2000" dirty="0" smtClean="0"/>
              <a:t> is executed and returns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6"/>
                </a:solidFill>
              </a:rPr>
              <a:t>Gadget3 </a:t>
            </a:r>
            <a:r>
              <a:rPr lang="en-US" sz="2000" dirty="0" smtClean="0"/>
              <a:t>is executed and returns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And so on until all instructions that you want are executed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So, the real execution is:</a:t>
            </a:r>
          </a:p>
          <a:p>
            <a:pPr marL="457200" indent="-457200"/>
            <a:endParaRPr lang="en-US" sz="20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7649" y="710996"/>
            <a:ext cx="3726352" cy="4065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aixaDeTexto 5"/>
          <p:cNvSpPr txBox="1"/>
          <p:nvPr/>
        </p:nvSpPr>
        <p:spPr>
          <a:xfrm>
            <a:off x="1794425" y="3884481"/>
            <a:ext cx="1299410" cy="738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pop </a:t>
            </a:r>
            <a:r>
              <a:rPr lang="en-US" dirty="0" err="1" smtClean="0"/>
              <a:t>eax</a:t>
            </a:r>
            <a:endParaRPr lang="en-US" dirty="0" smtClean="0"/>
          </a:p>
          <a:p>
            <a:r>
              <a:rPr lang="en-US" dirty="0" err="1" smtClean="0"/>
              <a:t>xor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edx</a:t>
            </a:r>
            <a:r>
              <a:rPr lang="en-US" dirty="0" smtClean="0"/>
              <a:t>, </a:t>
            </a:r>
            <a:r>
              <a:rPr lang="en-US" dirty="0" err="1" smtClean="0"/>
              <a:t>edx</a:t>
            </a:r>
            <a:endParaRPr lang="en-US" dirty="0" smtClean="0"/>
          </a:p>
          <a:p>
            <a:r>
              <a:rPr lang="en-US" dirty="0" smtClean="0"/>
              <a:t>inc </a:t>
            </a:r>
            <a:r>
              <a:rPr lang="en-US" dirty="0" smtClean="0"/>
              <a:t> </a:t>
            </a:r>
            <a:r>
              <a:rPr lang="en-US" dirty="0" err="1" smtClean="0"/>
              <a:t>ecx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5428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Blind Return Oriented Programming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60048"/>
            <a:ext cx="8229600" cy="649484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Perform ROP in time of exploitation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The target server must restart after crash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err="1" smtClean="0"/>
              <a:t>Bruteforce</a:t>
            </a:r>
            <a:r>
              <a:rPr lang="en-US" sz="2400" dirty="0" smtClean="0"/>
              <a:t> byte-by-byte to find </a:t>
            </a:r>
            <a:r>
              <a:rPr 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write()</a:t>
            </a:r>
            <a:r>
              <a:rPr lang="en-US" sz="2400" dirty="0" smtClean="0"/>
              <a:t> PLT address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Perform ret2plt with </a:t>
            </a:r>
            <a:r>
              <a:rPr 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write()</a:t>
            </a:r>
            <a:r>
              <a:rPr lang="en-US" sz="2400" dirty="0" smtClean="0"/>
              <a:t> function to leak the server’s binary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Find more gadgets to build our ROP chain to exploit </a:t>
            </a:r>
          </a:p>
        </p:txBody>
      </p:sp>
    </p:spTree>
    <p:extLst>
      <p:ext uri="{BB962C8B-B14F-4D97-AF65-F5344CB8AC3E}">
        <p14:creationId xmlns:p14="http://schemas.microsoft.com/office/powerpoint/2010/main" xmlns="" val="95313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Blind Remote Exploitation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29574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CVE-2010-4221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60668"/>
            <a:ext cx="8229600" cy="649484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Stack overflow on function </a:t>
            </a:r>
            <a:r>
              <a:rPr lang="en-US" sz="18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pr_netio_telnet_gets</a:t>
            </a:r>
            <a:r>
              <a:rPr lang="en-US" sz="1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()</a:t>
            </a:r>
            <a:r>
              <a:rPr lang="en-US" sz="1800" dirty="0" smtClean="0">
                <a:solidFill>
                  <a:schemeClr val="bg1"/>
                </a:solidFill>
              </a:rPr>
              <a:t> from the file </a:t>
            </a:r>
            <a:r>
              <a:rPr lang="en-US" sz="1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"</a:t>
            </a:r>
            <a:r>
              <a:rPr lang="en-US" sz="18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src</a:t>
            </a:r>
            <a:r>
              <a:rPr lang="en-US" sz="1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18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netio.c</a:t>
            </a:r>
            <a:r>
              <a:rPr lang="en-US" sz="1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”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The server </a:t>
            </a:r>
            <a:r>
              <a:rPr lang="en-US" sz="1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fork()</a:t>
            </a:r>
            <a:r>
              <a:rPr lang="en-US" sz="1800" dirty="0" smtClean="0">
                <a:solidFill>
                  <a:schemeClr val="bg1"/>
                </a:solidFill>
              </a:rPr>
              <a:t> each connection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The server restore after crash</a:t>
            </a:r>
            <a:endParaRPr lang="pt-BR" sz="1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95313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BROP on CVE-2010-4221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60048"/>
            <a:ext cx="8229600" cy="649484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1800" dirty="0" err="1" smtClean="0"/>
              <a:t>Bruteforce</a:t>
            </a:r>
            <a:r>
              <a:rPr lang="en-US" sz="1800" dirty="0" smtClean="0"/>
              <a:t> byte-by-byte </a:t>
            </a:r>
            <a:r>
              <a:rPr lang="en-US" sz="1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write() </a:t>
            </a:r>
            <a:r>
              <a:rPr lang="en-US" sz="1800" dirty="0" smtClean="0"/>
              <a:t>PLT address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800" dirty="0" smtClean="0"/>
              <a:t>ret2plt with </a:t>
            </a:r>
            <a:r>
              <a:rPr lang="en-US" sz="1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write(1, 0x080532d8, 0xffffff);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Leak server’s binary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Search </a:t>
            </a:r>
            <a:r>
              <a:rPr lang="en-US" sz="1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mmap64() </a:t>
            </a:r>
            <a:r>
              <a:rPr lang="en-US" sz="1800" dirty="0" smtClean="0">
                <a:solidFill>
                  <a:schemeClr val="bg1"/>
                </a:solidFill>
              </a:rPr>
              <a:t>and </a:t>
            </a:r>
            <a:r>
              <a:rPr lang="en-US" sz="18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memcpy</a:t>
            </a:r>
            <a:r>
              <a:rPr lang="en-US" sz="1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1800" dirty="0" smtClean="0">
                <a:solidFill>
                  <a:schemeClr val="bg1"/>
                </a:solidFill>
              </a:rPr>
              <a:t>PLT entry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Search gadgets: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pop; pop; pop; ret;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add </a:t>
            </a:r>
            <a:r>
              <a:rPr lang="en-US" sz="18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esp</a:t>
            </a:r>
            <a:r>
              <a:rPr lang="en-US" sz="1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, 20h; pop; pop; ret;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Search byte offsets from our </a:t>
            </a:r>
            <a:r>
              <a:rPr lang="en-US" sz="1800" dirty="0" err="1" smtClean="0">
                <a:solidFill>
                  <a:schemeClr val="bg1"/>
                </a:solidFill>
              </a:rPr>
              <a:t>shellcode</a:t>
            </a:r>
            <a:r>
              <a:rPr lang="en-US" sz="1800" dirty="0" smtClean="0">
                <a:solidFill>
                  <a:schemeClr val="bg1"/>
                </a:solidFill>
              </a:rPr>
              <a:t> copy routine</a:t>
            </a:r>
          </a:p>
        </p:txBody>
      </p:sp>
    </p:spTree>
    <p:extLst>
      <p:ext uri="{BB962C8B-B14F-4D97-AF65-F5344CB8AC3E}">
        <p14:creationId xmlns:p14="http://schemas.microsoft.com/office/powerpoint/2010/main" xmlns="" val="95313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29574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Exploiting CVE-2010-4221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60048"/>
            <a:ext cx="8229600" cy="649484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Execute </a:t>
            </a:r>
            <a:r>
              <a:rPr lang="en-US" sz="1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mmap64() </a:t>
            </a:r>
            <a:r>
              <a:rPr lang="en-US" sz="1800" dirty="0" smtClean="0">
                <a:solidFill>
                  <a:schemeClr val="bg1"/>
                </a:solidFill>
              </a:rPr>
              <a:t>to map a read, write and executable </a:t>
            </a:r>
            <a:r>
              <a:rPr lang="en-US" sz="1800" dirty="0" smtClean="0">
                <a:solidFill>
                  <a:schemeClr val="bg1"/>
                </a:solidFill>
              </a:rPr>
              <a:t>memory</a:t>
            </a:r>
            <a:endParaRPr lang="en-US" sz="1400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Use </a:t>
            </a:r>
            <a:r>
              <a:rPr lang="en-US" sz="18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memcpy</a:t>
            </a:r>
            <a:r>
              <a:rPr lang="en-US" sz="1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1800" dirty="0" smtClean="0">
                <a:solidFill>
                  <a:schemeClr val="bg1"/>
                </a:solidFill>
              </a:rPr>
              <a:t>to copy our </a:t>
            </a:r>
            <a:r>
              <a:rPr lang="en-US" sz="1800" dirty="0" err="1" smtClean="0">
                <a:solidFill>
                  <a:schemeClr val="bg1"/>
                </a:solidFill>
              </a:rPr>
              <a:t>shellcode</a:t>
            </a:r>
            <a:r>
              <a:rPr lang="en-US" sz="1800" dirty="0" smtClean="0">
                <a:solidFill>
                  <a:schemeClr val="bg1"/>
                </a:solidFill>
              </a:rPr>
              <a:t> copy routine to the memory mapped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The </a:t>
            </a:r>
            <a:r>
              <a:rPr lang="en-US" sz="1800" dirty="0" err="1" smtClean="0">
                <a:solidFill>
                  <a:schemeClr val="bg1"/>
                </a:solidFill>
              </a:rPr>
              <a:t>shellcode</a:t>
            </a:r>
            <a:r>
              <a:rPr lang="en-US" sz="1800" dirty="0" smtClean="0">
                <a:solidFill>
                  <a:schemeClr val="bg1"/>
                </a:solidFill>
              </a:rPr>
              <a:t> copy routine will copy our </a:t>
            </a:r>
            <a:r>
              <a:rPr lang="en-US" sz="1800" dirty="0" err="1" smtClean="0">
                <a:solidFill>
                  <a:schemeClr val="bg1"/>
                </a:solidFill>
              </a:rPr>
              <a:t>shellcode</a:t>
            </a:r>
            <a:r>
              <a:rPr lang="en-US" sz="1800" dirty="0" smtClean="0">
                <a:solidFill>
                  <a:schemeClr val="bg1"/>
                </a:solidFill>
              </a:rPr>
              <a:t> from stack to a executable memory and will pass the flow to the </a:t>
            </a:r>
            <a:r>
              <a:rPr lang="en-US" sz="1800" dirty="0" err="1" smtClean="0">
                <a:solidFill>
                  <a:schemeClr val="bg1"/>
                </a:solidFill>
              </a:rPr>
              <a:t>shellcode</a:t>
            </a:r>
            <a:r>
              <a:rPr lang="en-US" sz="1800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95313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Exploiting CVE-2010-4221</a:t>
            </a:r>
            <a:endParaRPr lang="pt-BR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4699" y="1533167"/>
            <a:ext cx="5317958" cy="649484"/>
          </a:xfrm>
        </p:spPr>
        <p:txBody>
          <a:bodyPr/>
          <a:lstStyle/>
          <a:p>
            <a:pPr marL="457200" indent="-457200"/>
            <a:endParaRPr lang="en-US" sz="20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701269" y="2336539"/>
            <a:ext cx="6455801" cy="22929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1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mmap</a:t>
            </a:r>
            <a:r>
              <a:rPr lang="pt-BR" sz="11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pt-BR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100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plt</a:t>
            </a:r>
            <a:r>
              <a:rPr lang="pt-BR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100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address</a:t>
            </a:r>
            <a:endParaRPr lang="pt-BR" sz="1100" dirty="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100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pt-BR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100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esp</a:t>
            </a:r>
            <a:r>
              <a:rPr lang="pt-BR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20h; pop; pop; </a:t>
            </a:r>
            <a:r>
              <a:rPr lang="pt-BR" sz="1100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ret</a:t>
            </a:r>
            <a:r>
              <a:rPr lang="pt-BR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100" dirty="0" smtClean="0">
                <a:latin typeface="Consolas" pitchFamily="49" charset="0"/>
                <a:cs typeface="Consolas" pitchFamily="49" charset="0"/>
              </a:rPr>
              <a:t>\x</a:t>
            </a:r>
            <a:r>
              <a:rPr lang="pt-BR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\x</a:t>
            </a:r>
            <a:r>
              <a:rPr lang="pt-BR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\x</a:t>
            </a:r>
            <a:r>
              <a:rPr lang="pt-BR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\x</a:t>
            </a:r>
            <a:r>
              <a:rPr lang="pt-BR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  ----&gt; 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start </a:t>
            </a:r>
            <a:r>
              <a:rPr lang="pt-BR" sz="1100" dirty="0" err="1" smtClean="0">
                <a:latin typeface="Consolas" pitchFamily="49" charset="0"/>
                <a:cs typeface="Consolas" pitchFamily="49" charset="0"/>
              </a:rPr>
              <a:t>address</a:t>
            </a:r>
            <a:endParaRPr lang="pt-BR" sz="11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100" dirty="0" smtClean="0">
                <a:latin typeface="Consolas" pitchFamily="49" charset="0"/>
                <a:cs typeface="Consolas" pitchFamily="49" charset="0"/>
              </a:rPr>
              <a:t>\x</a:t>
            </a:r>
            <a:r>
              <a:rPr lang="pt-BR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\x</a:t>
            </a:r>
            <a:r>
              <a:rPr lang="pt-BR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\x</a:t>
            </a:r>
            <a:r>
              <a:rPr lang="pt-BR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\x</a:t>
            </a:r>
            <a:r>
              <a:rPr lang="pt-BR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  ----&gt; </a:t>
            </a:r>
            <a:r>
              <a:rPr lang="pt-BR" sz="1100" dirty="0" err="1" smtClean="0">
                <a:latin typeface="Consolas" pitchFamily="49" charset="0"/>
                <a:cs typeface="Consolas" pitchFamily="49" charset="0"/>
              </a:rPr>
              <a:t>length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1000 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bytes</a:t>
            </a:r>
            <a:endParaRPr lang="pt-BR" sz="11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100" dirty="0" smtClean="0">
                <a:latin typeface="Consolas" pitchFamily="49" charset="0"/>
                <a:cs typeface="Consolas" pitchFamily="49" charset="0"/>
              </a:rPr>
              <a:t>\x</a:t>
            </a:r>
            <a:r>
              <a:rPr lang="pt-BR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07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\x</a:t>
            </a:r>
            <a:r>
              <a:rPr lang="pt-BR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\x</a:t>
            </a:r>
            <a:r>
              <a:rPr lang="pt-BR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\x</a:t>
            </a:r>
            <a:r>
              <a:rPr lang="pt-BR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  ----&gt; 07 = 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set </a:t>
            </a:r>
            <a:r>
              <a:rPr lang="pt-BR" sz="1100" dirty="0" err="1" smtClean="0">
                <a:latin typeface="Consolas" pitchFamily="49" charset="0"/>
                <a:cs typeface="Consolas" pitchFamily="49" charset="0"/>
              </a:rPr>
              <a:t>read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100" dirty="0" err="1" smtClean="0">
                <a:latin typeface="Consolas" pitchFamily="49" charset="0"/>
                <a:cs typeface="Consolas" pitchFamily="49" charset="0"/>
              </a:rPr>
              <a:t>write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100" dirty="0" err="1" smtClean="0">
                <a:latin typeface="Consolas" pitchFamily="49" charset="0"/>
                <a:cs typeface="Consolas" pitchFamily="49" charset="0"/>
              </a:rPr>
              <a:t>and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100" dirty="0" err="1" smtClean="0">
                <a:latin typeface="Consolas" pitchFamily="49" charset="0"/>
                <a:cs typeface="Consolas" pitchFamily="49" charset="0"/>
              </a:rPr>
              <a:t>executable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100" dirty="0" err="1" smtClean="0">
                <a:latin typeface="Consolas" pitchFamily="49" charset="0"/>
                <a:cs typeface="Consolas" pitchFamily="49" charset="0"/>
              </a:rPr>
              <a:t>permission</a:t>
            </a:r>
            <a:endParaRPr lang="pt-BR" sz="11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100" dirty="0" smtClean="0">
                <a:latin typeface="Consolas" pitchFamily="49" charset="0"/>
                <a:cs typeface="Consolas" pitchFamily="49" charset="0"/>
              </a:rPr>
              <a:t>\x</a:t>
            </a:r>
            <a:r>
              <a:rPr lang="pt-BR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\x</a:t>
            </a:r>
            <a:r>
              <a:rPr lang="pt-BR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\x</a:t>
            </a:r>
            <a:r>
              <a:rPr lang="pt-BR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\x</a:t>
            </a:r>
            <a:r>
              <a:rPr lang="pt-BR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  ----&gt; 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32 bit </a:t>
            </a:r>
            <a:r>
              <a:rPr lang="pt-BR" sz="1100" dirty="0" err="1" smtClean="0">
                <a:latin typeface="Consolas" pitchFamily="49" charset="0"/>
                <a:cs typeface="Consolas" pitchFamily="49" charset="0"/>
              </a:rPr>
              <a:t>flag</a:t>
            </a:r>
            <a:endParaRPr lang="pt-BR" sz="11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100" dirty="0" smtClean="0">
                <a:latin typeface="Consolas" pitchFamily="49" charset="0"/>
                <a:cs typeface="Consolas" pitchFamily="49" charset="0"/>
              </a:rPr>
              <a:t>\</a:t>
            </a:r>
            <a:r>
              <a:rPr lang="pt-BR" sz="1100" dirty="0" err="1" smtClean="0">
                <a:latin typeface="Consolas" pitchFamily="49" charset="0"/>
                <a:cs typeface="Consolas" pitchFamily="49" charset="0"/>
              </a:rPr>
              <a:t>x</a:t>
            </a:r>
            <a:r>
              <a:rPr lang="pt-BR" sz="1100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ff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\</a:t>
            </a:r>
            <a:r>
              <a:rPr lang="pt-BR" sz="1100" dirty="0" err="1" smtClean="0">
                <a:latin typeface="Consolas" pitchFamily="49" charset="0"/>
                <a:cs typeface="Consolas" pitchFamily="49" charset="0"/>
              </a:rPr>
              <a:t>x</a:t>
            </a:r>
            <a:r>
              <a:rPr lang="pt-BR" sz="1100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ff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\</a:t>
            </a:r>
            <a:r>
              <a:rPr lang="pt-BR" sz="1100" dirty="0" err="1" smtClean="0">
                <a:latin typeface="Consolas" pitchFamily="49" charset="0"/>
                <a:cs typeface="Consolas" pitchFamily="49" charset="0"/>
              </a:rPr>
              <a:t>x</a:t>
            </a:r>
            <a:r>
              <a:rPr lang="pt-BR" sz="1100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ff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\</a:t>
            </a:r>
            <a:r>
              <a:rPr lang="pt-BR" sz="1100" dirty="0" err="1" smtClean="0">
                <a:latin typeface="Consolas" pitchFamily="49" charset="0"/>
                <a:cs typeface="Consolas" pitchFamily="49" charset="0"/>
              </a:rPr>
              <a:t>x</a:t>
            </a:r>
            <a:r>
              <a:rPr lang="pt-BR" sz="1100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ff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  ----&gt; file </a:t>
            </a:r>
            <a:r>
              <a:rPr lang="pt-BR" sz="1100" dirty="0" err="1" smtClean="0">
                <a:latin typeface="Consolas" pitchFamily="49" charset="0"/>
                <a:cs typeface="Consolas" pitchFamily="49" charset="0"/>
              </a:rPr>
              <a:t>descriptor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 (0xffffffff </a:t>
            </a:r>
            <a:r>
              <a:rPr lang="pt-BR" sz="1100" dirty="0" err="1" smtClean="0">
                <a:latin typeface="Consolas" pitchFamily="49" charset="0"/>
                <a:cs typeface="Consolas" pitchFamily="49" charset="0"/>
              </a:rPr>
              <a:t>probably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100" dirty="0" err="1" smtClean="0">
                <a:latin typeface="Consolas" pitchFamily="49" charset="0"/>
                <a:cs typeface="Consolas" pitchFamily="49" charset="0"/>
              </a:rPr>
              <a:t>will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100" dirty="0" err="1" smtClean="0">
                <a:latin typeface="Consolas" pitchFamily="49" charset="0"/>
                <a:cs typeface="Consolas" pitchFamily="49" charset="0"/>
              </a:rPr>
              <a:t>not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100" dirty="0" err="1" smtClean="0">
                <a:latin typeface="Consolas" pitchFamily="49" charset="0"/>
                <a:cs typeface="Consolas" pitchFamily="49" charset="0"/>
              </a:rPr>
              <a:t>be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 in use)</a:t>
            </a:r>
            <a:endParaRPr lang="pt-BR" sz="11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100" dirty="0" smtClean="0">
                <a:latin typeface="Consolas" pitchFamily="49" charset="0"/>
                <a:cs typeface="Consolas" pitchFamily="49" charset="0"/>
              </a:rPr>
              <a:t>\x</a:t>
            </a:r>
            <a:r>
              <a:rPr lang="pt-BR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\x</a:t>
            </a:r>
            <a:r>
              <a:rPr lang="pt-BR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\x</a:t>
            </a:r>
            <a:r>
              <a:rPr lang="pt-BR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\x</a:t>
            </a:r>
            <a:r>
              <a:rPr lang="pt-BR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  --|</a:t>
            </a:r>
          </a:p>
          <a:p>
            <a:r>
              <a:rPr lang="pt-BR" sz="1100" dirty="0" smtClean="0">
                <a:latin typeface="Consolas" pitchFamily="49" charset="0"/>
                <a:cs typeface="Consolas" pitchFamily="49" charset="0"/>
              </a:rPr>
              <a:t>\x</a:t>
            </a:r>
            <a:r>
              <a:rPr lang="pt-BR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\x</a:t>
            </a:r>
            <a:r>
              <a:rPr lang="pt-BR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\x</a:t>
            </a:r>
            <a:r>
              <a:rPr lang="pt-BR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\x</a:t>
            </a:r>
            <a:r>
              <a:rPr lang="pt-BR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    |</a:t>
            </a:r>
          </a:p>
          <a:p>
            <a:r>
              <a:rPr lang="pt-BR" sz="1100" dirty="0" smtClean="0">
                <a:latin typeface="Consolas" pitchFamily="49" charset="0"/>
                <a:cs typeface="Consolas" pitchFamily="49" charset="0"/>
              </a:rPr>
              <a:t>\x</a:t>
            </a:r>
            <a:r>
              <a:rPr lang="pt-BR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\x</a:t>
            </a:r>
            <a:r>
              <a:rPr lang="pt-BR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\x</a:t>
            </a:r>
            <a:r>
              <a:rPr lang="pt-BR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\x</a:t>
            </a:r>
            <a:r>
              <a:rPr lang="pt-BR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    |-&gt; offset</a:t>
            </a:r>
          </a:p>
          <a:p>
            <a:r>
              <a:rPr lang="pt-BR" sz="1100" dirty="0" smtClean="0">
                <a:latin typeface="Consolas" pitchFamily="49" charset="0"/>
                <a:cs typeface="Consolas" pitchFamily="49" charset="0"/>
              </a:rPr>
              <a:t>\x</a:t>
            </a:r>
            <a:r>
              <a:rPr lang="pt-BR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\x</a:t>
            </a:r>
            <a:r>
              <a:rPr lang="pt-BR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\x</a:t>
            </a:r>
            <a:r>
              <a:rPr lang="pt-BR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\x</a:t>
            </a:r>
            <a:r>
              <a:rPr lang="pt-BR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    |</a:t>
            </a:r>
          </a:p>
          <a:p>
            <a:r>
              <a:rPr lang="pt-BR" sz="1100" dirty="0" smtClean="0">
                <a:latin typeface="Consolas" pitchFamily="49" charset="0"/>
                <a:cs typeface="Consolas" pitchFamily="49" charset="0"/>
              </a:rPr>
              <a:t>\x</a:t>
            </a:r>
            <a:r>
              <a:rPr lang="pt-BR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\x</a:t>
            </a:r>
            <a:r>
              <a:rPr lang="pt-BR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\x</a:t>
            </a:r>
            <a:r>
              <a:rPr lang="pt-BR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\x</a:t>
            </a:r>
            <a:r>
              <a:rPr lang="pt-BR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    |</a:t>
            </a:r>
          </a:p>
          <a:p>
            <a:r>
              <a:rPr lang="pt-BR" sz="1100" dirty="0" smtClean="0">
                <a:latin typeface="Consolas" pitchFamily="49" charset="0"/>
                <a:cs typeface="Consolas" pitchFamily="49" charset="0"/>
              </a:rPr>
              <a:t>\x</a:t>
            </a:r>
            <a:r>
              <a:rPr lang="pt-BR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\x</a:t>
            </a:r>
            <a:r>
              <a:rPr lang="pt-BR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\x</a:t>
            </a:r>
            <a:r>
              <a:rPr lang="pt-BR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\x</a:t>
            </a:r>
            <a:r>
              <a:rPr lang="pt-BR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pt-BR" sz="1100" dirty="0" smtClean="0">
                <a:latin typeface="Consolas" pitchFamily="49" charset="0"/>
                <a:cs typeface="Consolas" pitchFamily="49" charset="0"/>
              </a:rPr>
              <a:t>  --|</a:t>
            </a:r>
            <a:endParaRPr lang="pt-BR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18767" y="2028762"/>
            <a:ext cx="1113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ROP chain: </a:t>
            </a:r>
            <a:endParaRPr lang="pt-BR" dirty="0"/>
          </a:p>
        </p:txBody>
      </p:sp>
      <p:pic>
        <p:nvPicPr>
          <p:cNvPr id="1026" name="Picture 2" descr="C:\Users\Administrador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270" y="1594223"/>
            <a:ext cx="7390827" cy="1941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5428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Exploiting CVE-2010-4221</a:t>
            </a:r>
            <a:endParaRPr lang="pt-BR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4699" y="1533167"/>
            <a:ext cx="5317958" cy="649484"/>
          </a:xfrm>
        </p:spPr>
        <p:txBody>
          <a:bodyPr/>
          <a:lstStyle/>
          <a:p>
            <a:pPr marL="457200" indent="-457200"/>
            <a:endParaRPr lang="en-US" sz="20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701270" y="2336539"/>
            <a:ext cx="6304548" cy="938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11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emcpy</a:t>
            </a:r>
            <a:r>
              <a:rPr lang="en-US" sz="11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plt</a:t>
            </a:r>
            <a:r>
              <a:rPr lang="en-US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address</a:t>
            </a:r>
          </a:p>
          <a:p>
            <a:r>
              <a:rPr lang="en-US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pop; pop; pop; ret;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\x</a:t>
            </a:r>
            <a:r>
              <a:rPr lang="en-US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\x</a:t>
            </a:r>
            <a:r>
              <a:rPr lang="en-US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\x</a:t>
            </a:r>
            <a:r>
              <a:rPr lang="en-US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\x</a:t>
            </a:r>
            <a:r>
              <a:rPr lang="en-US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----&gt; destiny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1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xxxx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----&gt;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found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byte </a:t>
            </a:r>
            <a:r>
              <a:rPr lang="en-US" sz="11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addr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(from </a:t>
            </a:r>
            <a:r>
              <a:rPr lang="en-US" sz="11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shellcode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copy routine)</a:t>
            </a:r>
            <a:endParaRPr lang="en-US" sz="11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\x</a:t>
            </a:r>
            <a:r>
              <a:rPr lang="en-US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02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\x</a:t>
            </a:r>
            <a:r>
              <a:rPr lang="en-US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\x</a:t>
            </a:r>
            <a:r>
              <a:rPr lang="en-US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\x</a:t>
            </a:r>
            <a:r>
              <a:rPr lang="en-US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----&gt; number of bytes to copy</a:t>
            </a:r>
            <a:endParaRPr lang="pt-BR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18767" y="2028762"/>
            <a:ext cx="1553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ROP chain: </a:t>
            </a:r>
            <a:endParaRPr lang="pt-BR" dirty="0"/>
          </a:p>
        </p:txBody>
      </p:sp>
      <p:pic>
        <p:nvPicPr>
          <p:cNvPr id="2050" name="Picture 2" descr="C:\Users\Administrador\Desktop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269" y="1619800"/>
            <a:ext cx="4688878" cy="210694"/>
          </a:xfrm>
          <a:prstGeom prst="rect">
            <a:avLst/>
          </a:prstGeom>
          <a:noFill/>
        </p:spPr>
      </p:pic>
      <p:sp>
        <p:nvSpPr>
          <p:cNvPr id="10" name="CaixaDeTexto 9"/>
          <p:cNvSpPr txBox="1"/>
          <p:nvPr/>
        </p:nvSpPr>
        <p:spPr>
          <a:xfrm>
            <a:off x="618767" y="3416968"/>
            <a:ext cx="1815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ROP chain: 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01269" y="3724745"/>
            <a:ext cx="6304549" cy="938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11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emcpy</a:t>
            </a:r>
            <a:r>
              <a:rPr lang="en-US" sz="11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plt</a:t>
            </a:r>
            <a:r>
              <a:rPr lang="en-US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address</a:t>
            </a:r>
          </a:p>
          <a:p>
            <a:r>
              <a:rPr lang="en-US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pop; pop; pop; ret;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\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02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\x</a:t>
            </a:r>
            <a:r>
              <a:rPr lang="en-US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\x</a:t>
            </a:r>
            <a:r>
              <a:rPr lang="en-US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\x</a:t>
            </a:r>
            <a:r>
              <a:rPr lang="en-US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----&gt; destiny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1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yyyy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----&gt;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found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byte </a:t>
            </a:r>
            <a:r>
              <a:rPr lang="en-US" sz="11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addr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(from </a:t>
            </a:r>
            <a:r>
              <a:rPr lang="en-US" sz="11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shellcode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copy routine)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\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01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\x</a:t>
            </a:r>
            <a:r>
              <a:rPr lang="en-US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\x</a:t>
            </a:r>
            <a:r>
              <a:rPr lang="en-US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\x</a:t>
            </a:r>
            <a:r>
              <a:rPr lang="en-US" sz="11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----&gt; number of bytes to copy</a:t>
            </a:r>
            <a:endParaRPr lang="pt-BR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428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2399441"/>
            <a:ext cx="8229600" cy="649484"/>
          </a:xfrm>
        </p:spPr>
        <p:txBody>
          <a:bodyPr/>
          <a:lstStyle/>
          <a:p>
            <a:pPr marL="457200" indent="-457200"/>
            <a:r>
              <a:rPr lang="en-US" sz="2800" dirty="0" smtClean="0">
                <a:solidFill>
                  <a:schemeClr val="bg1"/>
                </a:solidFill>
              </a:rPr>
              <a:t>Talk is cheap, show me the code!!!</a:t>
            </a:r>
          </a:p>
        </p:txBody>
      </p:sp>
    </p:spTree>
    <p:extLst>
      <p:ext uri="{BB962C8B-B14F-4D97-AF65-F5344CB8AC3E}">
        <p14:creationId xmlns:p14="http://schemas.microsoft.com/office/powerpoint/2010/main" xmlns="" val="95313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60048"/>
            <a:ext cx="8229600" cy="649484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We will be able to inject any </a:t>
            </a:r>
            <a:r>
              <a:rPr lang="en-US" sz="1800" dirty="0" err="1" smtClean="0">
                <a:solidFill>
                  <a:schemeClr val="bg1"/>
                </a:solidFill>
              </a:rPr>
              <a:t>shellcode</a:t>
            </a:r>
            <a:r>
              <a:rPr lang="en-US" sz="1800" dirty="0" smtClean="0">
                <a:solidFill>
                  <a:schemeClr val="bg1"/>
                </a:solidFill>
              </a:rPr>
              <a:t> that we want with the same technique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We will be able to exploit any server that runs the vulnerable application, even if it runs on a different </a:t>
            </a:r>
            <a:r>
              <a:rPr lang="en-US" sz="1800" dirty="0" err="1" smtClean="0">
                <a:solidFill>
                  <a:schemeClr val="bg1"/>
                </a:solidFill>
              </a:rPr>
              <a:t>distro</a:t>
            </a:r>
            <a:r>
              <a:rPr lang="en-US" sz="1800" dirty="0" smtClean="0">
                <a:solidFill>
                  <a:schemeClr val="bg1"/>
                </a:solidFill>
              </a:rPr>
              <a:t> with different compiling parameters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We will be able to bypass all principals anti-exploitation </a:t>
            </a:r>
            <a:r>
              <a:rPr lang="en-US" sz="1800" dirty="0" smtClean="0">
                <a:solidFill>
                  <a:schemeClr val="bg1"/>
                </a:solidFill>
              </a:rPr>
              <a:t>methods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The same technique will works on our another scenarios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1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13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60048"/>
            <a:ext cx="8229600" cy="649484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The server can restart after crash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In other words: the server must be </a:t>
            </a:r>
            <a:r>
              <a:rPr lang="en-US" sz="1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fork() </a:t>
            </a:r>
            <a:r>
              <a:rPr lang="en-US" sz="1800" dirty="0" smtClean="0">
                <a:solidFill>
                  <a:schemeClr val="bg1"/>
                </a:solidFill>
              </a:rPr>
              <a:t>for each connection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The server cannot use </a:t>
            </a:r>
            <a:r>
              <a:rPr lang="en-US" sz="1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fork() </a:t>
            </a:r>
            <a:r>
              <a:rPr lang="en-US" sz="1800" dirty="0" smtClean="0">
                <a:solidFill>
                  <a:schemeClr val="bg1"/>
                </a:solidFill>
              </a:rPr>
              <a:t>followed by </a:t>
            </a:r>
            <a:r>
              <a:rPr lang="en-US" sz="18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execve</a:t>
            </a:r>
            <a:r>
              <a:rPr lang="en-US" sz="1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1800" dirty="0" smtClean="0">
                <a:solidFill>
                  <a:schemeClr val="bg1"/>
                </a:solidFill>
              </a:rPr>
              <a:t>on creating a child connection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This type of exploitation may make some noise!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This attack may take a </a:t>
            </a:r>
            <a:r>
              <a:rPr lang="en-US" sz="1800" dirty="0" smtClean="0">
                <a:solidFill>
                  <a:schemeClr val="bg1"/>
                </a:solidFill>
              </a:rPr>
              <a:t>while to get success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1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13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295747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Hacker’s vision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56833"/>
            <a:ext cx="8229600" cy="649484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We can build generic ways to exploit applications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We can attack even with old vulnerabilities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We can attack a library vulnerability, even if we can’t replicate the server’s scenario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We can defeat anti-exploitation protections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We can attack a application that we don’t have the binary</a:t>
            </a:r>
            <a:endParaRPr lang="en-US" sz="20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000" dirty="0" smtClean="0"/>
          </a:p>
          <a:p>
            <a:pPr marL="457200" indent="-457200"/>
            <a:endParaRPr lang="en-US" sz="2000" dirty="0" smtClean="0"/>
          </a:p>
          <a:p>
            <a:pPr marL="457200" indent="-457200"/>
            <a:endParaRPr lang="en-US" sz="20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95313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really exists?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56833"/>
            <a:ext cx="8229600" cy="649484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Computer vulnerabilities are conceptual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Always will exist vulnerabilities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Always will have a way to exploit </a:t>
            </a:r>
            <a:r>
              <a:rPr lang="en-US" sz="2000" dirty="0" smtClean="0"/>
              <a:t>them</a:t>
            </a:r>
            <a:endParaRPr lang="en-US" sz="20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000" dirty="0" smtClean="0"/>
          </a:p>
          <a:p>
            <a:pPr marL="457200" indent="-457200"/>
            <a:endParaRPr lang="en-US" sz="2000" dirty="0" smtClean="0"/>
          </a:p>
          <a:p>
            <a:pPr marL="457200" indent="-457200"/>
            <a:endParaRPr lang="en-US" sz="20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990026" y="3685454"/>
            <a:ext cx="410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Raleway"/>
              </a:rPr>
              <a:t>Security is an illusion!!!</a:t>
            </a:r>
            <a:endParaRPr lang="pt-BR" sz="2800" dirty="0">
              <a:solidFill>
                <a:srgbClr val="FF0000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13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can do now?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56833"/>
            <a:ext cx="8229600" cy="649484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Security is a </a:t>
            </a: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continuous</a:t>
            </a:r>
            <a:r>
              <a:rPr lang="en-US" sz="2000" dirty="0" smtClean="0"/>
              <a:t> </a:t>
            </a:r>
            <a:r>
              <a:rPr lang="en-US" sz="2000" dirty="0" smtClean="0"/>
              <a:t>process</a:t>
            </a:r>
            <a:endParaRPr lang="en-US" sz="2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Security is: </a:t>
            </a:r>
            <a:r>
              <a:rPr lang="en-US" sz="2000" dirty="0" smtClean="0">
                <a:solidFill>
                  <a:srgbClr val="92D050"/>
                </a:solidFill>
              </a:rPr>
              <a:t>hardware</a:t>
            </a:r>
            <a:r>
              <a:rPr lang="en-US" sz="2000" dirty="0" smtClean="0"/>
              <a:t> + </a:t>
            </a:r>
            <a:r>
              <a:rPr lang="en-US" sz="2000" dirty="0" smtClean="0">
                <a:solidFill>
                  <a:srgbClr val="92D050"/>
                </a:solidFill>
              </a:rPr>
              <a:t>software</a:t>
            </a:r>
            <a:r>
              <a:rPr lang="en-US" sz="2000" dirty="0" smtClean="0"/>
              <a:t> + </a:t>
            </a:r>
            <a:r>
              <a:rPr lang="en-US" sz="2000" dirty="0" smtClean="0">
                <a:solidFill>
                  <a:srgbClr val="92D050"/>
                </a:solidFill>
              </a:rPr>
              <a:t>people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The attacker’s vision shows our weakness</a:t>
            </a:r>
            <a:endParaRPr lang="en-US" sz="20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000" dirty="0" smtClean="0"/>
          </a:p>
          <a:p>
            <a:pPr marL="457200" indent="-457200"/>
            <a:endParaRPr lang="en-US" sz="2000" dirty="0" smtClean="0"/>
          </a:p>
          <a:p>
            <a:pPr marL="457200" indent="-457200"/>
            <a:endParaRPr lang="en-US" sz="20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752833" y="3581972"/>
            <a:ext cx="7483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Raleway"/>
              </a:rPr>
              <a:t>We should always be </a:t>
            </a:r>
            <a:r>
              <a:rPr lang="en-US" sz="2400" dirty="0" smtClean="0">
                <a:solidFill>
                  <a:srgbClr val="FF0000"/>
                </a:solidFill>
                <a:latin typeface="Raleway"/>
              </a:rPr>
              <a:t>steps </a:t>
            </a:r>
            <a:r>
              <a:rPr lang="en-US" sz="2400" dirty="0" smtClean="0">
                <a:solidFill>
                  <a:srgbClr val="FF0000"/>
                </a:solidFill>
                <a:latin typeface="Raleway"/>
              </a:rPr>
              <a:t>ahead of the </a:t>
            </a:r>
            <a:r>
              <a:rPr lang="en-US" sz="2400" dirty="0" smtClean="0">
                <a:solidFill>
                  <a:srgbClr val="FF0000"/>
                </a:solidFill>
                <a:latin typeface="Raleway"/>
              </a:rPr>
              <a:t>attackers!!!</a:t>
            </a:r>
            <a:endParaRPr lang="pt-BR" sz="2400" dirty="0">
              <a:solidFill>
                <a:srgbClr val="FF0000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13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whoami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Ighor</a:t>
            </a:r>
            <a:r>
              <a:rPr lang="en-US" dirty="0" smtClean="0"/>
              <a:t> Augusto </a:t>
            </a:r>
            <a:r>
              <a:rPr lang="en-US" dirty="0" err="1" smtClean="0"/>
              <a:t>Barreto</a:t>
            </a:r>
            <a:r>
              <a:rPr lang="en-US" dirty="0" smtClean="0"/>
              <a:t> </a:t>
            </a:r>
            <a:r>
              <a:rPr lang="en-US" dirty="0" err="1" smtClean="0"/>
              <a:t>Candido</a:t>
            </a:r>
            <a:endParaRPr lang="en-US" dirty="0" smtClean="0"/>
          </a:p>
          <a:p>
            <a:r>
              <a:rPr lang="en-US" dirty="0" smtClean="0"/>
              <a:t>Founder and CTO at Intruder Security</a:t>
            </a:r>
          </a:p>
          <a:p>
            <a:endParaRPr lang="pt-BR" dirty="0"/>
          </a:p>
        </p:txBody>
      </p:sp>
      <p:pic>
        <p:nvPicPr>
          <p:cNvPr id="1026" name="Picture 2" descr="C:\Users\Administrador\Desktop\BKP\Arquivos\logo-horizontal-origina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3816" y="3146740"/>
            <a:ext cx="3927356" cy="13590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5313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333786"/>
            <a:ext cx="8229600" cy="649484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1200" dirty="0" smtClean="0"/>
              <a:t>Scraps </a:t>
            </a:r>
            <a:r>
              <a:rPr lang="en-US" sz="1200" dirty="0" smtClean="0"/>
              <a:t>of notes on remote stack overflow exploitation </a:t>
            </a:r>
            <a:r>
              <a:rPr lang="en-US" sz="1200" dirty="0" smtClean="0"/>
              <a:t>– by </a:t>
            </a:r>
            <a:r>
              <a:rPr lang="en-US" sz="1200" dirty="0" smtClean="0"/>
              <a:t>pi3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http://phrack.org/issues/67/13.html#article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1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1200" dirty="0" smtClean="0"/>
              <a:t>Uncovering Zero-Days and advanced </a:t>
            </a:r>
            <a:r>
              <a:rPr lang="en-US" sz="1200" dirty="0" err="1" smtClean="0"/>
              <a:t>fuzzing</a:t>
            </a:r>
            <a:r>
              <a:rPr lang="en-US" sz="1200" dirty="0" smtClean="0"/>
              <a:t> </a:t>
            </a:r>
            <a:r>
              <a:rPr lang="en-US" sz="1200" dirty="0" smtClean="0"/>
              <a:t>– by </a:t>
            </a:r>
            <a:r>
              <a:rPr lang="en-US" sz="1200" dirty="0" err="1" smtClean="0"/>
              <a:t>Kingcope</a:t>
            </a:r>
            <a:endParaRPr lang="en-US" sz="12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http://www.exploit-db.com/docs/18924.pdf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1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1200" dirty="0" err="1" smtClean="0"/>
              <a:t>nginx</a:t>
            </a:r>
            <a:r>
              <a:rPr lang="en-US" sz="1200" dirty="0" smtClean="0"/>
              <a:t> Exploit Documentation About a Generic Way to Exploit Linux Targets </a:t>
            </a:r>
            <a:r>
              <a:rPr lang="en-US" sz="1200" dirty="0" smtClean="0"/>
              <a:t>– by </a:t>
            </a:r>
            <a:r>
              <a:rPr lang="en-US" sz="1200" dirty="0" err="1" smtClean="0"/>
              <a:t>Kingcope</a:t>
            </a:r>
            <a:endParaRPr lang="en-US" sz="12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http://www.exploit-db.com/docs/27074.pdf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1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1200" dirty="0" smtClean="0"/>
              <a:t>An introduction to </a:t>
            </a:r>
            <a:r>
              <a:rPr lang="en-US" sz="1200" dirty="0" smtClean="0"/>
              <a:t>the Return </a:t>
            </a:r>
            <a:r>
              <a:rPr lang="en-US" sz="1200" dirty="0" smtClean="0"/>
              <a:t>Oriented </a:t>
            </a:r>
            <a:r>
              <a:rPr lang="en-US" sz="1200" dirty="0" smtClean="0"/>
              <a:t>Programming and </a:t>
            </a:r>
            <a:r>
              <a:rPr lang="en-US" sz="1200" dirty="0" smtClean="0"/>
              <a:t>ROP chain </a:t>
            </a:r>
            <a:r>
              <a:rPr lang="en-US" sz="1200" dirty="0" smtClean="0"/>
              <a:t>generation – by </a:t>
            </a:r>
            <a:r>
              <a:rPr lang="en-US" sz="1200" dirty="0" smtClean="0"/>
              <a:t>Jonathan </a:t>
            </a:r>
            <a:r>
              <a:rPr lang="en-US" sz="1200" dirty="0" err="1" smtClean="0"/>
              <a:t>Salwan</a:t>
            </a:r>
            <a:endParaRPr lang="en-US" sz="12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http://</a:t>
            </a:r>
            <a:r>
              <a:rPr lang="en-US" sz="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shell-storm.org/talks/ROP_course_lecture_jonathan_salwan_2014.pdf</a:t>
            </a:r>
          </a:p>
          <a:p>
            <a:pPr marL="914400" lvl="1" indent="-457200"/>
            <a:endParaRPr lang="en-US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1200" dirty="0" smtClean="0"/>
              <a:t>Hacking Blind – by Andrea </a:t>
            </a:r>
            <a:r>
              <a:rPr lang="en-US" sz="1200" dirty="0" err="1" smtClean="0"/>
              <a:t>Bittau</a:t>
            </a:r>
            <a:endParaRPr lang="en-US" sz="12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http://www.scs.stanford.edu/brop/bittau-brop.pdf</a:t>
            </a:r>
            <a:endParaRPr lang="en-US" sz="1200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457200" indent="-457200"/>
            <a:endParaRPr lang="en-US" sz="20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95313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 idx="4294967295"/>
          </p:nvPr>
        </p:nvSpPr>
        <p:spPr>
          <a:xfrm>
            <a:off x="1233450" y="2095501"/>
            <a:ext cx="6617255" cy="952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rgbClr val="EA7711"/>
              </a:buClr>
              <a:buSzPct val="25000"/>
            </a:pPr>
            <a:r>
              <a:rPr lang="en-US" dirty="0"/>
              <a:t>OBRIGADO!</a:t>
            </a:r>
          </a:p>
        </p:txBody>
      </p:sp>
      <p:sp>
        <p:nvSpPr>
          <p:cNvPr id="375" name="Shape 375"/>
          <p:cNvSpPr txBox="1">
            <a:spLocks noGrp="1"/>
          </p:cNvSpPr>
          <p:nvPr>
            <p:ph type="body" idx="4294967295"/>
          </p:nvPr>
        </p:nvSpPr>
        <p:spPr>
          <a:xfrm>
            <a:off x="1233449" y="2969134"/>
            <a:ext cx="6617257" cy="2089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indent="0">
              <a:spcBef>
                <a:spcPts val="400"/>
              </a:spcBef>
              <a:buSzPct val="25000"/>
              <a:buNone/>
            </a:pPr>
            <a:r>
              <a:rPr lang="en-US" sz="2000" b="1" dirty="0" err="1" smtClean="0">
                <a:solidFill>
                  <a:srgbClr val="FFFFFF"/>
                </a:solidFill>
              </a:rPr>
              <a:t>Ighor</a:t>
            </a:r>
            <a:r>
              <a:rPr lang="en-US" sz="2000" b="1" dirty="0" smtClean="0">
                <a:solidFill>
                  <a:srgbClr val="FFFFFF"/>
                </a:solidFill>
              </a:rPr>
              <a:t> Augusto </a:t>
            </a:r>
            <a:r>
              <a:rPr lang="en-US" sz="2000" b="1" dirty="0" err="1" smtClean="0">
                <a:solidFill>
                  <a:srgbClr val="FFFFFF"/>
                </a:solidFill>
              </a:rPr>
              <a:t>Barreto</a:t>
            </a:r>
            <a:r>
              <a:rPr lang="en-US" sz="2000" b="1" dirty="0" smtClean="0">
                <a:solidFill>
                  <a:srgbClr val="FFFFFF"/>
                </a:solidFill>
              </a:rPr>
              <a:t> </a:t>
            </a:r>
            <a:r>
              <a:rPr lang="en-US" sz="2000" b="1" dirty="0" err="1" smtClean="0">
                <a:solidFill>
                  <a:srgbClr val="FFFFFF"/>
                </a:solidFill>
              </a:rPr>
              <a:t>Candido</a:t>
            </a:r>
            <a:endParaRPr lang="en-US" sz="2000" b="1" dirty="0">
              <a:solidFill>
                <a:srgbClr val="FFFFFF"/>
              </a:solidFill>
            </a:endParaRPr>
          </a:p>
          <a:p>
            <a:pPr marL="0" indent="0">
              <a:spcBef>
                <a:spcPts val="400"/>
              </a:spcBef>
              <a:buSzPct val="25000"/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ighor@intruder-security.com</a:t>
            </a:r>
            <a:endParaRPr lang="en-US" sz="1800" dirty="0">
              <a:solidFill>
                <a:srgbClr val="FFFFFF"/>
              </a:solidFill>
            </a:endParaRPr>
          </a:p>
          <a:p>
            <a:pPr marL="0" indent="0">
              <a:spcBef>
                <a:spcPts val="400"/>
              </a:spcBef>
              <a:buSzPct val="25000"/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https://www.facebook.com/ighorabcandido</a:t>
            </a:r>
          </a:p>
          <a:p>
            <a:pPr marL="0" indent="0">
              <a:spcBef>
                <a:spcPts val="400"/>
              </a:spcBef>
              <a:buSzPct val="25000"/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www.intruder-security.com</a:t>
            </a: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376" name="Shape 376" descr="um-evento-flipsid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35004" y="4355018"/>
            <a:ext cx="2363765" cy="523968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Shape 377"/>
          <p:cNvSpPr/>
          <p:nvPr/>
        </p:nvSpPr>
        <p:spPr>
          <a:xfrm>
            <a:off x="0" y="691700"/>
            <a:ext cx="6435000" cy="1150800"/>
          </a:xfrm>
          <a:prstGeom prst="rect">
            <a:avLst/>
          </a:prstGeom>
          <a:solidFill>
            <a:srgbClr val="C6AE7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378" name="Shape 3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8282" y="877682"/>
            <a:ext cx="4967794" cy="6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56833"/>
            <a:ext cx="8229600" cy="64948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How to write a generic exploit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How to build a ROP chain in time of exploitation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How to hack proprietary closed-binary services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How to bypass anti-exploitation techniques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95313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56833"/>
            <a:ext cx="8229600" cy="64948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Security </a:t>
            </a:r>
            <a:r>
              <a:rPr lang="en-US" sz="2000" dirty="0" smtClean="0"/>
              <a:t>really exists?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How do you expect to get security without understanding the hacker’s mind?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For whom is this talk?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Penetration </a:t>
            </a:r>
            <a:r>
              <a:rPr lang="en-US" sz="2000" dirty="0" smtClean="0"/>
              <a:t>testers nowadays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95313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40042"/>
            <a:ext cx="8229600" cy="64948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What must we know?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Linux </a:t>
            </a:r>
            <a:r>
              <a:rPr lang="en-US" sz="1600" dirty="0" err="1" smtClean="0"/>
              <a:t>syscalls</a:t>
            </a:r>
            <a:endParaRPr lang="en-US" sz="1600" dirty="0" smtClean="0"/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x86 architecture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C programming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Sockets and network programming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Basics of software exploitation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Return Oriented Programming</a:t>
            </a:r>
          </a:p>
          <a:p>
            <a:pPr lvl="1"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The same idea can be ported to another Operational Systems!</a:t>
            </a:r>
          </a:p>
          <a:p>
            <a:endParaRPr lang="en-US" sz="20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95313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29574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56833"/>
            <a:ext cx="8229600" cy="64948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Hacking an open-source server for which the binary is unknown</a:t>
            </a:r>
          </a:p>
          <a:p>
            <a:pPr marL="914400" lvl="1" indent="-457200">
              <a:buFont typeface="+mj-lt"/>
              <a:buAutoNum type="arabicPeriod"/>
            </a:pPr>
            <a:endParaRPr lang="en-US" sz="1600" dirty="0" smtClean="0"/>
          </a:p>
          <a:p>
            <a:pPr marL="914400" lvl="1" indent="-457200">
              <a:buFont typeface="+mj-lt"/>
              <a:buAutoNum type="arabicPeriod"/>
            </a:pP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Hacking a known vulnerability in a library thought to be used in a proprietary closed-binary software</a:t>
            </a:r>
          </a:p>
          <a:p>
            <a:pPr marL="914400" lvl="1" indent="-457200">
              <a:buFont typeface="+mj-lt"/>
              <a:buAutoNum type="arabicPeriod"/>
            </a:pPr>
            <a:endParaRPr lang="en-US" sz="1600" dirty="0" smtClean="0"/>
          </a:p>
          <a:p>
            <a:pPr marL="914400" lvl="1" indent="-457200">
              <a:buFont typeface="+mj-lt"/>
              <a:buAutoNum type="arabicPeriod"/>
            </a:pP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Hacking a proprietary closed-binary services</a:t>
            </a:r>
          </a:p>
          <a:p>
            <a:pPr marL="457200" indent="-457200"/>
            <a:endParaRPr lang="en-US" sz="20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95313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example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56833"/>
            <a:ext cx="8229600" cy="64948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FF0000"/>
                </a:solidFill>
              </a:rPr>
              <a:t>Hacking an open-source server for which the binary is unknown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Proftpd</a:t>
            </a:r>
            <a:r>
              <a:rPr 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Telnet IAC buffer overflow (CVE-2010-4221) vulnerability as example</a:t>
            </a:r>
          </a:p>
          <a:p>
            <a:pPr marL="914400" lvl="1" indent="-457200"/>
            <a:endParaRPr lang="en-US" sz="1600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Hacking a known vulnerability in a library thought to be used in a proprietary closed-binary software</a:t>
            </a:r>
          </a:p>
          <a:p>
            <a:pPr marL="914400" lvl="1" indent="-457200">
              <a:buFont typeface="+mj-lt"/>
              <a:buAutoNum type="arabicPeriod"/>
            </a:pPr>
            <a:endParaRPr lang="en-US" sz="1600" dirty="0" smtClean="0"/>
          </a:p>
          <a:p>
            <a:pPr marL="914400" lvl="1" indent="-457200">
              <a:buFont typeface="+mj-lt"/>
              <a:buAutoNum type="arabicPeriod"/>
            </a:pP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Hacking a proprietary closed-binary services</a:t>
            </a:r>
          </a:p>
          <a:p>
            <a:pPr marL="457200" indent="-457200"/>
            <a:endParaRPr lang="en-US" sz="20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95313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rgbClr val="2C2C2C"/>
      </a:dk1>
      <a:lt1>
        <a:srgbClr val="FFFFFF"/>
      </a:lt1>
      <a:dk2>
        <a:srgbClr val="CC8E1A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6817</TotalTime>
  <Words>1054</Words>
  <Application>Microsoft Macintosh PowerPoint</Application>
  <PresentationFormat>Apresentação na tela (16:9)</PresentationFormat>
  <Paragraphs>219</Paragraphs>
  <Slides>31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Office Theme</vt:lpstr>
      <vt:lpstr>Blind Remote Exploitation Ighor Augusto</vt:lpstr>
      <vt:lpstr>Abstract</vt:lpstr>
      <vt:lpstr>whoami</vt:lpstr>
      <vt:lpstr>Objective</vt:lpstr>
      <vt:lpstr>Disclaimer</vt:lpstr>
      <vt:lpstr>Requirements</vt:lpstr>
      <vt:lpstr>Introduction</vt:lpstr>
      <vt:lpstr>Scenarios</vt:lpstr>
      <vt:lpstr>Scenario example</vt:lpstr>
      <vt:lpstr>Stack Overflow overview</vt:lpstr>
      <vt:lpstr>Anti-exploitation techniques</vt:lpstr>
      <vt:lpstr>Bypass Anti-Exploitation</vt:lpstr>
      <vt:lpstr>Bypassing stack canary</vt:lpstr>
      <vt:lpstr>Return Oriented Programming</vt:lpstr>
      <vt:lpstr>Attack using ROP</vt:lpstr>
      <vt:lpstr>Blind Return Oriented Programming</vt:lpstr>
      <vt:lpstr>Blind Remote Exploitation</vt:lpstr>
      <vt:lpstr>CVE-2010-4221</vt:lpstr>
      <vt:lpstr>BROP on CVE-2010-4221</vt:lpstr>
      <vt:lpstr>Exploiting CVE-2010-4221</vt:lpstr>
      <vt:lpstr>Exploiting CVE-2010-4221</vt:lpstr>
      <vt:lpstr>Exploiting CVE-2010-4221</vt:lpstr>
      <vt:lpstr>DEMO</vt:lpstr>
      <vt:lpstr>Pros</vt:lpstr>
      <vt:lpstr>Cons</vt:lpstr>
      <vt:lpstr>Conclusion</vt:lpstr>
      <vt:lpstr>Hacker’s vision</vt:lpstr>
      <vt:lpstr>Security really exists?</vt:lpstr>
      <vt:lpstr>What we can do now?</vt:lpstr>
      <vt:lpstr>References</vt:lpstr>
      <vt:lpstr>OBRIGADO!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Onde conhecimento e oportunidade se encontram</dc:title>
  <cp:lastModifiedBy>Usuário do Windows</cp:lastModifiedBy>
  <cp:revision>241</cp:revision>
  <dcterms:modified xsi:type="dcterms:W3CDTF">2017-05-18T02:22:01Z</dcterms:modified>
</cp:coreProperties>
</file>