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8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807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D86EA-BF5A-45C1-B4CB-BD2637A3213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117D-FB11-4FFA-8B31-1BF9489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worry</a:t>
            </a:r>
            <a:r>
              <a:rPr lang="en-US" baseline="0" dirty="0"/>
              <a:t> about memorizing all the terms.  If they’re important, you’ll get them.</a:t>
            </a:r>
          </a:p>
          <a:p>
            <a:r>
              <a:rPr lang="en-US" baseline="0" dirty="0"/>
              <a:t>Keep reference material handy.  Bookmarks in your browser are a good thing.</a:t>
            </a:r>
          </a:p>
          <a:p>
            <a:r>
              <a:rPr lang="en-US" baseline="0" dirty="0"/>
              <a:t>I learn by reading or getting instruction, doing, then going back to the reading.  Iterations to reinforce and maybe direct where I need to learn more.</a:t>
            </a:r>
          </a:p>
          <a:p>
            <a:r>
              <a:rPr lang="en-US" baseline="0" dirty="0"/>
              <a:t>Basics are design (procedural vs. OO).</a:t>
            </a:r>
          </a:p>
          <a:p>
            <a:r>
              <a:rPr lang="en-US" baseline="0" dirty="0"/>
              <a:t>The hardest language I had to learn was the second one because I had to break out of designing in a language and design in concepts.</a:t>
            </a:r>
          </a:p>
          <a:p>
            <a:r>
              <a:rPr lang="en-US" baseline="0" dirty="0"/>
              <a:t>A recent op-ed argued that the language is not important once you have the basics.  I currently use four on a regular basis and can dig into others </a:t>
            </a:r>
            <a:r>
              <a:rPr lang="en-US" baseline="0"/>
              <a:t>if needed.</a:t>
            </a:r>
            <a:endParaRPr lang="en-US" baseline="0" dirty="0"/>
          </a:p>
          <a:p>
            <a:r>
              <a:rPr lang="en-US" baseline="0" dirty="0"/>
              <a:t>Eclipse – sort of like having your </a:t>
            </a:r>
            <a:r>
              <a:rPr lang="en-US" baseline="0" dirty="0" err="1"/>
              <a:t>Engllsh</a:t>
            </a:r>
            <a:r>
              <a:rPr lang="en-US" baseline="0" dirty="0"/>
              <a:t> teacher hanging over your shoulder while you write a paper.</a:t>
            </a:r>
          </a:p>
          <a:p>
            <a:endParaRPr lang="en-US" baseline="0" dirty="0"/>
          </a:p>
          <a:p>
            <a:r>
              <a:rPr lang="en-US" baseline="0" dirty="0"/>
              <a:t>Look at eclipse and structure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117D-FB11-4FFA-8B31-1BF948920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bay.com/" TargetMode="External"/><Relationship Id="rId3" Type="http://schemas.openxmlformats.org/officeDocument/2006/relationships/hyperlink" Target="http://www.ctr-electronics.com/" TargetMode="External"/><Relationship Id="rId7" Type="http://schemas.openxmlformats.org/officeDocument/2006/relationships/hyperlink" Target="http://amazon.com/" TargetMode="External"/><Relationship Id="rId2" Type="http://schemas.openxmlformats.org/officeDocument/2006/relationships/hyperlink" Target="http://www.andymark.com/Defaul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user.com/" TargetMode="External"/><Relationship Id="rId5" Type="http://schemas.openxmlformats.org/officeDocument/2006/relationships/hyperlink" Target="http://www.digikey.com/en" TargetMode="External"/><Relationship Id="rId10" Type="http://schemas.openxmlformats.org/officeDocument/2006/relationships/hyperlink" Target="http://www.surplusgizmos.com/" TargetMode="External"/><Relationship Id="rId4" Type="http://schemas.openxmlformats.org/officeDocument/2006/relationships/hyperlink" Target="http://www.vexrobotics.com/vexpro" TargetMode="External"/><Relationship Id="rId9" Type="http://schemas.openxmlformats.org/officeDocument/2006/relationships/hyperlink" Target="http://www.hansenhobbie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" TargetMode="External"/><Relationship Id="rId3" Type="http://schemas.openxmlformats.org/officeDocument/2006/relationships/hyperlink" Target="http://oregonfirst.org/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www.firstinspires.org/robotics/fr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www.chiefdelphi.com/forums/index.php" TargetMode="External"/><Relationship Id="rId10" Type="http://schemas.openxmlformats.org/officeDocument/2006/relationships/hyperlink" Target="https://eclipse.org/" TargetMode="External"/><Relationship Id="rId4" Type="http://schemas.openxmlformats.org/officeDocument/2006/relationships/hyperlink" Target="https://decibel.ni.com/content/community/academic/student_competitions/frc" TargetMode="External"/><Relationship Id="rId9" Type="http://schemas.openxmlformats.org/officeDocument/2006/relationships/hyperlink" Target="http://first.wpi.edu/FRC/roborio/release/docs/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py.github.io/projects/" TargetMode="External"/><Relationship Id="rId2" Type="http://schemas.openxmlformats.org/officeDocument/2006/relationships/hyperlink" Target="http://www.cplusplus.com/info/history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pilib.screenstepslive.com/s/4485" TargetMode="External"/><Relationship Id="rId4" Type="http://schemas.openxmlformats.org/officeDocument/2006/relationships/hyperlink" Target="http://first.wpi.edu/FRC/roborio/release/docs/jav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mark.com/" TargetMode="External"/><Relationship Id="rId2" Type="http://schemas.openxmlformats.org/officeDocument/2006/relationships/hyperlink" Target="http://www.digikey.com/product-detail/en/AMT102-V/102-1307-ND/82701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4662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What When Why ( HOW Later)</a:t>
            </a:r>
          </a:p>
          <a:p>
            <a:r>
              <a:rPr lang="en-US"/>
              <a:t>Team introductions!!!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0997"/>
          </a:xfrm>
        </p:spPr>
        <p:txBody>
          <a:bodyPr/>
          <a:lstStyle/>
          <a:p>
            <a:r>
              <a:rPr lang="en-US" dirty="0"/>
              <a:t>Drive - PIDLing2gyro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96902"/>
            <a:ext cx="9603275" cy="4327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Pre “Best Practices” (as delivered from FRC provided </a:t>
            </a:r>
            <a:r>
              <a:rPr lang="en-US" dirty="0" err="1"/>
              <a:t>RobotBuilder</a:t>
            </a:r>
            <a:r>
              <a:rPr lang="en-US" dirty="0"/>
              <a:t>)</a:t>
            </a:r>
          </a:p>
          <a:p>
            <a:r>
              <a:rPr lang="en-US" dirty="0"/>
              <a:t>PID Encoder control using Talon SRX connected on Right side drive</a:t>
            </a:r>
          </a:p>
          <a:p>
            <a:r>
              <a:rPr lang="en-US" dirty="0"/>
              <a:t>Gyro read – not incorporated into drive</a:t>
            </a:r>
          </a:p>
          <a:p>
            <a:r>
              <a:rPr lang="en-US"/>
              <a:t>Needs Work</a:t>
            </a:r>
            <a:r>
              <a:rPr lang="en-US" dirty="0"/>
              <a:t>–</a:t>
            </a:r>
            <a:r>
              <a:rPr lang="en-US"/>
              <a:t> More Exercises</a:t>
            </a:r>
            <a:endParaRPr lang="en-US" dirty="0"/>
          </a:p>
          <a:p>
            <a:pPr lvl="1"/>
            <a:r>
              <a:rPr lang="en-US" dirty="0"/>
              <a:t>PID Encoder control of both Left and Right drive for distance</a:t>
            </a:r>
          </a:p>
          <a:p>
            <a:pPr lvl="1"/>
            <a:r>
              <a:rPr lang="en-US" dirty="0"/>
              <a:t>PID Gyro control of Left and Right drive for heading (self-steering)</a:t>
            </a:r>
          </a:p>
          <a:p>
            <a:pPr lvl="1"/>
            <a:r>
              <a:rPr lang="en-US" dirty="0"/>
              <a:t>HINT – </a:t>
            </a:r>
            <a:r>
              <a:rPr lang="en-US" dirty="0" err="1"/>
              <a:t>Nutron</a:t>
            </a:r>
            <a:r>
              <a:rPr lang="en-US" dirty="0"/>
              <a:t> code base does this and a lot more (link from Chief Delphi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isStuck</a:t>
            </a:r>
            <a:r>
              <a:rPr lang="en-US" dirty="0"/>
              <a:t>/</a:t>
            </a:r>
            <a:r>
              <a:rPr lang="en-US" dirty="0" err="1"/>
              <a:t>inTrouble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Got</a:t>
            </a:r>
            <a:r>
              <a:rPr lang="en-US"/>
              <a:t> Stuck? Handle overloads / drive errors for autonomous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6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6" y="350875"/>
            <a:ext cx="78112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</a:t>
            </a:r>
          </a:p>
          <a:p>
            <a:endParaRPr lang="en-US" dirty="0"/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http://www.andymark.com/Default.asp</a:t>
            </a:r>
            <a:endParaRPr lang="en-US" dirty="0"/>
          </a:p>
          <a:p>
            <a:r>
              <a:rPr lang="en-US" dirty="0"/>
              <a:t>	FRC major supplier</a:t>
            </a:r>
          </a:p>
          <a:p>
            <a:r>
              <a:rPr lang="en-US" dirty="0"/>
              <a:t>Cross The Road Electronics </a:t>
            </a:r>
            <a:r>
              <a:rPr lang="en-US" dirty="0">
                <a:hlinkClick r:id="rId3"/>
              </a:rPr>
              <a:t>http://www.ctr-electronics.com/</a:t>
            </a:r>
            <a:endParaRPr lang="en-US" dirty="0"/>
          </a:p>
          <a:p>
            <a:r>
              <a:rPr lang="en-US" dirty="0"/>
              <a:t>	FRC custom electronics</a:t>
            </a:r>
          </a:p>
          <a:p>
            <a:r>
              <a:rPr lang="en-US" dirty="0"/>
              <a:t>VEX Robotics </a:t>
            </a:r>
            <a:r>
              <a:rPr lang="en-US" dirty="0">
                <a:hlinkClick r:id="rId4"/>
              </a:rPr>
              <a:t>http://www.vexrobotics.com/vexpro</a:t>
            </a:r>
            <a:endParaRPr lang="en-US" dirty="0"/>
          </a:p>
          <a:p>
            <a:r>
              <a:rPr lang="en-US" dirty="0"/>
              <a:t>	FRC drive parts and electronics</a:t>
            </a:r>
          </a:p>
          <a:p>
            <a:r>
              <a:rPr lang="en-US" dirty="0"/>
              <a:t>Digi-key </a:t>
            </a:r>
            <a:r>
              <a:rPr lang="en-US" dirty="0">
                <a:hlinkClick r:id="rId5"/>
              </a:rPr>
              <a:t>http://www.digikey.com/en</a:t>
            </a:r>
            <a:endParaRPr lang="en-US" dirty="0"/>
          </a:p>
          <a:p>
            <a:r>
              <a:rPr lang="en-US" dirty="0"/>
              <a:t>	electronics and connectors (voucher)</a:t>
            </a:r>
          </a:p>
          <a:p>
            <a:r>
              <a:rPr lang="en-US" dirty="0"/>
              <a:t>Mouser </a:t>
            </a:r>
            <a:r>
              <a:rPr lang="en-US" dirty="0">
                <a:hlinkClick r:id="rId6"/>
              </a:rPr>
              <a:t>http://www.mouser.com/</a:t>
            </a:r>
            <a:endParaRPr lang="en-US" dirty="0"/>
          </a:p>
          <a:p>
            <a:r>
              <a:rPr lang="en-US" dirty="0"/>
              <a:t>	electronics and connectors</a:t>
            </a:r>
          </a:p>
          <a:p>
            <a:r>
              <a:rPr lang="en-US" dirty="0"/>
              <a:t>Amazon </a:t>
            </a:r>
            <a:r>
              <a:rPr lang="en-US" dirty="0">
                <a:hlinkClick r:id="rId7"/>
              </a:rPr>
              <a:t>http://amazon.com</a:t>
            </a:r>
            <a:endParaRPr lang="en-US" dirty="0"/>
          </a:p>
          <a:p>
            <a:r>
              <a:rPr lang="en-US" dirty="0"/>
              <a:t>	learn to search (potentiometers, bearings, rod ends, etc.)</a:t>
            </a:r>
          </a:p>
          <a:p>
            <a:r>
              <a:rPr lang="en-US" dirty="0"/>
              <a:t>eBay </a:t>
            </a:r>
            <a:r>
              <a:rPr lang="en-US" dirty="0">
                <a:hlinkClick r:id="rId8"/>
              </a:rPr>
              <a:t>http://ebay.com</a:t>
            </a:r>
            <a:endParaRPr lang="en-US" dirty="0"/>
          </a:p>
          <a:p>
            <a:r>
              <a:rPr lang="en-US" dirty="0"/>
              <a:t>	learn to search (linear actuators,  Anderson </a:t>
            </a:r>
            <a:r>
              <a:rPr lang="en-US" dirty="0" err="1"/>
              <a:t>powerpole</a:t>
            </a:r>
            <a:r>
              <a:rPr lang="en-US" dirty="0"/>
              <a:t>, etc.)</a:t>
            </a:r>
          </a:p>
          <a:p>
            <a:r>
              <a:rPr lang="en-US" dirty="0"/>
              <a:t>Hansen Hobbies </a:t>
            </a:r>
            <a:r>
              <a:rPr lang="en-US" dirty="0">
                <a:hlinkClick r:id="rId9"/>
              </a:rPr>
              <a:t>http://www.hansenhobbies.com/</a:t>
            </a:r>
            <a:endParaRPr lang="en-US" dirty="0"/>
          </a:p>
          <a:p>
            <a:r>
              <a:rPr lang="en-US" dirty="0"/>
              <a:t>	bulk PWM cable parts</a:t>
            </a:r>
          </a:p>
          <a:p>
            <a:r>
              <a:rPr lang="en-US" dirty="0"/>
              <a:t>Surplus Gizmos </a:t>
            </a:r>
            <a:r>
              <a:rPr lang="en-US" dirty="0">
                <a:hlinkClick r:id="rId10"/>
              </a:rPr>
              <a:t>http://www.surplusgizmos.com/</a:t>
            </a:r>
            <a:endParaRPr lang="en-US" dirty="0"/>
          </a:p>
          <a:p>
            <a:r>
              <a:rPr lang="en-US" dirty="0"/>
              <a:t>	surplus electronics and tech parts shop in </a:t>
            </a:r>
            <a:r>
              <a:rPr lang="en-US" dirty="0" err="1"/>
              <a:t>Hillboro</a:t>
            </a:r>
            <a:r>
              <a:rPr lang="en-US" dirty="0"/>
              <a:t> (on Cornelius Pass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414670"/>
            <a:ext cx="93217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>
                <a:hlinkClick r:id="rId2"/>
              </a:rPr>
              <a:t>http://www.firstinspires.org/robotics/frc</a:t>
            </a:r>
            <a:endParaRPr lang="en-US" dirty="0"/>
          </a:p>
          <a:p>
            <a:r>
              <a:rPr lang="en-US" dirty="0"/>
              <a:t>Oregon FIRST </a:t>
            </a:r>
            <a:r>
              <a:rPr lang="en-US" dirty="0">
                <a:hlinkClick r:id="rId3"/>
              </a:rPr>
              <a:t>http://oregonfirst.org/</a:t>
            </a:r>
            <a:endParaRPr lang="en-US" dirty="0"/>
          </a:p>
          <a:p>
            <a:r>
              <a:rPr lang="en-US" dirty="0"/>
              <a:t>National </a:t>
            </a:r>
            <a:r>
              <a:rPr lang="en-US" dirty="0" err="1"/>
              <a:t>Instrumets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https://decibel.ni.com/content/community/academic/student_competitions/frc</a:t>
            </a:r>
            <a:endParaRPr lang="en-US" dirty="0"/>
          </a:p>
          <a:p>
            <a:r>
              <a:rPr lang="en-US" dirty="0"/>
              <a:t>Chief Delphi (FRC Discussion Forum) </a:t>
            </a:r>
            <a:r>
              <a:rPr lang="en-US" dirty="0">
                <a:hlinkClick r:id="rId5"/>
              </a:rPr>
              <a:t>https://www.chiefdelphi.com/forums/index.php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2016 Control System </a:t>
            </a:r>
            <a:r>
              <a:rPr lang="en-US" dirty="0">
                <a:hlinkClick r:id="rId6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Training </a:t>
            </a:r>
            <a:r>
              <a:rPr lang="en-US" dirty="0">
                <a:hlinkClick r:id="rId7"/>
              </a:rPr>
              <a:t>http://docs.oracle.com/javase/tutorial/</a:t>
            </a:r>
            <a:endParaRPr lang="en-US" dirty="0"/>
          </a:p>
          <a:p>
            <a:r>
              <a:rPr lang="en-US" dirty="0"/>
              <a:t>Java Docs </a:t>
            </a:r>
            <a:r>
              <a:rPr lang="en-US" dirty="0">
                <a:hlinkClick r:id="rId8"/>
              </a:rPr>
              <a:t>http://docs.oracle.com/javase/8/docs/api/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WPILib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r>
              <a:rPr lang="en-US" dirty="0"/>
              <a:t>Eclipse </a:t>
            </a:r>
            <a:r>
              <a:rPr lang="en-US" dirty="0">
                <a:hlinkClick r:id="rId10"/>
              </a:rPr>
              <a:t>https://eclipse.org/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11"/>
              </a:rPr>
              <a:t>https://github.com/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National Instruments</a:t>
            </a:r>
          </a:p>
          <a:p>
            <a:r>
              <a:rPr lang="en-US" dirty="0"/>
              <a:t>ARM processor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Custom for FIRST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50" y="274996"/>
            <a:ext cx="7954907" cy="55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11224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</a:t>
            </a:r>
          </a:p>
          <a:p>
            <a:r>
              <a:rPr lang="en-US" dirty="0" err="1"/>
              <a:t>Labview</a:t>
            </a:r>
            <a:r>
              <a:rPr lang="en-US" dirty="0"/>
              <a:t> – National Instruments (proprietary)</a:t>
            </a:r>
          </a:p>
          <a:p>
            <a:r>
              <a:rPr lang="en-US" dirty="0"/>
              <a:t>	4662 used this the first two years</a:t>
            </a:r>
          </a:p>
          <a:p>
            <a:r>
              <a:rPr lang="en-US" dirty="0"/>
              <a:t>	Drag-n-drop icons for objects</a:t>
            </a:r>
          </a:p>
          <a:p>
            <a:r>
              <a:rPr lang="en-US" dirty="0"/>
              <a:t>	“Wire” together to control data and decision flow</a:t>
            </a:r>
          </a:p>
          <a:p>
            <a:r>
              <a:rPr lang="en-US" dirty="0"/>
              <a:t>	Provided Driver Station and some </a:t>
            </a:r>
            <a:r>
              <a:rPr lang="en-US" dirty="0" err="1"/>
              <a:t>RoboRIO</a:t>
            </a:r>
            <a:r>
              <a:rPr lang="en-US" dirty="0"/>
              <a:t> utility code are in </a:t>
            </a:r>
            <a:r>
              <a:rPr lang="en-US" dirty="0" err="1"/>
              <a:t>Labview</a:t>
            </a:r>
            <a:endParaRPr lang="en-US" dirty="0"/>
          </a:p>
          <a:p>
            <a:r>
              <a:rPr lang="en-US" dirty="0"/>
              <a:t>Java – Sun 1995 (now Oracle)</a:t>
            </a:r>
          </a:p>
          <a:p>
            <a:r>
              <a:rPr lang="en-US" dirty="0"/>
              <a:t>	4662 on its third year now</a:t>
            </a:r>
            <a:br>
              <a:rPr lang="en-US" dirty="0"/>
            </a:br>
            <a:r>
              <a:rPr lang="en-US" dirty="0"/>
              <a:t>C++ - </a:t>
            </a:r>
            <a:r>
              <a:rPr lang="en-US" dirty="0">
                <a:hlinkClick r:id="rId2"/>
              </a:rPr>
              <a:t>http://www.cplusplus.com/info/history/</a:t>
            </a:r>
            <a:endParaRPr lang="en-US" dirty="0"/>
          </a:p>
          <a:p>
            <a:r>
              <a:rPr lang="en-US" dirty="0"/>
              <a:t>	used on Arduino – runs the LED string that was on the Competition Robot</a:t>
            </a:r>
          </a:p>
          <a:p>
            <a:r>
              <a:rPr lang="en-US" dirty="0"/>
              <a:t>Python – unofficial and volunteer supported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https://robotpy.github.io/projects/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FIRST Sponsor WPI (Worchester Polytechnic Institute)</a:t>
            </a:r>
          </a:p>
          <a:p>
            <a:r>
              <a:rPr lang="en-US" dirty="0"/>
              <a:t>	Robotics program participates in DARPA challenge events</a:t>
            </a:r>
          </a:p>
          <a:p>
            <a:r>
              <a:rPr lang="en-US" dirty="0"/>
              <a:t>	Has interns (grad students) write FIRST libraries for Java and C++</a:t>
            </a:r>
          </a:p>
          <a:p>
            <a:r>
              <a:rPr lang="en-US" dirty="0"/>
              <a:t>		Java documentation </a:t>
            </a:r>
            <a:r>
              <a:rPr lang="en-US" dirty="0">
                <a:hlinkClick r:id="rId4"/>
              </a:rPr>
              <a:t>http://first.wpi.edu/FRC/roborio/release/docs/java/</a:t>
            </a:r>
            <a:endParaRPr lang="en-US" dirty="0"/>
          </a:p>
          <a:p>
            <a:r>
              <a:rPr lang="en-US" dirty="0"/>
              <a:t>	Hosts a lot of FIRST training material like this </a:t>
            </a:r>
            <a:r>
              <a:rPr lang="en-US" dirty="0">
                <a:hlinkClick r:id="rId5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5" y="297712"/>
            <a:ext cx="1143569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Java</a:t>
            </a:r>
          </a:p>
          <a:p>
            <a:r>
              <a:rPr lang="en-US" dirty="0"/>
              <a:t>	Object oriented</a:t>
            </a:r>
          </a:p>
          <a:p>
            <a:r>
              <a:rPr lang="en-US" dirty="0"/>
              <a:t>	“Class” blueprints or provides a framework that can be used to define an object.</a:t>
            </a:r>
          </a:p>
          <a:p>
            <a:r>
              <a:rPr lang="en-US" dirty="0"/>
              <a:t>	Each Class has Methods to define functions for the object.</a:t>
            </a:r>
          </a:p>
          <a:p>
            <a:r>
              <a:rPr lang="en-US" dirty="0"/>
              <a:t>		Instantiation Method(s) to initialize </a:t>
            </a:r>
          </a:p>
          <a:p>
            <a:r>
              <a:rPr lang="en-US" dirty="0"/>
              <a:t>		Multiples methods can be defined with the same name, their specific “signature” is defined by the parameters</a:t>
            </a:r>
          </a:p>
          <a:p>
            <a:r>
              <a:rPr lang="en-US" dirty="0"/>
              <a:t>			used as input.  This is called “overloading”.</a:t>
            </a:r>
          </a:p>
          <a:p>
            <a:r>
              <a:rPr lang="en-US" dirty="0"/>
              <a:t>	Syntax is similar to C++ but simpler (which is one of the design goals).  Actually similar to many </a:t>
            </a:r>
            <a:r>
              <a:rPr lang="en-US" dirty="0" err="1"/>
              <a:t>langues</a:t>
            </a:r>
            <a:r>
              <a:rPr lang="en-US" dirty="0"/>
              <a:t> (Algol, PL/1)</a:t>
            </a:r>
          </a:p>
          <a:p>
            <a:r>
              <a:rPr lang="en-US" dirty="0"/>
              <a:t>	We’ll discuss key features as we look at sample code.</a:t>
            </a:r>
          </a:p>
          <a:p>
            <a:r>
              <a:rPr lang="en-US" dirty="0"/>
              <a:t>	Java uses “strong typing” which means each variable has to be declared to a type before being assigned.</a:t>
            </a:r>
          </a:p>
          <a:p>
            <a:r>
              <a:rPr lang="en-US" dirty="0"/>
              <a:t>	Native types include things like “Integer”, “Double”, “Char”, and “Boolean”.  There are others.</a:t>
            </a:r>
          </a:p>
          <a:p>
            <a:r>
              <a:rPr lang="en-US" dirty="0"/>
              <a:t>	An object is a type and has to be declared and then assigned (instantiated) before being referenced.</a:t>
            </a:r>
          </a:p>
          <a:p>
            <a:endParaRPr lang="en-US" dirty="0"/>
          </a:p>
          <a:p>
            <a:r>
              <a:rPr lang="en-US" dirty="0"/>
              <a:t>Common Syntax things</a:t>
            </a:r>
          </a:p>
          <a:p>
            <a:r>
              <a:rPr lang="en-US" dirty="0"/>
              <a:t>	an “=“ is used to assign values to variables.  The variable name appears on the left and the value on the right.</a:t>
            </a:r>
          </a:p>
          <a:p>
            <a:r>
              <a:rPr lang="en-US" dirty="0"/>
              <a:t>	Curly braces are used to bracket major structures like Class, Method, If/Then/Else, Do loops,, etc.</a:t>
            </a:r>
          </a:p>
          <a:p>
            <a:r>
              <a:rPr lang="en-US" dirty="0"/>
              <a:t>	Each line must end with a semi-colon “;”.</a:t>
            </a:r>
          </a:p>
          <a:p>
            <a:r>
              <a:rPr lang="en-US" dirty="0"/>
              <a:t>	Comments can be either double slashes “//” at the front of the line or wrapped “/*” to start and “*/” to end.  </a:t>
            </a:r>
          </a:p>
          <a:p>
            <a:r>
              <a:rPr lang="en-US" dirty="0"/>
              <a:t>	Eclipse does a lot of syntax, variable name, and method parameter validation as you type.</a:t>
            </a:r>
          </a:p>
          <a:p>
            <a:r>
              <a:rPr lang="en-US" dirty="0"/>
              <a:t>	There are also many Conventions or Standards that will help identify things like the type and context of a variable</a:t>
            </a:r>
          </a:p>
          <a:p>
            <a:r>
              <a:rPr lang="en-US" dirty="0"/>
              <a:t>		name.  You will see these violated in pretty much all the code you see as examples.</a:t>
            </a:r>
          </a:p>
        </p:txBody>
      </p:sp>
    </p:spTree>
    <p:extLst>
      <p:ext uri="{BB962C8B-B14F-4D97-AF65-F5344CB8AC3E}">
        <p14:creationId xmlns:p14="http://schemas.microsoft.com/office/powerpoint/2010/main" val="296950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267" y="304800"/>
            <a:ext cx="1073915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Robot Code in Java</a:t>
            </a:r>
          </a:p>
          <a:p>
            <a:endParaRPr lang="en-US" dirty="0"/>
          </a:p>
          <a:p>
            <a:r>
              <a:rPr lang="en-US" dirty="0"/>
              <a:t>FRC provides the framework and design options for the code as classes in the </a:t>
            </a:r>
            <a:r>
              <a:rPr lang="en-US" dirty="0" err="1"/>
              <a:t>wpilib</a:t>
            </a:r>
            <a:r>
              <a:rPr lang="en-US" dirty="0"/>
              <a:t> plug-in to Eclipse.</a:t>
            </a:r>
          </a:p>
          <a:p>
            <a:endParaRPr lang="en-US" dirty="0"/>
          </a:p>
          <a:p>
            <a:r>
              <a:rPr lang="en-US" dirty="0"/>
              <a:t>We’ve been using “Command Based” design:</a:t>
            </a:r>
          </a:p>
          <a:p>
            <a:r>
              <a:rPr lang="en-US" dirty="0"/>
              <a:t>	powerful structure</a:t>
            </a:r>
          </a:p>
          <a:p>
            <a:r>
              <a:rPr lang="en-US" dirty="0"/>
              <a:t>	starter version generated by </a:t>
            </a:r>
            <a:r>
              <a:rPr lang="en-US" dirty="0" err="1"/>
              <a:t>RobotBuilder</a:t>
            </a:r>
            <a:endParaRPr lang="en-US" dirty="0"/>
          </a:p>
          <a:p>
            <a:r>
              <a:rPr lang="en-US" dirty="0"/>
              <a:t>	can be built directly in Eclipse as FRC command types are added by the plug-in</a:t>
            </a:r>
          </a:p>
          <a:p>
            <a:r>
              <a:rPr lang="en-US" dirty="0"/>
              <a:t>	Commands are Scheduled to invoke Methods for Subsystems</a:t>
            </a:r>
          </a:p>
          <a:p>
            <a:r>
              <a:rPr lang="en-US" dirty="0"/>
              <a:t>		e.g. pressing the trigger on the joystick schedules a command to shoot the ball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Another design called Sample Robot (</a:t>
            </a:r>
            <a:r>
              <a:rPr lang="en-US" dirty="0" err="1"/>
              <a:t>SampleRobot</a:t>
            </a:r>
            <a:r>
              <a:rPr lang="en-US" dirty="0"/>
              <a:t>) is used for much of the provided sample code provided with</a:t>
            </a:r>
          </a:p>
          <a:p>
            <a:r>
              <a:rPr lang="en-US" dirty="0"/>
              <a:t>	the </a:t>
            </a:r>
            <a:r>
              <a:rPr lang="en-US" dirty="0" err="1"/>
              <a:t>wpilib</a:t>
            </a:r>
            <a:r>
              <a:rPr lang="en-US" dirty="0"/>
              <a:t> extensions.</a:t>
            </a:r>
          </a:p>
          <a:p>
            <a:endParaRPr lang="en-US" dirty="0"/>
          </a:p>
          <a:p>
            <a:r>
              <a:rPr lang="en-US" dirty="0"/>
              <a:t>Eclipse – explore</a:t>
            </a:r>
          </a:p>
          <a:p>
            <a:r>
              <a:rPr lang="en-US" dirty="0"/>
              <a:t>	Configuring for FRC	</a:t>
            </a:r>
          </a:p>
          <a:p>
            <a:r>
              <a:rPr lang="en-US" dirty="0"/>
              <a:t>	Look at some sample code</a:t>
            </a:r>
          </a:p>
          <a:p>
            <a:r>
              <a:rPr lang="en-US" dirty="0"/>
              <a:t>		Robot is an object</a:t>
            </a:r>
          </a:p>
          <a:p>
            <a:r>
              <a:rPr lang="en-US" dirty="0"/>
              <a:t>		States are Instantiation, Initialization, Disabled, Autonomous, </a:t>
            </a:r>
            <a:r>
              <a:rPr lang="en-US" dirty="0" err="1"/>
              <a:t>TeleOp</a:t>
            </a:r>
            <a:r>
              <a:rPr lang="en-US" dirty="0"/>
              <a:t>, and Test (only at home)</a:t>
            </a:r>
          </a:p>
          <a:p>
            <a:r>
              <a:rPr lang="en-US" dirty="0"/>
              <a:t>		Look at </a:t>
            </a:r>
            <a:r>
              <a:rPr lang="en-US" dirty="0" err="1"/>
              <a:t>ArmSystem</a:t>
            </a:r>
            <a:r>
              <a:rPr lang="en-US" dirty="0"/>
              <a:t> Robot, OI, and </a:t>
            </a:r>
            <a:r>
              <a:rPr lang="en-US" dirty="0" err="1"/>
              <a:t>RobotMap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Github</a:t>
            </a:r>
            <a:r>
              <a:rPr lang="en-US" dirty="0"/>
              <a:t> – team site accessible to registered users (it’s free)</a:t>
            </a:r>
          </a:p>
        </p:txBody>
      </p:sp>
    </p:spTree>
    <p:extLst>
      <p:ext uri="{BB962C8B-B14F-4D97-AF65-F5344CB8AC3E}">
        <p14:creationId xmlns:p14="http://schemas.microsoft.com/office/powerpoint/2010/main" val="402177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67" y="116808"/>
            <a:ext cx="661033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Learning - Test Robot Hardware</a:t>
            </a:r>
          </a:p>
          <a:p>
            <a:endParaRPr lang="en-US" dirty="0"/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	Learn PID control coding mechanisms</a:t>
            </a:r>
          </a:p>
          <a:p>
            <a:r>
              <a:rPr lang="en-US" sz="1400" dirty="0"/>
              <a:t>	Work on OO and Better Practices</a:t>
            </a:r>
          </a:p>
          <a:p>
            <a:r>
              <a:rPr lang="en-US" sz="1400" dirty="0"/>
              <a:t>Actuators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Motors and gearboxes for drive system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Linear Actuator (motorized screw jack)</a:t>
            </a:r>
            <a:endParaRPr lang="en-US" dirty="0"/>
          </a:p>
          <a:p>
            <a:r>
              <a:rPr lang="en-US" sz="1400" dirty="0"/>
              <a:t>Speed Controllers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Talon SRX (CTRE)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Talon (now obsolete, available as a discontinued item)</a:t>
            </a:r>
            <a:endParaRPr lang="en-US" dirty="0"/>
          </a:p>
          <a:p>
            <a:r>
              <a:rPr lang="en-US" sz="1400" dirty="0"/>
              <a:t>Sensors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Quadrature Encoder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reads rotation speed, distance, and direction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>
                <a:hlinkClick r:id="rId2"/>
              </a:rPr>
              <a:t>http://www.digikey.com/product-detail/en/AMT102-V/102-1307-ND/827015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Potentiometer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reads position on a rotary scale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can be adapted to a linear scale with a “string” potentiometer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amazon.com search on linear potentiometer 10k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Limit Switches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 err="1"/>
              <a:t>AndyMark</a:t>
            </a:r>
            <a:endParaRPr lang="en-US" dirty="0"/>
          </a:p>
          <a:p>
            <a:r>
              <a:rPr lang="en-US" sz="1400" dirty="0">
                <a:hlinkClick r:id="rId3"/>
              </a:rPr>
              <a:t>		http://www.andymark.com/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95350"/>
          </a:xfrm>
        </p:spPr>
        <p:txBody>
          <a:bodyPr/>
          <a:lstStyle/>
          <a:p>
            <a:r>
              <a:rPr lang="en-US" dirty="0"/>
              <a:t>ARM LIFT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22500"/>
            <a:ext cx="5524500" cy="375285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/>
              <a:t>Linear Actuator” home built version</a:t>
            </a:r>
            <a:endParaRPr lang="en-US" dirty="0"/>
          </a:p>
          <a:p>
            <a:r>
              <a:rPr lang="en-US"/>
              <a:t>AndyMark </a:t>
            </a:r>
            <a:r>
              <a:rPr lang="en-US" dirty="0" err="1"/>
              <a:t>Snowblower</a:t>
            </a:r>
            <a:r>
              <a:rPr lang="en-US" dirty="0"/>
              <a:t> Motor</a:t>
            </a:r>
          </a:p>
          <a:p>
            <a:r>
              <a:rPr lang="en-US" dirty="0"/>
              <a:t>All-thread (3/8”)</a:t>
            </a:r>
          </a:p>
          <a:p>
            <a:r>
              <a:rPr lang="en-US" dirty="0" err="1"/>
              <a:t>Misc</a:t>
            </a:r>
            <a:r>
              <a:rPr lang="en-US" dirty="0"/>
              <a:t> plumbing parts</a:t>
            </a:r>
          </a:p>
          <a:p>
            <a:r>
              <a:rPr lang="en-US"/>
              <a:t>Potentiometer</a:t>
            </a:r>
            <a:endParaRPr lang="en-US" dirty="0"/>
          </a:p>
          <a:p>
            <a:r>
              <a:rPr lang="en-US" dirty="0"/>
              <a:t>Limit Switches</a:t>
            </a:r>
          </a:p>
          <a:p>
            <a:r>
              <a:rPr lang="en-US" dirty="0"/>
              <a:t>Also pictured – Gyroscope for Drive System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3458" r="13458"/>
          <a:stretch>
            <a:fillRect/>
          </a:stretch>
        </p:blipFill>
        <p:spPr>
          <a:xfrm>
            <a:off x="6049926" y="1005848"/>
            <a:ext cx="5217041" cy="3867150"/>
          </a:xfrm>
        </p:spPr>
      </p:pic>
    </p:spTree>
    <p:extLst>
      <p:ext uri="{BB962C8B-B14F-4D97-AF65-F5344CB8AC3E}">
        <p14:creationId xmlns:p14="http://schemas.microsoft.com/office/powerpoint/2010/main" val="329624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- </a:t>
            </a:r>
            <a:r>
              <a:rPr lang="en-US" dirty="0" err="1"/>
              <a:t>ARmSystem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068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Adopts some “Best Practices” seen in other team’s code samples (NUTRONS)</a:t>
            </a:r>
          </a:p>
          <a:p>
            <a:r>
              <a:rPr lang="en-US" dirty="0"/>
              <a:t>Java Class Encapsulation Example</a:t>
            </a:r>
          </a:p>
          <a:p>
            <a:pPr lvl="1"/>
            <a:r>
              <a:rPr lang="en-US" dirty="0"/>
              <a:t>An</a:t>
            </a:r>
            <a:r>
              <a:rPr lang="en-US"/>
              <a:t> Object is a “thing”</a:t>
            </a:r>
            <a:endParaRPr lang="en-US" dirty="0"/>
          </a:p>
          <a:p>
            <a:pPr lvl="1"/>
            <a:r>
              <a:rPr lang="en-US"/>
              <a:t>A Class can “blueprint” a “thing”</a:t>
            </a:r>
            <a:endParaRPr lang="en-US" dirty="0"/>
          </a:p>
          <a:p>
            <a:r>
              <a:rPr lang="en-US"/>
              <a:t>PID </a:t>
            </a:r>
            <a:r>
              <a:rPr lang="en-US" dirty="0"/>
              <a:t>Controller using Potentiometer</a:t>
            </a:r>
          </a:p>
          <a:p>
            <a:pPr lvl="1"/>
            <a:r>
              <a:rPr lang="en-US" dirty="0"/>
              <a:t>Proportional</a:t>
            </a:r>
            <a:r>
              <a:rPr lang="en-US"/>
              <a:t>, Integral, Derivative – the theory is a whole topic</a:t>
            </a:r>
            <a:endParaRPr lang="en-US" dirty="0"/>
          </a:p>
          <a:p>
            <a:r>
              <a:rPr lang="en-US"/>
              <a:t>Needs work aka Exercises</a:t>
            </a:r>
            <a:endParaRPr lang="en-US" dirty="0"/>
          </a:p>
          <a:p>
            <a:pPr lvl="1"/>
            <a:r>
              <a:rPr lang="en-US" dirty="0"/>
              <a:t>Initialize routine to save “home” position</a:t>
            </a:r>
          </a:p>
          <a:p>
            <a:pPr lvl="1"/>
            <a:r>
              <a:rPr lang="en-US" dirty="0"/>
              <a:t>Fix </a:t>
            </a:r>
            <a:r>
              <a:rPr lang="en-US"/>
              <a:t>the </a:t>
            </a:r>
            <a:r>
              <a:rPr lang="en-US" err="1"/>
              <a:t>OnTarget</a:t>
            </a:r>
            <a:r>
              <a:rPr lang="en-US"/>
              <a:t> method to tie limit switch detection to movement direction</a:t>
            </a:r>
            <a:endParaRPr lang="en-US" dirty="0"/>
          </a:p>
          <a:p>
            <a:pPr lvl="1"/>
            <a:r>
              <a:rPr lang="en-US" dirty="0"/>
              <a:t>Allow updates to </a:t>
            </a:r>
            <a:r>
              <a:rPr lang="en-US"/>
              <a:t>Target Table (e.g. a Save Setpoint command)</a:t>
            </a:r>
            <a:endParaRPr lang="en-US" dirty="0"/>
          </a:p>
          <a:p>
            <a:pPr lvl="1"/>
            <a:r>
              <a:rPr lang="en-US" dirty="0"/>
              <a:t>Use true/false for table increment command rather </a:t>
            </a:r>
            <a:r>
              <a:rPr lang="en-US"/>
              <a:t>than hard-code</a:t>
            </a:r>
            <a:endParaRPr lang="en-US" dirty="0"/>
          </a:p>
          <a:p>
            <a:pPr lvl="1"/>
            <a:r>
              <a:rPr lang="en-US"/>
              <a:t>Read/Write </a:t>
            </a:r>
            <a:r>
              <a:rPr lang="en-US" dirty="0" err="1"/>
              <a:t>Setpoint</a:t>
            </a:r>
            <a:r>
              <a:rPr lang="en-US"/>
              <a:t> table </a:t>
            </a:r>
            <a:r>
              <a:rPr lang="en-US" dirty="0"/>
              <a:t>from </a:t>
            </a:r>
            <a:r>
              <a:rPr lang="en-US" dirty="0" err="1"/>
              <a:t>RoboRIO</a:t>
            </a:r>
            <a:r>
              <a:rPr lang="en-US" dirty="0"/>
              <a:t> stored file</a:t>
            </a:r>
          </a:p>
        </p:txBody>
      </p:sp>
    </p:spTree>
    <p:extLst>
      <p:ext uri="{BB962C8B-B14F-4D97-AF65-F5344CB8AC3E}">
        <p14:creationId xmlns:p14="http://schemas.microsoft.com/office/powerpoint/2010/main" val="41596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49313"/>
          </a:xfrm>
        </p:spPr>
        <p:txBody>
          <a:bodyPr/>
          <a:lstStyle/>
          <a:p>
            <a:r>
              <a:rPr lang="en-US" dirty="0"/>
              <a:t>Drive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68538"/>
            <a:ext cx="5524500" cy="2881312"/>
          </a:xfrm>
        </p:spPr>
        <p:txBody>
          <a:bodyPr/>
          <a:lstStyle/>
          <a:p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Talon SRX with Encoder and Limit </a:t>
            </a:r>
            <a:r>
              <a:rPr lang="en-US"/>
              <a:t>Switch Breakout board</a:t>
            </a:r>
            <a:endParaRPr lang="en-US" dirty="0"/>
          </a:p>
          <a:p>
            <a:r>
              <a:rPr lang="en-US" dirty="0"/>
              <a:t>2 CIM Drive</a:t>
            </a:r>
          </a:p>
          <a:p>
            <a:r>
              <a:rPr lang="en-US" dirty="0"/>
              <a:t>Gearbox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1028" r="11028"/>
          <a:stretch>
            <a:fillRect/>
          </a:stretch>
        </p:blipFill>
        <p:spPr>
          <a:xfrm rot="16200000">
            <a:off x="6192021" y="990904"/>
            <a:ext cx="5702500" cy="4115351"/>
          </a:xfrm>
        </p:spPr>
      </p:pic>
    </p:spTree>
    <p:extLst>
      <p:ext uri="{BB962C8B-B14F-4D97-AF65-F5344CB8AC3E}">
        <p14:creationId xmlns:p14="http://schemas.microsoft.com/office/powerpoint/2010/main" val="2230502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264</TotalTime>
  <Words>543</Words>
  <Application>Microsoft Office PowerPoint</Application>
  <PresentationFormat>Widescreen</PresentationFormat>
  <Paragraphs>175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FRC 4662 Programming</vt:lpstr>
      <vt:lpstr>Roborio </vt:lpstr>
      <vt:lpstr>PowerPoint Presentation</vt:lpstr>
      <vt:lpstr>PowerPoint Presentation</vt:lpstr>
      <vt:lpstr>PowerPoint Presentation</vt:lpstr>
      <vt:lpstr>PowerPoint Presentation</vt:lpstr>
      <vt:lpstr>ARM LIFT</vt:lpstr>
      <vt:lpstr>Actuator - ARmSystem</vt:lpstr>
      <vt:lpstr>Drive system</vt:lpstr>
      <vt:lpstr>Drive - PIDLing2gyro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4662 Programming</dc:title>
  <dc:creator>Tim Ohling</dc:creator>
  <cp:lastModifiedBy>Tim Ohling</cp:lastModifiedBy>
  <cp:revision>30</cp:revision>
  <dcterms:created xsi:type="dcterms:W3CDTF">2016-09-15T02:55:21Z</dcterms:created>
  <dcterms:modified xsi:type="dcterms:W3CDTF">2016-10-24T18:05:42Z</dcterms:modified>
</cp:coreProperties>
</file>