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6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8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7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3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085D8-BAC1-4391-8C1B-065E4C7BA32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HelloWhirled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522" y="1119779"/>
            <a:ext cx="5410968" cy="4801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 static </a:t>
            </a:r>
            <a:r>
              <a:rPr lang="en-US" dirty="0" err="1"/>
              <a:t>PrintStuff</a:t>
            </a:r>
            <a:r>
              <a:rPr lang="en-US" dirty="0"/>
              <a:t> </a:t>
            </a:r>
            <a:r>
              <a:rPr lang="en-US" dirty="0" err="1"/>
              <a:t>myPrint</a:t>
            </a:r>
            <a:r>
              <a:rPr lang="en-US" dirty="0"/>
              <a:t> = new </a:t>
            </a:r>
            <a:r>
              <a:rPr lang="en-US" dirty="0" err="1"/>
              <a:t>PrintStuff</a:t>
            </a:r>
            <a:r>
              <a:rPr lang="en-US" dirty="0"/>
              <a:t>();</a:t>
            </a:r>
          </a:p>
          <a:p>
            <a:r>
              <a:rPr lang="en-US" dirty="0"/>
              <a:t>	private static </a:t>
            </a:r>
            <a:r>
              <a:rPr lang="en-US" dirty="0" err="1"/>
              <a:t>PrintStuff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yourPrint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= new </a:t>
            </a:r>
            <a:r>
              <a:rPr lang="en-US" dirty="0" err="1"/>
              <a:t>PrintStuff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myPrint.printLine</a:t>
            </a:r>
            <a:r>
              <a:rPr lang="en-US" dirty="0"/>
              <a:t>("Hello Hurled");</a:t>
            </a:r>
          </a:p>
          <a:p>
            <a:r>
              <a:rPr lang="en-US" dirty="0"/>
              <a:t>		</a:t>
            </a:r>
            <a:r>
              <a:rPr lang="en-US" dirty="0" err="1"/>
              <a:t>myPrint.printLoop</a:t>
            </a:r>
            <a:r>
              <a:rPr lang="en-US" dirty="0"/>
              <a:t>(5, "Hello Copies");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yourPrint</a:t>
            </a:r>
            <a:r>
              <a:rPr lang="en-US" dirty="0" err="1"/>
              <a:t>.printLine</a:t>
            </a:r>
            <a:r>
              <a:rPr lang="en-US" dirty="0"/>
              <a:t>("Hello Whirled");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yourPrint.</a:t>
            </a:r>
            <a:r>
              <a:rPr lang="en-US" dirty="0" err="1"/>
              <a:t>printLoop</a:t>
            </a:r>
            <a:r>
              <a:rPr lang="en-US" dirty="0"/>
              <a:t>(3,"Hello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9145" y="1212112"/>
            <a:ext cx="4720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can re-use the class for other instances of the object by other names.</a:t>
            </a:r>
          </a:p>
          <a:p>
            <a:endParaRPr lang="en-US" dirty="0"/>
          </a:p>
          <a:p>
            <a:r>
              <a:rPr lang="en-US" dirty="0"/>
              <a:t>Printing stuff is sort of trivial, but for robotics, there may be several instances of the same object on a robot that are used for different purposes.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479" y="1711841"/>
            <a:ext cx="4274247" cy="313932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System.out.println</a:t>
            </a:r>
            <a:r>
              <a:rPr lang="en-US" dirty="0">
                <a:highlight>
                  <a:srgbClr val="FFFF00"/>
                </a:highlight>
              </a:rPr>
              <a:t>("Hello World");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25374" y="1850340"/>
            <a:ext cx="5382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parent class – the one exposed to the outside world.</a:t>
            </a:r>
          </a:p>
          <a:p>
            <a:endParaRPr lang="en-US" dirty="0"/>
          </a:p>
          <a:p>
            <a:r>
              <a:rPr lang="en-US" dirty="0"/>
              <a:t>The method “main” is the (required) name for the primary method invoked at entry into the program.</a:t>
            </a:r>
          </a:p>
          <a:p>
            <a:endParaRPr lang="en-US" dirty="0"/>
          </a:p>
          <a:p>
            <a:r>
              <a:rPr lang="en-US" dirty="0"/>
              <a:t>All that happens in this example is to print the phrase “Hello World” to standard output.  There’s no logic loop in main so it drops through printing one line.</a:t>
            </a:r>
          </a:p>
        </p:txBody>
      </p:sp>
    </p:spTree>
    <p:extLst>
      <p:ext uri="{BB962C8B-B14F-4D97-AF65-F5344CB8AC3E}">
        <p14:creationId xmlns:p14="http://schemas.microsoft.com/office/powerpoint/2010/main" val="11554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8949" y="1286539"/>
            <a:ext cx="4345933" cy="369331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Twirled");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7784" y="1286539"/>
            <a:ext cx="5393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make printing a method (action) that can be called</a:t>
            </a:r>
          </a:p>
          <a:p>
            <a:r>
              <a:rPr lang="en-US" dirty="0"/>
              <a:t> from the “main” method – or anywhere really</a:t>
            </a:r>
          </a:p>
          <a:p>
            <a:endParaRPr lang="en-US" dirty="0"/>
          </a:p>
          <a:p>
            <a:r>
              <a:rPr lang="en-US" dirty="0"/>
              <a:t>Call the new method from within main</a:t>
            </a:r>
          </a:p>
          <a:p>
            <a:endParaRPr lang="en-US" dirty="0"/>
          </a:p>
          <a:p>
            <a:r>
              <a:rPr lang="en-US" dirty="0"/>
              <a:t>Define the method</a:t>
            </a:r>
          </a:p>
          <a:p>
            <a:r>
              <a:rPr lang="en-US" dirty="0"/>
              <a:t>	public says it can be called from anywhere</a:t>
            </a:r>
          </a:p>
          <a:p>
            <a:r>
              <a:rPr lang="en-US" dirty="0"/>
              <a:t>	static says it’s fixed at the class level (meaning later)</a:t>
            </a:r>
          </a:p>
          <a:p>
            <a:endParaRPr lang="en-US" dirty="0"/>
          </a:p>
          <a:p>
            <a:r>
              <a:rPr lang="en-US" dirty="0"/>
              <a:t>BUT this is hardcoded.  So anything that calls this method</a:t>
            </a:r>
          </a:p>
          <a:p>
            <a:r>
              <a:rPr lang="en-US" dirty="0"/>
              <a:t>will print the same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6" y="1180215"/>
            <a:ext cx="4453848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printLine</a:t>
            </a:r>
            <a:r>
              <a:rPr lang="en-US" dirty="0">
                <a:highlight>
                  <a:srgbClr val="FFFF00"/>
                </a:highlight>
              </a:rPr>
              <a:t>("Hello Squirrelled");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/>
              <a:t>printLine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String 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8661" y="1052624"/>
            <a:ext cx="5321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Now pass in the text you want printed</a:t>
            </a:r>
          </a:p>
          <a:p>
            <a:endParaRPr lang="en-US" dirty="0"/>
          </a:p>
          <a:p>
            <a:r>
              <a:rPr lang="en-US" dirty="0"/>
              <a:t>Pass the values inside the parenthesis – separate multiple</a:t>
            </a:r>
          </a:p>
          <a:p>
            <a:r>
              <a:rPr lang="en-US" dirty="0"/>
              <a:t>Parameters with commas</a:t>
            </a:r>
          </a:p>
          <a:p>
            <a:endParaRPr lang="en-US" dirty="0"/>
          </a:p>
          <a:p>
            <a:r>
              <a:rPr lang="en-US" dirty="0"/>
              <a:t>Define the parameters with a type and a variable name</a:t>
            </a:r>
          </a:p>
          <a:p>
            <a:r>
              <a:rPr lang="en-US" dirty="0"/>
              <a:t>The variable of type String is used in the line print call</a:t>
            </a:r>
          </a:p>
          <a:p>
            <a:endParaRPr lang="en-US" dirty="0"/>
          </a:p>
          <a:p>
            <a:r>
              <a:rPr lang="en-US" dirty="0"/>
              <a:t>Why do this?  If you want to redirect the “print” (e.g. to</a:t>
            </a:r>
          </a:p>
          <a:p>
            <a:r>
              <a:rPr lang="en-US" dirty="0"/>
              <a:t>a log file) then you only have to change it in one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460" y="1105786"/>
            <a:ext cx="4818409" cy="42473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package </a:t>
            </a:r>
            <a:r>
              <a:rPr lang="en-US" dirty="0" err="1">
                <a:highlight>
                  <a:srgbClr val="FFFF00"/>
                </a:highlight>
              </a:rPr>
              <a:t>PrintSystem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public class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/>
              <a:t>PrintStuff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</a:t>
            </a:r>
            <a:r>
              <a:rPr lang="en-US" dirty="0" err="1"/>
              <a:t>printLine</a:t>
            </a:r>
            <a:r>
              <a:rPr lang="en-US" dirty="0"/>
              <a:t>(String </a:t>
            </a:r>
            <a:r>
              <a:rPr lang="en-US" dirty="0" err="1"/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6550" y="1105786"/>
            <a:ext cx="4449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move the print method to a separate</a:t>
            </a:r>
          </a:p>
          <a:p>
            <a:r>
              <a:rPr lang="en-US" dirty="0"/>
              <a:t>print class</a:t>
            </a:r>
          </a:p>
          <a:p>
            <a:endParaRPr lang="en-US" dirty="0"/>
          </a:p>
          <a:p>
            <a:r>
              <a:rPr lang="en-US" dirty="0"/>
              <a:t>In this example, a new package was added</a:t>
            </a:r>
          </a:p>
          <a:p>
            <a:r>
              <a:rPr lang="en-US" dirty="0"/>
              <a:t>to HelloWorld.</a:t>
            </a:r>
          </a:p>
          <a:p>
            <a:r>
              <a:rPr lang="en-US" dirty="0"/>
              <a:t>Highlight the new package and right click</a:t>
            </a:r>
          </a:p>
          <a:p>
            <a:r>
              <a:rPr lang="en-US" dirty="0"/>
              <a:t>New&gt;class</a:t>
            </a:r>
          </a:p>
          <a:p>
            <a:r>
              <a:rPr lang="en-US" dirty="0"/>
              <a:t>Give it a name (this one is </a:t>
            </a:r>
            <a:r>
              <a:rPr lang="en-US" dirty="0" err="1"/>
              <a:t>PrintStuff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method </a:t>
            </a:r>
            <a:r>
              <a:rPr lang="en-US" dirty="0" err="1"/>
              <a:t>PrintStuff</a:t>
            </a:r>
            <a:r>
              <a:rPr lang="en-US" dirty="0"/>
              <a:t> is added as a </a:t>
            </a:r>
          </a:p>
          <a:p>
            <a:r>
              <a:rPr lang="en-US" dirty="0"/>
              <a:t>“Constructor”.  Details on use will be </a:t>
            </a:r>
          </a:p>
          <a:p>
            <a:r>
              <a:rPr lang="en-US" dirty="0"/>
              <a:t>dealt with later on.</a:t>
            </a:r>
          </a:p>
          <a:p>
            <a:endParaRPr lang="en-US" dirty="0"/>
          </a:p>
          <a:p>
            <a:r>
              <a:rPr lang="en-US" dirty="0"/>
              <a:t>Copy the print method (copy/paste) from the HelloWorld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500" y="1876899"/>
            <a:ext cx="5105203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PrintSystem</a:t>
            </a:r>
            <a:r>
              <a:rPr lang="en-US" dirty="0">
                <a:highlight>
                  <a:srgbClr val="FFFF00"/>
                </a:highlight>
              </a:rPr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 err="1"/>
              <a:t>.printLine</a:t>
            </a:r>
            <a:r>
              <a:rPr lang="en-US" dirty="0"/>
              <a:t>("Hello Furled");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5720" y="1876899"/>
            <a:ext cx="485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have to qualify the method with the class name</a:t>
            </a:r>
          </a:p>
          <a:p>
            <a:r>
              <a:rPr lang="en-US" dirty="0"/>
              <a:t>Note the new statement “import” that allows this package to reference contents of other packages (the * is a wildcard)</a:t>
            </a:r>
          </a:p>
          <a:p>
            <a:endParaRPr lang="en-US" dirty="0"/>
          </a:p>
          <a:p>
            <a:r>
              <a:rPr lang="en-US" dirty="0"/>
              <a:t>Now something more complex</a:t>
            </a:r>
          </a:p>
        </p:txBody>
      </p:sp>
    </p:spTree>
    <p:extLst>
      <p:ext uri="{BB962C8B-B14F-4D97-AF65-F5344CB8AC3E}">
        <p14:creationId xmlns:p14="http://schemas.microsoft.com/office/powerpoint/2010/main" val="10542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419" y="861237"/>
            <a:ext cx="5157566" cy="452431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PrintStuff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PrintStuff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printLine</a:t>
            </a:r>
            <a:r>
              <a:rPr lang="en-US" dirty="0"/>
              <a:t>(String </a:t>
            </a:r>
            <a:r>
              <a:rPr lang="en-US" dirty="0" err="1"/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public void </a:t>
            </a:r>
            <a:r>
              <a:rPr lang="en-US" dirty="0" err="1">
                <a:highlight>
                  <a:srgbClr val="FFFF00"/>
                </a:highlight>
              </a:rPr>
              <a:t>printLoop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pCount</a:t>
            </a:r>
            <a:r>
              <a:rPr lang="en-US" dirty="0">
                <a:highlight>
                  <a:srgbClr val="FFFF00"/>
                </a:highlight>
              </a:rPr>
              <a:t>, String 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>
                <a:highlight>
                  <a:srgbClr val="FFFF00"/>
                </a:highlight>
              </a:rPr>
              <a:t>) {</a:t>
            </a:r>
          </a:p>
          <a:p>
            <a:r>
              <a:rPr lang="en-US" dirty="0">
                <a:highlight>
                  <a:srgbClr val="FFFF00"/>
                </a:highlight>
              </a:rPr>
              <a:t>		for 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=0;i&lt;</a:t>
            </a:r>
            <a:r>
              <a:rPr lang="en-US" dirty="0" err="1">
                <a:highlight>
                  <a:srgbClr val="FFFF00"/>
                </a:highlight>
              </a:rPr>
              <a:t>pCount;i</a:t>
            </a:r>
            <a:r>
              <a:rPr lang="en-US" dirty="0">
                <a:highlight>
                  <a:srgbClr val="FFFF00"/>
                </a:highlight>
              </a:rPr>
              <a:t>++) {</a:t>
            </a:r>
          </a:p>
          <a:p>
            <a:r>
              <a:rPr lang="en-US" dirty="0">
                <a:highlight>
                  <a:srgbClr val="FFFF00"/>
                </a:highlight>
              </a:rPr>
              <a:t>			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		}</a:t>
            </a:r>
          </a:p>
          <a:p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467" y="861237"/>
            <a:ext cx="436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loop print method to the common print class</a:t>
            </a:r>
          </a:p>
          <a:p>
            <a:endParaRPr lang="en-US" dirty="0"/>
          </a:p>
          <a:p>
            <a:r>
              <a:rPr lang="en-US" dirty="0"/>
              <a:t>This one has two parameters:</a:t>
            </a:r>
          </a:p>
          <a:p>
            <a:r>
              <a:rPr lang="en-US" dirty="0" err="1"/>
              <a:t>Int</a:t>
            </a:r>
            <a:r>
              <a:rPr lang="en-US" dirty="0"/>
              <a:t> (integer) named </a:t>
            </a:r>
            <a:r>
              <a:rPr lang="en-US" dirty="0" err="1"/>
              <a:t>pCount</a:t>
            </a:r>
            <a:endParaRPr lang="en-US" dirty="0"/>
          </a:p>
          <a:p>
            <a:r>
              <a:rPr lang="en-US" dirty="0"/>
              <a:t>String name </a:t>
            </a:r>
            <a:r>
              <a:rPr lang="en-US" dirty="0" err="1"/>
              <a:t>pLine</a:t>
            </a:r>
            <a:endParaRPr lang="en-US" dirty="0"/>
          </a:p>
          <a:p>
            <a:r>
              <a:rPr lang="en-US" dirty="0"/>
              <a:t>Parameters are separated by a comma</a:t>
            </a:r>
          </a:p>
          <a:p>
            <a:endParaRPr lang="en-US" dirty="0"/>
          </a:p>
          <a:p>
            <a:r>
              <a:rPr lang="en-US" dirty="0"/>
              <a:t>Note that both methods have a parameter variable </a:t>
            </a:r>
            <a:r>
              <a:rPr lang="en-US" dirty="0" err="1"/>
              <a:t>pLine</a:t>
            </a:r>
            <a:r>
              <a:rPr lang="en-US" dirty="0"/>
              <a:t>.  This variable is local to each method, so they are unique within each method.  </a:t>
            </a:r>
          </a:p>
        </p:txBody>
      </p:sp>
    </p:spTree>
    <p:extLst>
      <p:ext uri="{BB962C8B-B14F-4D97-AF65-F5344CB8AC3E}">
        <p14:creationId xmlns:p14="http://schemas.microsoft.com/office/powerpoint/2010/main" val="20148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847" y="1190847"/>
            <a:ext cx="4710328" cy="369331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PrintStuff.printLine</a:t>
            </a:r>
            <a:r>
              <a:rPr lang="en-US" dirty="0"/>
              <a:t>("Hello Knurled");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PrintStuff.printLoop</a:t>
            </a:r>
            <a:r>
              <a:rPr lang="en-US" dirty="0">
                <a:highlight>
                  <a:srgbClr val="FFFF00"/>
                </a:highlight>
              </a:rPr>
              <a:t>(5, 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4532" y="1190847"/>
            <a:ext cx="4809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see how we can invoke it from main</a:t>
            </a:r>
          </a:p>
          <a:p>
            <a:endParaRPr lang="en-US" dirty="0"/>
          </a:p>
          <a:p>
            <a:r>
              <a:rPr lang="en-US" dirty="0"/>
              <a:t>But this is really a procedural call.  That is, we built a common process and invoke it directly when we want to use that process.  That’s legal, but not using the power of Object Oriented design.</a:t>
            </a:r>
          </a:p>
          <a:p>
            <a:endParaRPr lang="en-US" dirty="0"/>
          </a:p>
          <a:p>
            <a:r>
              <a:rPr lang="en-US" dirty="0"/>
              <a:t>Next slide please. </a:t>
            </a:r>
          </a:p>
        </p:txBody>
      </p:sp>
    </p:spTree>
    <p:extLst>
      <p:ext uri="{BB962C8B-B14F-4D97-AF65-F5344CB8AC3E}">
        <p14:creationId xmlns:p14="http://schemas.microsoft.com/office/powerpoint/2010/main" val="26462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0847" y="1384595"/>
            <a:ext cx="5281126" cy="397031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private static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>
                <a:highlight>
                  <a:srgbClr val="FFFF00"/>
                </a:highlight>
              </a:rPr>
              <a:t> = new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 err="1"/>
              <a:t>.printLine</a:t>
            </a:r>
            <a:r>
              <a:rPr lang="en-US" dirty="0"/>
              <a:t>("Hello Hurled");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 err="1"/>
              <a:t>.printLoop</a:t>
            </a:r>
            <a:r>
              <a:rPr lang="en-US" dirty="0"/>
              <a:t>(5, 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3467" y="1320800"/>
            <a:ext cx="42208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Object is created by “instantiating” or creating an instance of a Class.  The class and all it’s methods are now available under the name of the object.</a:t>
            </a:r>
          </a:p>
          <a:p>
            <a:endParaRPr lang="en-US" dirty="0"/>
          </a:p>
          <a:p>
            <a:r>
              <a:rPr lang="en-US" dirty="0"/>
              <a:t>The syntax is the similar to declaring a variable.  This example uses “private” – only available in this class.  Type is the class name, then the object name, and sets it to a new instance invoking the constructor method.</a:t>
            </a:r>
          </a:p>
          <a:p>
            <a:endParaRPr lang="en-US" dirty="0"/>
          </a:p>
          <a:p>
            <a:r>
              <a:rPr lang="en-US" dirty="0"/>
              <a:t>Now the calls to the methods use the Object name, rather than the Class name.</a:t>
            </a:r>
          </a:p>
          <a:p>
            <a:endParaRPr lang="en-US" dirty="0"/>
          </a:p>
          <a:p>
            <a:r>
              <a:rPr lang="en-US" dirty="0"/>
              <a:t>Why is this considered so powerful?  </a:t>
            </a:r>
          </a:p>
        </p:txBody>
      </p:sp>
    </p:spTree>
    <p:extLst>
      <p:ext uri="{BB962C8B-B14F-4D97-AF65-F5344CB8AC3E}">
        <p14:creationId xmlns:p14="http://schemas.microsoft.com/office/powerpoint/2010/main" val="62226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598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HelloWhirled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HelloWhirled</dc:title>
  <dc:creator>Tim Ohling</dc:creator>
  <cp:lastModifiedBy>Tim Ohling</cp:lastModifiedBy>
  <cp:revision>12</cp:revision>
  <dcterms:created xsi:type="dcterms:W3CDTF">2016-11-05T02:48:55Z</dcterms:created>
  <dcterms:modified xsi:type="dcterms:W3CDTF">2016-11-09T03:25:38Z</dcterms:modified>
</cp:coreProperties>
</file>